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74.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diagrams/data15.xml" ContentType="application/vnd.openxmlformats-officedocument.drawingml.diagramData+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quickStyle5.xml" ContentType="application/vnd.openxmlformats-officedocument.drawingml.diagramStyl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diagrams/data9.xml" ContentType="application/vnd.openxmlformats-officedocument.drawingml.diagramData+xml"/>
  <Override PartName="/ppt/notesSlides/notesSlide73.xml" ContentType="application/vnd.openxmlformats-officedocument.presentationml.notesSlide+xml"/>
  <Override PartName="/ppt/diagrams/quickStyle16.xml" ContentType="application/vnd.openxmlformats-officedocument.drawingml.diagramStyl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diagrams/layout16.xml" ContentType="application/vnd.openxmlformats-officedocument.drawingml.diagram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89.xml" ContentType="application/vnd.openxmlformats-officedocument.presentationml.notesSlide+xml"/>
  <Override PartName="/ppt/diagrams/colors15.xml" ContentType="application/vnd.openxmlformats-officedocument.drawingml.diagramColors+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diagrams/layout10.xml" ContentType="application/vnd.openxmlformats-officedocument.drawingml.diagramLayout+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50.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slides/slide109.xml" ContentType="application/vnd.openxmlformats-officedocument.presentationml.slide+xml"/>
  <Override PartName="/ppt/diagrams/quickStyle9.xml" ContentType="application/vnd.openxmlformats-officedocument.drawingml.diagramStyl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286" r:id="rId2"/>
    <p:sldId id="323" r:id="rId3"/>
    <p:sldId id="287" r:id="rId4"/>
    <p:sldId id="290" r:id="rId5"/>
    <p:sldId id="424" r:id="rId6"/>
    <p:sldId id="423" r:id="rId7"/>
    <p:sldId id="288" r:id="rId8"/>
    <p:sldId id="289" r:id="rId9"/>
    <p:sldId id="291" r:id="rId10"/>
    <p:sldId id="293" r:id="rId11"/>
    <p:sldId id="294" r:id="rId12"/>
    <p:sldId id="292" r:id="rId13"/>
    <p:sldId id="295" r:id="rId14"/>
    <p:sldId id="298" r:id="rId15"/>
    <p:sldId id="272" r:id="rId16"/>
    <p:sldId id="273" r:id="rId17"/>
    <p:sldId id="418" r:id="rId18"/>
    <p:sldId id="275" r:id="rId19"/>
    <p:sldId id="419" r:id="rId20"/>
    <p:sldId id="299" r:id="rId21"/>
    <p:sldId id="301" r:id="rId22"/>
    <p:sldId id="302" r:id="rId23"/>
    <p:sldId id="392" r:id="rId24"/>
    <p:sldId id="393" r:id="rId25"/>
    <p:sldId id="394" r:id="rId26"/>
    <p:sldId id="257" r:id="rId27"/>
    <p:sldId id="282" r:id="rId28"/>
    <p:sldId id="303" r:id="rId29"/>
    <p:sldId id="304" r:id="rId30"/>
    <p:sldId id="305" r:id="rId31"/>
    <p:sldId id="306" r:id="rId32"/>
    <p:sldId id="307" r:id="rId33"/>
    <p:sldId id="310" r:id="rId34"/>
    <p:sldId id="311" r:id="rId35"/>
    <p:sldId id="312" r:id="rId36"/>
    <p:sldId id="313" r:id="rId37"/>
    <p:sldId id="314" r:id="rId38"/>
    <p:sldId id="316" r:id="rId39"/>
    <p:sldId id="315" r:id="rId40"/>
    <p:sldId id="318" r:id="rId41"/>
    <p:sldId id="317" r:id="rId42"/>
    <p:sldId id="319" r:id="rId43"/>
    <p:sldId id="308" r:id="rId44"/>
    <p:sldId id="326" r:id="rId45"/>
    <p:sldId id="439" r:id="rId46"/>
    <p:sldId id="440" r:id="rId47"/>
    <p:sldId id="441" r:id="rId48"/>
    <p:sldId id="442" r:id="rId49"/>
    <p:sldId id="443" r:id="rId50"/>
    <p:sldId id="444" r:id="rId51"/>
    <p:sldId id="427" r:id="rId52"/>
    <p:sldId id="445" r:id="rId53"/>
    <p:sldId id="446" r:id="rId54"/>
    <p:sldId id="447" r:id="rId55"/>
    <p:sldId id="448" r:id="rId56"/>
    <p:sldId id="327" r:id="rId57"/>
    <p:sldId id="429" r:id="rId58"/>
    <p:sldId id="309" r:id="rId59"/>
    <p:sldId id="355" r:id="rId60"/>
    <p:sldId id="356" r:id="rId61"/>
    <p:sldId id="357" r:id="rId62"/>
    <p:sldId id="358" r:id="rId63"/>
    <p:sldId id="359" r:id="rId64"/>
    <p:sldId id="360" r:id="rId65"/>
    <p:sldId id="361" r:id="rId66"/>
    <p:sldId id="334" r:id="rId67"/>
    <p:sldId id="328" r:id="rId68"/>
    <p:sldId id="430" r:id="rId69"/>
    <p:sldId id="432" r:id="rId70"/>
    <p:sldId id="433" r:id="rId71"/>
    <p:sldId id="434" r:id="rId72"/>
    <p:sldId id="435" r:id="rId73"/>
    <p:sldId id="436" r:id="rId74"/>
    <p:sldId id="437" r:id="rId75"/>
    <p:sldId id="332" r:id="rId76"/>
    <p:sldId id="333" r:id="rId77"/>
    <p:sldId id="353" r:id="rId78"/>
    <p:sldId id="339" r:id="rId79"/>
    <p:sldId id="340" r:id="rId80"/>
    <p:sldId id="341" r:id="rId81"/>
    <p:sldId id="344" r:id="rId82"/>
    <p:sldId id="342" r:id="rId83"/>
    <p:sldId id="343" r:id="rId84"/>
    <p:sldId id="348" r:id="rId85"/>
    <p:sldId id="345" r:id="rId86"/>
    <p:sldId id="426" r:id="rId87"/>
    <p:sldId id="347" r:id="rId88"/>
    <p:sldId id="349" r:id="rId89"/>
    <p:sldId id="350" r:id="rId90"/>
    <p:sldId id="351" r:id="rId91"/>
    <p:sldId id="449" r:id="rId92"/>
    <p:sldId id="395" r:id="rId93"/>
    <p:sldId id="428" r:id="rId94"/>
    <p:sldId id="362" r:id="rId95"/>
    <p:sldId id="364" r:id="rId96"/>
    <p:sldId id="367" r:id="rId97"/>
    <p:sldId id="375" r:id="rId98"/>
    <p:sldId id="376" r:id="rId99"/>
    <p:sldId id="450" r:id="rId100"/>
    <p:sldId id="377" r:id="rId101"/>
    <p:sldId id="378" r:id="rId102"/>
    <p:sldId id="379" r:id="rId103"/>
    <p:sldId id="380" r:id="rId104"/>
    <p:sldId id="370" r:id="rId105"/>
    <p:sldId id="381" r:id="rId106"/>
    <p:sldId id="382" r:id="rId107"/>
    <p:sldId id="383" r:id="rId108"/>
    <p:sldId id="452" r:id="rId109"/>
    <p:sldId id="384" r:id="rId110"/>
    <p:sldId id="385" r:id="rId111"/>
    <p:sldId id="386" r:id="rId112"/>
    <p:sldId id="387" r:id="rId113"/>
    <p:sldId id="390" r:id="rId114"/>
    <p:sldId id="396" r:id="rId115"/>
    <p:sldId id="397" r:id="rId116"/>
    <p:sldId id="398" r:id="rId117"/>
    <p:sldId id="399" r:id="rId118"/>
    <p:sldId id="400" r:id="rId119"/>
    <p:sldId id="401" r:id="rId120"/>
    <p:sldId id="402" r:id="rId121"/>
    <p:sldId id="403" r:id="rId122"/>
    <p:sldId id="404" r:id="rId123"/>
    <p:sldId id="406" r:id="rId124"/>
    <p:sldId id="407" r:id="rId125"/>
    <p:sldId id="405" r:id="rId126"/>
    <p:sldId id="408" r:id="rId127"/>
    <p:sldId id="409" r:id="rId128"/>
    <p:sldId id="410" r:id="rId129"/>
    <p:sldId id="421" r:id="rId130"/>
    <p:sldId id="451" r:id="rId131"/>
    <p:sldId id="422" r:id="rId1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300"/>
    <a:srgbClr val="2646D0"/>
    <a:srgbClr val="996532"/>
    <a:srgbClr val="1353E3"/>
    <a:srgbClr val="0065CC"/>
    <a:srgbClr val="061A49"/>
    <a:srgbClr val="3439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67" autoAdjust="0"/>
    <p:restoredTop sz="97410" autoAdjust="0"/>
  </p:normalViewPr>
  <p:slideViewPr>
    <p:cSldViewPr>
      <p:cViewPr>
        <p:scale>
          <a:sx n="100" d="100"/>
          <a:sy n="100" d="100"/>
        </p:scale>
        <p:origin x="-576" y="498"/>
      </p:cViewPr>
      <p:guideLst>
        <p:guide orient="horz" pos="2160"/>
        <p:guide pos="2880"/>
      </p:guideLst>
    </p:cSldViewPr>
  </p:slideViewPr>
  <p:outlineViewPr>
    <p:cViewPr>
      <p:scale>
        <a:sx n="33" d="100"/>
        <a:sy n="33" d="100"/>
      </p:scale>
      <p:origin x="0" y="14886"/>
    </p:cViewPr>
  </p:outlineViewPr>
  <p:notesTextViewPr>
    <p:cViewPr>
      <p:scale>
        <a:sx n="1" d="1"/>
        <a:sy n="1" d="1"/>
      </p:scale>
      <p:origin x="0" y="0"/>
    </p:cViewPr>
  </p:notesTextViewPr>
  <p:sorterViewPr>
    <p:cViewPr>
      <p:scale>
        <a:sx n="100" d="100"/>
        <a:sy n="100" d="100"/>
      </p:scale>
      <p:origin x="0" y="109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chemeClr val="bg1"/>
              </a:solidFill>
            </a:rPr>
            <a:t>List</a:t>
          </a:r>
          <a:endParaRPr lang="en-US" b="1" dirty="0">
            <a:solidFill>
              <a:schemeClr val="bg1"/>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chemeClr val="bg1"/>
              </a:solidFill>
            </a:rPr>
            <a:t>Determine Effects</a:t>
          </a:r>
          <a:endParaRPr lang="en-US" b="1" dirty="0">
            <a:solidFill>
              <a:schemeClr val="bg1"/>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chemeClr val="bg1"/>
              </a:solidFill>
            </a:rPr>
            <a:t>Control</a:t>
          </a:r>
          <a:endParaRPr lang="en-US" b="1" dirty="0">
            <a:solidFill>
              <a:schemeClr val="bg1"/>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189" custLinFactNeighborY="-12430">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430" custLinFactNeighborY="-15430">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2187" custLinFactNeighborY="-18430">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2364" custLinFactNeighborY="-17879">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2757" custLinFactNeighborY="-16136">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0E5232E2-E9D4-428F-828E-029427190179}" srcId="{8A98E892-C455-4262-89D4-19E02B28A4A5}" destId="{D5E10D74-90FE-4E22-B84D-2F055C863BC6}" srcOrd="0" destOrd="0" parTransId="{B82DFF4B-C118-49AF-B935-71BE2BD83C61}" sibTransId="{04942F90-2204-4ACE-A5A8-575B0F9D7769}"/>
    <dgm:cxn modelId="{83D6F06F-FA60-4FF4-86D3-67E752514195}" type="presOf" srcId="{8A98E892-C455-4262-89D4-19E02B28A4A5}" destId="{B89D5028-CE2E-4F40-84B3-851700FE49B3}" srcOrd="0" destOrd="0" presId="urn:microsoft.com/office/officeart/2009/3/layout/StepUpProcess"/>
    <dgm:cxn modelId="{920A9E66-78B5-4A7F-9ED2-57F03A4B24B1}" type="presOf" srcId="{D5E10D74-90FE-4E22-B84D-2F055C863BC6}" destId="{ED9B6572-999A-4219-AE3C-6DB2176BAF6D}" srcOrd="0" destOrd="0" presId="urn:microsoft.com/office/officeart/2009/3/layout/StepUpProcess"/>
    <dgm:cxn modelId="{770ECA6D-821D-4BA4-983E-667C9CB45AAF}" type="presOf" srcId="{1FD06673-E1A5-4092-A7AF-B00E02ED9668}" destId="{623C060D-1B9B-43A1-A379-CC3E8284EDEC}" srcOrd="0" destOrd="0" presId="urn:microsoft.com/office/officeart/2009/3/layout/StepUpProcess"/>
    <dgm:cxn modelId="{9FC2413B-1C99-4671-BC3F-6379D9A8353E}" type="presOf" srcId="{FFC2985E-269E-47ED-92C5-2AC9E9C1CB0B}" destId="{47D13309-3E06-4286-9472-A62055DE1AC9}" srcOrd="0" destOrd="0" presId="urn:microsoft.com/office/officeart/2009/3/layout/StepUpProcess"/>
    <dgm:cxn modelId="{3AF6ACF3-B671-4DB6-84A3-B5B0AC467287}" type="presOf" srcId="{B2B68DB9-79BE-4C48-A48B-7EC55604AF3E}" destId="{70A40E0B-6F12-4EB9-AD21-4F99DE010C41}"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E766C37F-D154-4FA5-843F-EF90D74003E2}" type="presOf" srcId="{0F45DD54-1D4B-44C8-B230-438D289BF741}" destId="{D88E36B3-E59B-416E-B359-F88EB965D8FC}" srcOrd="0" destOrd="0" presId="urn:microsoft.com/office/officeart/2009/3/layout/StepUpProcess"/>
    <dgm:cxn modelId="{D4166380-B3BE-497B-9BCE-FB95FB94F0C6}" srcId="{8A98E892-C455-4262-89D4-19E02B28A4A5}" destId="{FFC2985E-269E-47ED-92C5-2AC9E9C1CB0B}" srcOrd="1" destOrd="0" parTransId="{348A9A4D-95CC-4C29-987B-7B7425E6C8BA}" sibTransId="{DC382545-9CF2-4C49-BB08-7DF963AAC043}"/>
    <dgm:cxn modelId="{8CA3418C-5599-4C8B-9D30-5441735DAA34}" type="presParOf" srcId="{B89D5028-CE2E-4F40-84B3-851700FE49B3}" destId="{6CFC4731-5608-4FED-A2A5-449202AD1A6F}" srcOrd="0" destOrd="0" presId="urn:microsoft.com/office/officeart/2009/3/layout/StepUpProcess"/>
    <dgm:cxn modelId="{F4104734-5394-4A3E-975F-70917412EBCE}" type="presParOf" srcId="{6CFC4731-5608-4FED-A2A5-449202AD1A6F}" destId="{4F1D5BCE-CFC7-49B9-A23A-833BC3C5EF87}" srcOrd="0" destOrd="0" presId="urn:microsoft.com/office/officeart/2009/3/layout/StepUpProcess"/>
    <dgm:cxn modelId="{1E4EE942-1AF4-40DA-8051-83590D5ABC5A}" type="presParOf" srcId="{6CFC4731-5608-4FED-A2A5-449202AD1A6F}" destId="{ED9B6572-999A-4219-AE3C-6DB2176BAF6D}" srcOrd="1" destOrd="0" presId="urn:microsoft.com/office/officeart/2009/3/layout/StepUpProcess"/>
    <dgm:cxn modelId="{09A57219-6DF7-40FC-A4D9-988DF7712C2E}" type="presParOf" srcId="{6CFC4731-5608-4FED-A2A5-449202AD1A6F}" destId="{A0229022-B775-4C83-A755-88E303466FFB}" srcOrd="2" destOrd="0" presId="urn:microsoft.com/office/officeart/2009/3/layout/StepUpProcess"/>
    <dgm:cxn modelId="{03EAAE81-E759-4EB8-9665-7EE0E008F272}" type="presParOf" srcId="{B89D5028-CE2E-4F40-84B3-851700FE49B3}" destId="{D898CEB2-7832-40F6-8844-A58588561892}" srcOrd="1" destOrd="0" presId="urn:microsoft.com/office/officeart/2009/3/layout/StepUpProcess"/>
    <dgm:cxn modelId="{9386F8AB-7478-4619-81CC-DBD44A42C85F}" type="presParOf" srcId="{D898CEB2-7832-40F6-8844-A58588561892}" destId="{8A77BEBD-260A-4DFA-927F-E74C4A01A50A}" srcOrd="0" destOrd="0" presId="urn:microsoft.com/office/officeart/2009/3/layout/StepUpProcess"/>
    <dgm:cxn modelId="{512102BD-8384-40FB-82D4-F69CEF51711D}" type="presParOf" srcId="{B89D5028-CE2E-4F40-84B3-851700FE49B3}" destId="{97F2D178-BB99-422C-8D58-7B6D54D22076}" srcOrd="2" destOrd="0" presId="urn:microsoft.com/office/officeart/2009/3/layout/StepUpProcess"/>
    <dgm:cxn modelId="{E3996765-4B64-4D5E-934D-FE99A41E504A}" type="presParOf" srcId="{97F2D178-BB99-422C-8D58-7B6D54D22076}" destId="{2E524BC1-9F12-4337-B2A0-4CC522690245}" srcOrd="0" destOrd="0" presId="urn:microsoft.com/office/officeart/2009/3/layout/StepUpProcess"/>
    <dgm:cxn modelId="{DABA751E-6AAD-47F2-BF93-8F0A482BB075}" type="presParOf" srcId="{97F2D178-BB99-422C-8D58-7B6D54D22076}" destId="{47D13309-3E06-4286-9472-A62055DE1AC9}" srcOrd="1" destOrd="0" presId="urn:microsoft.com/office/officeart/2009/3/layout/StepUpProcess"/>
    <dgm:cxn modelId="{A738B1D9-2954-4CE2-A457-E721A87DF41A}" type="presParOf" srcId="{97F2D178-BB99-422C-8D58-7B6D54D22076}" destId="{CAF911AE-A591-4D9F-B37A-58A3414609D2}" srcOrd="2" destOrd="0" presId="urn:microsoft.com/office/officeart/2009/3/layout/StepUpProcess"/>
    <dgm:cxn modelId="{60617CF9-F5CD-4BE5-99AE-C4642FFB3FD8}" type="presParOf" srcId="{B89D5028-CE2E-4F40-84B3-851700FE49B3}" destId="{4B5174A2-D08C-4546-95AA-1D4C9948F9A8}" srcOrd="3" destOrd="0" presId="urn:microsoft.com/office/officeart/2009/3/layout/StepUpProcess"/>
    <dgm:cxn modelId="{68CA7A12-23FD-44B3-97C0-D4B7BEE9D8C5}" type="presParOf" srcId="{4B5174A2-D08C-4546-95AA-1D4C9948F9A8}" destId="{F35C7784-5FE3-4577-9196-1E249B1F2A3B}" srcOrd="0" destOrd="0" presId="urn:microsoft.com/office/officeart/2009/3/layout/StepUpProcess"/>
    <dgm:cxn modelId="{B39448F4-5F1A-4302-A913-DB57CDF77454}" type="presParOf" srcId="{B89D5028-CE2E-4F40-84B3-851700FE49B3}" destId="{99AB6846-1E52-4958-B5C2-53C3DD298C0E}" srcOrd="4" destOrd="0" presId="urn:microsoft.com/office/officeart/2009/3/layout/StepUpProcess"/>
    <dgm:cxn modelId="{1AC8D819-1722-453D-9B6D-630B308FE163}" type="presParOf" srcId="{99AB6846-1E52-4958-B5C2-53C3DD298C0E}" destId="{7950655A-74CE-4F1B-816F-9A91E7F259D0}" srcOrd="0" destOrd="0" presId="urn:microsoft.com/office/officeart/2009/3/layout/StepUpProcess"/>
    <dgm:cxn modelId="{7DDB0BCC-A91E-4B98-84E9-1D33C67F8AA7}" type="presParOf" srcId="{99AB6846-1E52-4958-B5C2-53C3DD298C0E}" destId="{D88E36B3-E59B-416E-B359-F88EB965D8FC}" srcOrd="1" destOrd="0" presId="urn:microsoft.com/office/officeart/2009/3/layout/StepUpProcess"/>
    <dgm:cxn modelId="{943C7281-1CBD-4AE0-879C-432DD9441972}" type="presParOf" srcId="{99AB6846-1E52-4958-B5C2-53C3DD298C0E}" destId="{0E1D72CF-EEFC-40F1-9B13-F2C1032C4830}" srcOrd="2" destOrd="0" presId="urn:microsoft.com/office/officeart/2009/3/layout/StepUpProcess"/>
    <dgm:cxn modelId="{D50AC561-093D-4235-8A59-E6901F9B3B90}" type="presParOf" srcId="{B89D5028-CE2E-4F40-84B3-851700FE49B3}" destId="{870457E7-E156-4D59-A6E9-E17CBCF9C54E}" srcOrd="5" destOrd="0" presId="urn:microsoft.com/office/officeart/2009/3/layout/StepUpProcess"/>
    <dgm:cxn modelId="{37177CC9-3E7F-43CE-8361-D6A5D64965BA}" type="presParOf" srcId="{870457E7-E156-4D59-A6E9-E17CBCF9C54E}" destId="{BA82FC90-2A86-4B34-94E6-CA6DB6DA8056}" srcOrd="0" destOrd="0" presId="urn:microsoft.com/office/officeart/2009/3/layout/StepUpProcess"/>
    <dgm:cxn modelId="{DD685C35-71FA-4D7F-88ED-F00784D42150}" type="presParOf" srcId="{B89D5028-CE2E-4F40-84B3-851700FE49B3}" destId="{E47BE7FC-AD30-4E36-97D8-FBF144B577C8}" srcOrd="6" destOrd="0" presId="urn:microsoft.com/office/officeart/2009/3/layout/StepUpProcess"/>
    <dgm:cxn modelId="{84F5B7B7-D103-49E6-82D4-E772EBC98303}" type="presParOf" srcId="{E47BE7FC-AD30-4E36-97D8-FBF144B577C8}" destId="{6B8CFB92-E9F6-4960-A955-E3A205944E97}" srcOrd="0" destOrd="0" presId="urn:microsoft.com/office/officeart/2009/3/layout/StepUpProcess"/>
    <dgm:cxn modelId="{C3FE9FD5-E5A5-4DB0-8DE3-C7514595D833}" type="presParOf" srcId="{E47BE7FC-AD30-4E36-97D8-FBF144B577C8}" destId="{623C060D-1B9B-43A1-A379-CC3E8284EDEC}" srcOrd="1" destOrd="0" presId="urn:microsoft.com/office/officeart/2009/3/layout/StepUpProcess"/>
    <dgm:cxn modelId="{B17E15C9-D3B1-4968-851D-DC8D72155772}" type="presParOf" srcId="{E47BE7FC-AD30-4E36-97D8-FBF144B577C8}" destId="{608C758B-61DF-47DE-BE49-8F0FC1A8CB72}" srcOrd="2" destOrd="0" presId="urn:microsoft.com/office/officeart/2009/3/layout/StepUpProcess"/>
    <dgm:cxn modelId="{48CA462B-45C2-4175-98E4-B814EDA4E71E}" type="presParOf" srcId="{B89D5028-CE2E-4F40-84B3-851700FE49B3}" destId="{8C2D70B7-4A7C-4215-8C1B-B4221D4660B0}" srcOrd="7" destOrd="0" presId="urn:microsoft.com/office/officeart/2009/3/layout/StepUpProcess"/>
    <dgm:cxn modelId="{DC181C5E-BF0E-4E6B-9852-66E958956D00}" type="presParOf" srcId="{8C2D70B7-4A7C-4215-8C1B-B4221D4660B0}" destId="{132BDA0E-2487-4CFD-96BC-C969EB0DB627}" srcOrd="0" destOrd="0" presId="urn:microsoft.com/office/officeart/2009/3/layout/StepUpProcess"/>
    <dgm:cxn modelId="{B079B2AF-2462-4533-9ABF-D2E808ED46B9}" type="presParOf" srcId="{B89D5028-CE2E-4F40-84B3-851700FE49B3}" destId="{FA4558B4-A0E7-43F5-9898-2C5BE10A91F7}" srcOrd="8" destOrd="0" presId="urn:microsoft.com/office/officeart/2009/3/layout/StepUpProcess"/>
    <dgm:cxn modelId="{96A5B90B-63B8-4EB6-A6BE-5EBEC56F0EAA}" type="presParOf" srcId="{FA4558B4-A0E7-43F5-9898-2C5BE10A91F7}" destId="{D9E28AD0-9060-414A-9071-CC38A1545823}" srcOrd="0" destOrd="0" presId="urn:microsoft.com/office/officeart/2009/3/layout/StepUpProcess"/>
    <dgm:cxn modelId="{C1FE80B5-ECD5-47F3-860B-3B896EB12CE1}"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rgbClr val="2646D0"/>
              </a:solidFill>
            </a:rPr>
            <a:t>List</a:t>
          </a:r>
          <a:endParaRPr lang="en-US" b="1" dirty="0">
            <a:solidFill>
              <a:srgbClr val="2646D0"/>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rgbClr val="2646D0"/>
              </a:solidFill>
            </a:rPr>
            <a:t>Determine Effects</a:t>
          </a:r>
          <a:endParaRPr lang="en-US" b="1" dirty="0">
            <a:solidFill>
              <a:srgbClr val="2646D0"/>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rgbClr val="2646D0"/>
              </a:solidFill>
            </a:rPr>
            <a:t>Control</a:t>
          </a:r>
          <a:endParaRPr lang="en-US" b="1" dirty="0">
            <a:solidFill>
              <a:srgbClr val="2646D0"/>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5" custLinFactNeighborY="-15475">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5" custLinFactNeighborY="-15475">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5" custLinFactNeighborY="-15475">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5" custLinFactNeighborY="-15475">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5" custLinFactNeighborY="-15475">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0E5232E2-E9D4-428F-828E-029427190179}" srcId="{8A98E892-C455-4262-89D4-19E02B28A4A5}" destId="{D5E10D74-90FE-4E22-B84D-2F055C863BC6}" srcOrd="0" destOrd="0" parTransId="{B82DFF4B-C118-49AF-B935-71BE2BD83C61}" sibTransId="{04942F90-2204-4ACE-A5A8-575B0F9D7769}"/>
    <dgm:cxn modelId="{1FD2710F-0556-4788-895F-8AB23818B46A}" type="presOf" srcId="{D5E10D74-90FE-4E22-B84D-2F055C863BC6}" destId="{ED9B6572-999A-4219-AE3C-6DB2176BAF6D}" srcOrd="0" destOrd="0" presId="urn:microsoft.com/office/officeart/2009/3/layout/StepUpProcess"/>
    <dgm:cxn modelId="{8D622C1E-928B-4045-B488-1E820D97F3ED}" type="presOf" srcId="{8A98E892-C455-4262-89D4-19E02B28A4A5}" destId="{B89D5028-CE2E-4F40-84B3-851700FE49B3}"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D4166380-B3BE-497B-9BCE-FB95FB94F0C6}" srcId="{8A98E892-C455-4262-89D4-19E02B28A4A5}" destId="{FFC2985E-269E-47ED-92C5-2AC9E9C1CB0B}" srcOrd="1" destOrd="0" parTransId="{348A9A4D-95CC-4C29-987B-7B7425E6C8BA}" sibTransId="{DC382545-9CF2-4C49-BB08-7DF963AAC043}"/>
    <dgm:cxn modelId="{46DC0F80-0377-44ED-89EC-9B47F48C3F3A}" type="presOf" srcId="{FFC2985E-269E-47ED-92C5-2AC9E9C1CB0B}" destId="{47D13309-3E06-4286-9472-A62055DE1AC9}" srcOrd="0" destOrd="0" presId="urn:microsoft.com/office/officeart/2009/3/layout/StepUpProcess"/>
    <dgm:cxn modelId="{C79A4FFF-50A8-4314-955B-5C07DDE19E68}" type="presOf" srcId="{1FD06673-E1A5-4092-A7AF-B00E02ED9668}" destId="{623C060D-1B9B-43A1-A379-CC3E8284EDEC}" srcOrd="0" destOrd="0" presId="urn:microsoft.com/office/officeart/2009/3/layout/StepUpProcess"/>
    <dgm:cxn modelId="{7DC3FA3A-912B-4750-9F9C-AD0DD6B65725}" type="presOf" srcId="{0F45DD54-1D4B-44C8-B230-438D289BF741}" destId="{D88E36B3-E59B-416E-B359-F88EB965D8FC}" srcOrd="0" destOrd="0" presId="urn:microsoft.com/office/officeart/2009/3/layout/StepUpProcess"/>
    <dgm:cxn modelId="{5669DA7D-281E-451F-8FBD-8B495ADE286F}" type="presOf" srcId="{B2B68DB9-79BE-4C48-A48B-7EC55604AF3E}" destId="{70A40E0B-6F12-4EB9-AD21-4F99DE010C41}" srcOrd="0" destOrd="0" presId="urn:microsoft.com/office/officeart/2009/3/layout/StepUpProcess"/>
    <dgm:cxn modelId="{CEBF1629-7F6D-4BE4-A4EE-648007CE7DCB}" type="presParOf" srcId="{B89D5028-CE2E-4F40-84B3-851700FE49B3}" destId="{6CFC4731-5608-4FED-A2A5-449202AD1A6F}" srcOrd="0" destOrd="0" presId="urn:microsoft.com/office/officeart/2009/3/layout/StepUpProcess"/>
    <dgm:cxn modelId="{D3A4330B-7B45-48FE-8F3B-820EBD544B35}" type="presParOf" srcId="{6CFC4731-5608-4FED-A2A5-449202AD1A6F}" destId="{4F1D5BCE-CFC7-49B9-A23A-833BC3C5EF87}" srcOrd="0" destOrd="0" presId="urn:microsoft.com/office/officeart/2009/3/layout/StepUpProcess"/>
    <dgm:cxn modelId="{502C1D0F-9C8C-4B0C-ACCD-EEAA583D8C61}" type="presParOf" srcId="{6CFC4731-5608-4FED-A2A5-449202AD1A6F}" destId="{ED9B6572-999A-4219-AE3C-6DB2176BAF6D}" srcOrd="1" destOrd="0" presId="urn:microsoft.com/office/officeart/2009/3/layout/StepUpProcess"/>
    <dgm:cxn modelId="{9B8A8D81-51E8-4BC2-923C-3A939AD5EBB8}" type="presParOf" srcId="{6CFC4731-5608-4FED-A2A5-449202AD1A6F}" destId="{A0229022-B775-4C83-A755-88E303466FFB}" srcOrd="2" destOrd="0" presId="urn:microsoft.com/office/officeart/2009/3/layout/StepUpProcess"/>
    <dgm:cxn modelId="{36DC2F42-C571-4F01-B47B-987252874A09}" type="presParOf" srcId="{B89D5028-CE2E-4F40-84B3-851700FE49B3}" destId="{D898CEB2-7832-40F6-8844-A58588561892}" srcOrd="1" destOrd="0" presId="urn:microsoft.com/office/officeart/2009/3/layout/StepUpProcess"/>
    <dgm:cxn modelId="{9CCB8F64-222C-4776-AAA2-12939EB1AA9B}" type="presParOf" srcId="{D898CEB2-7832-40F6-8844-A58588561892}" destId="{8A77BEBD-260A-4DFA-927F-E74C4A01A50A}" srcOrd="0" destOrd="0" presId="urn:microsoft.com/office/officeart/2009/3/layout/StepUpProcess"/>
    <dgm:cxn modelId="{CB8A38FA-5612-48C4-9E7D-7022DF3EB93D}" type="presParOf" srcId="{B89D5028-CE2E-4F40-84B3-851700FE49B3}" destId="{97F2D178-BB99-422C-8D58-7B6D54D22076}" srcOrd="2" destOrd="0" presId="urn:microsoft.com/office/officeart/2009/3/layout/StepUpProcess"/>
    <dgm:cxn modelId="{B809F547-0B07-4A00-AE23-72DE282F2155}" type="presParOf" srcId="{97F2D178-BB99-422C-8D58-7B6D54D22076}" destId="{2E524BC1-9F12-4337-B2A0-4CC522690245}" srcOrd="0" destOrd="0" presId="urn:microsoft.com/office/officeart/2009/3/layout/StepUpProcess"/>
    <dgm:cxn modelId="{38093042-3E87-4CE5-8B2E-D6C9A034C8AE}" type="presParOf" srcId="{97F2D178-BB99-422C-8D58-7B6D54D22076}" destId="{47D13309-3E06-4286-9472-A62055DE1AC9}" srcOrd="1" destOrd="0" presId="urn:microsoft.com/office/officeart/2009/3/layout/StepUpProcess"/>
    <dgm:cxn modelId="{C5979F1E-8E95-4F5B-BF4A-9B5E4E48DD87}" type="presParOf" srcId="{97F2D178-BB99-422C-8D58-7B6D54D22076}" destId="{CAF911AE-A591-4D9F-B37A-58A3414609D2}" srcOrd="2" destOrd="0" presId="urn:microsoft.com/office/officeart/2009/3/layout/StepUpProcess"/>
    <dgm:cxn modelId="{470BC5E1-0665-40F3-979F-529CA68BBD83}" type="presParOf" srcId="{B89D5028-CE2E-4F40-84B3-851700FE49B3}" destId="{4B5174A2-D08C-4546-95AA-1D4C9948F9A8}" srcOrd="3" destOrd="0" presId="urn:microsoft.com/office/officeart/2009/3/layout/StepUpProcess"/>
    <dgm:cxn modelId="{09108087-2E52-4A4E-AAD5-A113CBD81EE5}" type="presParOf" srcId="{4B5174A2-D08C-4546-95AA-1D4C9948F9A8}" destId="{F35C7784-5FE3-4577-9196-1E249B1F2A3B}" srcOrd="0" destOrd="0" presId="urn:microsoft.com/office/officeart/2009/3/layout/StepUpProcess"/>
    <dgm:cxn modelId="{F1AA4464-A5DC-405D-8DA7-00B4E6419FC4}" type="presParOf" srcId="{B89D5028-CE2E-4F40-84B3-851700FE49B3}" destId="{99AB6846-1E52-4958-B5C2-53C3DD298C0E}" srcOrd="4" destOrd="0" presId="urn:microsoft.com/office/officeart/2009/3/layout/StepUpProcess"/>
    <dgm:cxn modelId="{B0B7CFBB-210C-43B8-9F08-BED4CDFF4F53}" type="presParOf" srcId="{99AB6846-1E52-4958-B5C2-53C3DD298C0E}" destId="{7950655A-74CE-4F1B-816F-9A91E7F259D0}" srcOrd="0" destOrd="0" presId="urn:microsoft.com/office/officeart/2009/3/layout/StepUpProcess"/>
    <dgm:cxn modelId="{E0AB6F15-C4F9-480B-B381-3CD2791290B8}" type="presParOf" srcId="{99AB6846-1E52-4958-B5C2-53C3DD298C0E}" destId="{D88E36B3-E59B-416E-B359-F88EB965D8FC}" srcOrd="1" destOrd="0" presId="urn:microsoft.com/office/officeart/2009/3/layout/StepUpProcess"/>
    <dgm:cxn modelId="{1F59E2CB-851D-4A16-9AE2-E13DEFEF1DAD}" type="presParOf" srcId="{99AB6846-1E52-4958-B5C2-53C3DD298C0E}" destId="{0E1D72CF-EEFC-40F1-9B13-F2C1032C4830}" srcOrd="2" destOrd="0" presId="urn:microsoft.com/office/officeart/2009/3/layout/StepUpProcess"/>
    <dgm:cxn modelId="{6DA7B119-2BCF-4F10-B790-B1D735296318}" type="presParOf" srcId="{B89D5028-CE2E-4F40-84B3-851700FE49B3}" destId="{870457E7-E156-4D59-A6E9-E17CBCF9C54E}" srcOrd="5" destOrd="0" presId="urn:microsoft.com/office/officeart/2009/3/layout/StepUpProcess"/>
    <dgm:cxn modelId="{DCB7EA15-6794-4139-9BBF-638054AFFC12}" type="presParOf" srcId="{870457E7-E156-4D59-A6E9-E17CBCF9C54E}" destId="{BA82FC90-2A86-4B34-94E6-CA6DB6DA8056}" srcOrd="0" destOrd="0" presId="urn:microsoft.com/office/officeart/2009/3/layout/StepUpProcess"/>
    <dgm:cxn modelId="{56B2014F-A72C-4980-943B-C9F041ABF738}" type="presParOf" srcId="{B89D5028-CE2E-4F40-84B3-851700FE49B3}" destId="{E47BE7FC-AD30-4E36-97D8-FBF144B577C8}" srcOrd="6" destOrd="0" presId="urn:microsoft.com/office/officeart/2009/3/layout/StepUpProcess"/>
    <dgm:cxn modelId="{8C9226A3-0EA8-4655-AB9D-B0B9B4E66896}" type="presParOf" srcId="{E47BE7FC-AD30-4E36-97D8-FBF144B577C8}" destId="{6B8CFB92-E9F6-4960-A955-E3A205944E97}" srcOrd="0" destOrd="0" presId="urn:microsoft.com/office/officeart/2009/3/layout/StepUpProcess"/>
    <dgm:cxn modelId="{2B644E74-8C65-4CCA-A6A5-4C903B8098AE}" type="presParOf" srcId="{E47BE7FC-AD30-4E36-97D8-FBF144B577C8}" destId="{623C060D-1B9B-43A1-A379-CC3E8284EDEC}" srcOrd="1" destOrd="0" presId="urn:microsoft.com/office/officeart/2009/3/layout/StepUpProcess"/>
    <dgm:cxn modelId="{864EAA22-03B3-4D82-A8BF-5E3065ADE8FD}" type="presParOf" srcId="{E47BE7FC-AD30-4E36-97D8-FBF144B577C8}" destId="{608C758B-61DF-47DE-BE49-8F0FC1A8CB72}" srcOrd="2" destOrd="0" presId="urn:microsoft.com/office/officeart/2009/3/layout/StepUpProcess"/>
    <dgm:cxn modelId="{0768A474-7F36-4C84-9B75-A17977EFE9F0}" type="presParOf" srcId="{B89D5028-CE2E-4F40-84B3-851700FE49B3}" destId="{8C2D70B7-4A7C-4215-8C1B-B4221D4660B0}" srcOrd="7" destOrd="0" presId="urn:microsoft.com/office/officeart/2009/3/layout/StepUpProcess"/>
    <dgm:cxn modelId="{CC8C4348-80F4-48E1-ACFB-029242FD8437}" type="presParOf" srcId="{8C2D70B7-4A7C-4215-8C1B-B4221D4660B0}" destId="{132BDA0E-2487-4CFD-96BC-C969EB0DB627}" srcOrd="0" destOrd="0" presId="urn:microsoft.com/office/officeart/2009/3/layout/StepUpProcess"/>
    <dgm:cxn modelId="{FF924587-4B7C-4429-85DC-05786D439740}" type="presParOf" srcId="{B89D5028-CE2E-4F40-84B3-851700FE49B3}" destId="{FA4558B4-A0E7-43F5-9898-2C5BE10A91F7}" srcOrd="8" destOrd="0" presId="urn:microsoft.com/office/officeart/2009/3/layout/StepUpProcess"/>
    <dgm:cxn modelId="{C8DCE006-C40B-4382-A740-04607562F117}" type="presParOf" srcId="{FA4558B4-A0E7-43F5-9898-2C5BE10A91F7}" destId="{D9E28AD0-9060-414A-9071-CC38A1545823}" srcOrd="0" destOrd="0" presId="urn:microsoft.com/office/officeart/2009/3/layout/StepUpProcess"/>
    <dgm:cxn modelId="{9114E986-80ED-4467-B48B-4595F3DAF303}"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rgbClr val="2646D0"/>
              </a:solidFill>
            </a:rPr>
            <a:t>List</a:t>
          </a:r>
          <a:endParaRPr lang="en-US" b="1" dirty="0">
            <a:solidFill>
              <a:srgbClr val="2646D0"/>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rgbClr val="2646D0"/>
              </a:solidFill>
            </a:rPr>
            <a:t>Determine Effects</a:t>
          </a:r>
          <a:endParaRPr lang="en-US" b="1" dirty="0">
            <a:solidFill>
              <a:srgbClr val="2646D0"/>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rgbClr val="2646D0"/>
              </a:solidFill>
            </a:rPr>
            <a:t>Control</a:t>
          </a:r>
          <a:endParaRPr lang="en-US" b="1" dirty="0">
            <a:solidFill>
              <a:srgbClr val="2646D0"/>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492" custLinFactNeighborY="-9634">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492" custLinFactNeighborY="-9634">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492" custLinFactNeighborY="-9634">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492" custLinFactNeighborY="-9634">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492" custLinFactNeighborY="-9634">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4AD117EE-8560-4455-B56B-ECADF4AB15AE}" type="presOf" srcId="{B2B68DB9-79BE-4C48-A48B-7EC55604AF3E}" destId="{70A40E0B-6F12-4EB9-AD21-4F99DE010C41}" srcOrd="0" destOrd="0" presId="urn:microsoft.com/office/officeart/2009/3/layout/StepUpProcess"/>
    <dgm:cxn modelId="{2AABBFD0-077D-4918-A399-ADB482EA823E}" type="presOf" srcId="{FFC2985E-269E-47ED-92C5-2AC9E9C1CB0B}" destId="{47D13309-3E06-4286-9472-A62055DE1AC9}" srcOrd="0" destOrd="0" presId="urn:microsoft.com/office/officeart/2009/3/layout/StepUpProcess"/>
    <dgm:cxn modelId="{84D6DA15-AB3F-48F5-AC8C-08106DE66965}" type="presOf" srcId="{1FD06673-E1A5-4092-A7AF-B00E02ED9668}" destId="{623C060D-1B9B-43A1-A379-CC3E8284EDEC}" srcOrd="0" destOrd="0" presId="urn:microsoft.com/office/officeart/2009/3/layout/StepUpProcess"/>
    <dgm:cxn modelId="{0E5232E2-E9D4-428F-828E-029427190179}" srcId="{8A98E892-C455-4262-89D4-19E02B28A4A5}" destId="{D5E10D74-90FE-4E22-B84D-2F055C863BC6}" srcOrd="0" destOrd="0" parTransId="{B82DFF4B-C118-49AF-B935-71BE2BD83C61}" sibTransId="{04942F90-2204-4ACE-A5A8-575B0F9D7769}"/>
    <dgm:cxn modelId="{ADA7A88F-C1E9-4E47-B964-2B4C5322BC65}" type="presOf" srcId="{0F45DD54-1D4B-44C8-B230-438D289BF741}" destId="{D88E36B3-E59B-416E-B359-F88EB965D8FC}"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5ABF685A-4BB1-4331-A81C-D34CA10CEDC0}" type="presOf" srcId="{8A98E892-C455-4262-89D4-19E02B28A4A5}" destId="{B89D5028-CE2E-4F40-84B3-851700FE49B3}" srcOrd="0" destOrd="0" presId="urn:microsoft.com/office/officeart/2009/3/layout/StepUpProcess"/>
    <dgm:cxn modelId="{B748F121-D201-4224-A22E-0892351165DA}" type="presOf" srcId="{D5E10D74-90FE-4E22-B84D-2F055C863BC6}" destId="{ED9B6572-999A-4219-AE3C-6DB2176BAF6D}" srcOrd="0" destOrd="0" presId="urn:microsoft.com/office/officeart/2009/3/layout/StepUpProcess"/>
    <dgm:cxn modelId="{D4166380-B3BE-497B-9BCE-FB95FB94F0C6}" srcId="{8A98E892-C455-4262-89D4-19E02B28A4A5}" destId="{FFC2985E-269E-47ED-92C5-2AC9E9C1CB0B}" srcOrd="1" destOrd="0" parTransId="{348A9A4D-95CC-4C29-987B-7B7425E6C8BA}" sibTransId="{DC382545-9CF2-4C49-BB08-7DF963AAC043}"/>
    <dgm:cxn modelId="{0AB2258B-030A-4B2B-B82A-4CAC0B088EB3}" type="presParOf" srcId="{B89D5028-CE2E-4F40-84B3-851700FE49B3}" destId="{6CFC4731-5608-4FED-A2A5-449202AD1A6F}" srcOrd="0" destOrd="0" presId="urn:microsoft.com/office/officeart/2009/3/layout/StepUpProcess"/>
    <dgm:cxn modelId="{29F7446F-883C-4601-BE28-D2A3EEAE40DE}" type="presParOf" srcId="{6CFC4731-5608-4FED-A2A5-449202AD1A6F}" destId="{4F1D5BCE-CFC7-49B9-A23A-833BC3C5EF87}" srcOrd="0" destOrd="0" presId="urn:microsoft.com/office/officeart/2009/3/layout/StepUpProcess"/>
    <dgm:cxn modelId="{E8B33F4D-85D9-42D4-B7AB-792312966113}" type="presParOf" srcId="{6CFC4731-5608-4FED-A2A5-449202AD1A6F}" destId="{ED9B6572-999A-4219-AE3C-6DB2176BAF6D}" srcOrd="1" destOrd="0" presId="urn:microsoft.com/office/officeart/2009/3/layout/StepUpProcess"/>
    <dgm:cxn modelId="{61F990E2-A1A8-45EB-8F36-22659B1C3B6C}" type="presParOf" srcId="{6CFC4731-5608-4FED-A2A5-449202AD1A6F}" destId="{A0229022-B775-4C83-A755-88E303466FFB}" srcOrd="2" destOrd="0" presId="urn:microsoft.com/office/officeart/2009/3/layout/StepUpProcess"/>
    <dgm:cxn modelId="{4B86EF43-BE8E-4637-8C3D-07F54F77CB12}" type="presParOf" srcId="{B89D5028-CE2E-4F40-84B3-851700FE49B3}" destId="{D898CEB2-7832-40F6-8844-A58588561892}" srcOrd="1" destOrd="0" presId="urn:microsoft.com/office/officeart/2009/3/layout/StepUpProcess"/>
    <dgm:cxn modelId="{1152B69D-192D-4066-AEC9-DA528B7B0374}" type="presParOf" srcId="{D898CEB2-7832-40F6-8844-A58588561892}" destId="{8A77BEBD-260A-4DFA-927F-E74C4A01A50A}" srcOrd="0" destOrd="0" presId="urn:microsoft.com/office/officeart/2009/3/layout/StepUpProcess"/>
    <dgm:cxn modelId="{39A3F750-B882-4E1E-90F2-79E9A9408358}" type="presParOf" srcId="{B89D5028-CE2E-4F40-84B3-851700FE49B3}" destId="{97F2D178-BB99-422C-8D58-7B6D54D22076}" srcOrd="2" destOrd="0" presId="urn:microsoft.com/office/officeart/2009/3/layout/StepUpProcess"/>
    <dgm:cxn modelId="{2A5CA406-A7AE-4534-9F59-4CCE75D11F54}" type="presParOf" srcId="{97F2D178-BB99-422C-8D58-7B6D54D22076}" destId="{2E524BC1-9F12-4337-B2A0-4CC522690245}" srcOrd="0" destOrd="0" presId="urn:microsoft.com/office/officeart/2009/3/layout/StepUpProcess"/>
    <dgm:cxn modelId="{7D12DB6A-D760-47B0-8AD3-C332E5EEB776}" type="presParOf" srcId="{97F2D178-BB99-422C-8D58-7B6D54D22076}" destId="{47D13309-3E06-4286-9472-A62055DE1AC9}" srcOrd="1" destOrd="0" presId="urn:microsoft.com/office/officeart/2009/3/layout/StepUpProcess"/>
    <dgm:cxn modelId="{A0563DD0-DF4C-4BF9-8F11-0EA76D30FD96}" type="presParOf" srcId="{97F2D178-BB99-422C-8D58-7B6D54D22076}" destId="{CAF911AE-A591-4D9F-B37A-58A3414609D2}" srcOrd="2" destOrd="0" presId="urn:microsoft.com/office/officeart/2009/3/layout/StepUpProcess"/>
    <dgm:cxn modelId="{E16B623B-1723-4264-B77A-20043544539C}" type="presParOf" srcId="{B89D5028-CE2E-4F40-84B3-851700FE49B3}" destId="{4B5174A2-D08C-4546-95AA-1D4C9948F9A8}" srcOrd="3" destOrd="0" presId="urn:microsoft.com/office/officeart/2009/3/layout/StepUpProcess"/>
    <dgm:cxn modelId="{00BA181A-236D-4045-A090-4258C1159850}" type="presParOf" srcId="{4B5174A2-D08C-4546-95AA-1D4C9948F9A8}" destId="{F35C7784-5FE3-4577-9196-1E249B1F2A3B}" srcOrd="0" destOrd="0" presId="urn:microsoft.com/office/officeart/2009/3/layout/StepUpProcess"/>
    <dgm:cxn modelId="{99677F6D-DC25-4C24-AA75-F461423AFED6}" type="presParOf" srcId="{B89D5028-CE2E-4F40-84B3-851700FE49B3}" destId="{99AB6846-1E52-4958-B5C2-53C3DD298C0E}" srcOrd="4" destOrd="0" presId="urn:microsoft.com/office/officeart/2009/3/layout/StepUpProcess"/>
    <dgm:cxn modelId="{178D5DE3-B021-4749-817B-FB768456F1FE}" type="presParOf" srcId="{99AB6846-1E52-4958-B5C2-53C3DD298C0E}" destId="{7950655A-74CE-4F1B-816F-9A91E7F259D0}" srcOrd="0" destOrd="0" presId="urn:microsoft.com/office/officeart/2009/3/layout/StepUpProcess"/>
    <dgm:cxn modelId="{185C4A04-E992-4C10-B822-EDC5DF9CC2CE}" type="presParOf" srcId="{99AB6846-1E52-4958-B5C2-53C3DD298C0E}" destId="{D88E36B3-E59B-416E-B359-F88EB965D8FC}" srcOrd="1" destOrd="0" presId="urn:microsoft.com/office/officeart/2009/3/layout/StepUpProcess"/>
    <dgm:cxn modelId="{83A5B418-8219-4FD5-93B1-CF39A1BDF5B6}" type="presParOf" srcId="{99AB6846-1E52-4958-B5C2-53C3DD298C0E}" destId="{0E1D72CF-EEFC-40F1-9B13-F2C1032C4830}" srcOrd="2" destOrd="0" presId="urn:microsoft.com/office/officeart/2009/3/layout/StepUpProcess"/>
    <dgm:cxn modelId="{F21BEF50-B699-4458-9567-F54C166CDED1}" type="presParOf" srcId="{B89D5028-CE2E-4F40-84B3-851700FE49B3}" destId="{870457E7-E156-4D59-A6E9-E17CBCF9C54E}" srcOrd="5" destOrd="0" presId="urn:microsoft.com/office/officeart/2009/3/layout/StepUpProcess"/>
    <dgm:cxn modelId="{CFF3A6EE-F8DC-4491-91FF-F04573D0E427}" type="presParOf" srcId="{870457E7-E156-4D59-A6E9-E17CBCF9C54E}" destId="{BA82FC90-2A86-4B34-94E6-CA6DB6DA8056}" srcOrd="0" destOrd="0" presId="urn:microsoft.com/office/officeart/2009/3/layout/StepUpProcess"/>
    <dgm:cxn modelId="{FF0505B3-D6F6-4276-9571-6E9591271F4B}" type="presParOf" srcId="{B89D5028-CE2E-4F40-84B3-851700FE49B3}" destId="{E47BE7FC-AD30-4E36-97D8-FBF144B577C8}" srcOrd="6" destOrd="0" presId="urn:microsoft.com/office/officeart/2009/3/layout/StepUpProcess"/>
    <dgm:cxn modelId="{706C3D15-8541-4DE6-9B6D-C08EE460A6CE}" type="presParOf" srcId="{E47BE7FC-AD30-4E36-97D8-FBF144B577C8}" destId="{6B8CFB92-E9F6-4960-A955-E3A205944E97}" srcOrd="0" destOrd="0" presId="urn:microsoft.com/office/officeart/2009/3/layout/StepUpProcess"/>
    <dgm:cxn modelId="{1C2D9BB3-9AB6-4CE3-971E-0129819F3A19}" type="presParOf" srcId="{E47BE7FC-AD30-4E36-97D8-FBF144B577C8}" destId="{623C060D-1B9B-43A1-A379-CC3E8284EDEC}" srcOrd="1" destOrd="0" presId="urn:microsoft.com/office/officeart/2009/3/layout/StepUpProcess"/>
    <dgm:cxn modelId="{4AC914D3-703C-434C-89CB-51EECCD2818F}" type="presParOf" srcId="{E47BE7FC-AD30-4E36-97D8-FBF144B577C8}" destId="{608C758B-61DF-47DE-BE49-8F0FC1A8CB72}" srcOrd="2" destOrd="0" presId="urn:microsoft.com/office/officeart/2009/3/layout/StepUpProcess"/>
    <dgm:cxn modelId="{951EB32A-0B7E-490D-B735-9A01E77BF964}" type="presParOf" srcId="{B89D5028-CE2E-4F40-84B3-851700FE49B3}" destId="{8C2D70B7-4A7C-4215-8C1B-B4221D4660B0}" srcOrd="7" destOrd="0" presId="urn:microsoft.com/office/officeart/2009/3/layout/StepUpProcess"/>
    <dgm:cxn modelId="{B33DB975-6A4C-4A3C-A17F-E8E628C182C5}" type="presParOf" srcId="{8C2D70B7-4A7C-4215-8C1B-B4221D4660B0}" destId="{132BDA0E-2487-4CFD-96BC-C969EB0DB627}" srcOrd="0" destOrd="0" presId="urn:microsoft.com/office/officeart/2009/3/layout/StepUpProcess"/>
    <dgm:cxn modelId="{2C0118FC-C98F-4EE4-AA29-4D2CE4AAEA3B}" type="presParOf" srcId="{B89D5028-CE2E-4F40-84B3-851700FE49B3}" destId="{FA4558B4-A0E7-43F5-9898-2C5BE10A91F7}" srcOrd="8" destOrd="0" presId="urn:microsoft.com/office/officeart/2009/3/layout/StepUpProcess"/>
    <dgm:cxn modelId="{E5032A2E-C9D8-4158-B946-AEEF0C3584F7}" type="presParOf" srcId="{FA4558B4-A0E7-43F5-9898-2C5BE10A91F7}" destId="{D9E28AD0-9060-414A-9071-CC38A1545823}" srcOrd="0" destOrd="0" presId="urn:microsoft.com/office/officeart/2009/3/layout/StepUpProcess"/>
    <dgm:cxn modelId="{ABDFB98C-06F1-425E-AB6A-51C385091EAC}"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4C1A2C-A16F-41CF-9276-AC47AF65365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85163FF-30CF-4793-B1F9-FBD01E033A89}">
      <dgm:prSet phldrT="[Text]"/>
      <dgm:spPr>
        <a:solidFill>
          <a:srgbClr val="FFB300"/>
        </a:solidFill>
        <a:ln>
          <a:solidFill>
            <a:srgbClr val="996532"/>
          </a:solidFill>
        </a:ln>
      </dgm:spPr>
      <dgm:t>
        <a:bodyPr/>
        <a:lstStyle/>
        <a:p>
          <a:r>
            <a:rPr lang="en-US" dirty="0" smtClean="0"/>
            <a:t>Training</a:t>
          </a:r>
          <a:endParaRPr lang="en-US" dirty="0"/>
        </a:p>
      </dgm:t>
    </dgm:pt>
    <dgm:pt modelId="{0A1BA75B-F2D7-47FB-B7C3-B9DFF0F067FB}" type="parTrans" cxnId="{02EF2D55-4989-4033-A958-A8338181E9EE}">
      <dgm:prSet/>
      <dgm:spPr/>
      <dgm:t>
        <a:bodyPr/>
        <a:lstStyle/>
        <a:p>
          <a:endParaRPr lang="en-US"/>
        </a:p>
      </dgm:t>
    </dgm:pt>
    <dgm:pt modelId="{37D62615-211B-4967-B9BD-8F1FE17551F1}" type="sibTrans" cxnId="{02EF2D55-4989-4033-A958-A8338181E9EE}">
      <dgm:prSet/>
      <dgm:spPr/>
      <dgm:t>
        <a:bodyPr/>
        <a:lstStyle/>
        <a:p>
          <a:endParaRPr lang="en-US"/>
        </a:p>
      </dgm:t>
    </dgm:pt>
    <dgm:pt modelId="{4152AA7E-98FF-4AFC-814C-9E537A0E9042}">
      <dgm:prSet phldrT="[Text]"/>
      <dgm:spPr>
        <a:solidFill>
          <a:srgbClr val="FFB300"/>
        </a:solidFill>
        <a:ln>
          <a:solidFill>
            <a:srgbClr val="996532"/>
          </a:solidFill>
        </a:ln>
      </dgm:spPr>
      <dgm:t>
        <a:bodyPr/>
        <a:lstStyle/>
        <a:p>
          <a:r>
            <a:rPr lang="en-US" dirty="0" smtClean="0"/>
            <a:t>Design</a:t>
          </a:r>
          <a:endParaRPr lang="en-US" dirty="0"/>
        </a:p>
      </dgm:t>
    </dgm:pt>
    <dgm:pt modelId="{B99C12F5-A0C0-4FEA-B63E-8B53FF410524}" type="parTrans" cxnId="{8A50A0AC-3735-4797-9D0E-8B8A2B51BEC0}">
      <dgm:prSet/>
      <dgm:spPr/>
      <dgm:t>
        <a:bodyPr/>
        <a:lstStyle/>
        <a:p>
          <a:endParaRPr lang="en-US"/>
        </a:p>
      </dgm:t>
    </dgm:pt>
    <dgm:pt modelId="{809D5CF4-9B03-4F71-99E0-302B65F5CAE0}" type="sibTrans" cxnId="{8A50A0AC-3735-4797-9D0E-8B8A2B51BEC0}">
      <dgm:prSet/>
      <dgm:spPr/>
      <dgm:t>
        <a:bodyPr/>
        <a:lstStyle/>
        <a:p>
          <a:endParaRPr lang="en-US"/>
        </a:p>
      </dgm:t>
    </dgm:pt>
    <dgm:pt modelId="{BD89722B-DF7B-4B8D-A99A-498B572B4778}">
      <dgm:prSet phldrT="[Text]"/>
      <dgm:spPr>
        <a:solidFill>
          <a:srgbClr val="996532">
            <a:alpha val="90000"/>
          </a:srgbClr>
        </a:solidFill>
        <a:ln>
          <a:solidFill>
            <a:srgbClr val="2646D0">
              <a:alpha val="90000"/>
            </a:srgbClr>
          </a:solidFill>
        </a:ln>
      </dgm:spPr>
      <dgm:t>
        <a:bodyPr/>
        <a:lstStyle/>
        <a:p>
          <a:r>
            <a:rPr lang="en-US" dirty="0" smtClean="0">
              <a:solidFill>
                <a:schemeClr val="bg1"/>
              </a:solidFill>
            </a:rPr>
            <a:t>Pre-operational equipment check</a:t>
          </a:r>
          <a:endParaRPr lang="en-US" dirty="0">
            <a:solidFill>
              <a:schemeClr val="bg1"/>
            </a:solidFill>
          </a:endParaRPr>
        </a:p>
      </dgm:t>
    </dgm:pt>
    <dgm:pt modelId="{63BB6B1C-A084-44CA-A54B-FC9CBF25DF2C}" type="parTrans" cxnId="{0FDA5BF2-468D-424D-9603-332DC17648D8}">
      <dgm:prSet/>
      <dgm:spPr/>
      <dgm:t>
        <a:bodyPr/>
        <a:lstStyle/>
        <a:p>
          <a:endParaRPr lang="en-US"/>
        </a:p>
      </dgm:t>
    </dgm:pt>
    <dgm:pt modelId="{E36D6FF6-E189-4949-AC60-45548D814D36}" type="sibTrans" cxnId="{0FDA5BF2-468D-424D-9603-332DC17648D8}">
      <dgm:prSet/>
      <dgm:spPr/>
      <dgm:t>
        <a:bodyPr/>
        <a:lstStyle/>
        <a:p>
          <a:endParaRPr lang="en-US"/>
        </a:p>
      </dgm:t>
    </dgm:pt>
    <dgm:pt modelId="{994189CE-E7FB-4B63-B588-A6CF2F45493E}">
      <dgm:prSet phldrT="[Text]"/>
      <dgm:spPr>
        <a:solidFill>
          <a:srgbClr val="FFB300"/>
        </a:solidFill>
        <a:ln>
          <a:solidFill>
            <a:srgbClr val="996532"/>
          </a:solidFill>
        </a:ln>
      </dgm:spPr>
      <dgm:t>
        <a:bodyPr/>
        <a:lstStyle/>
        <a:p>
          <a:r>
            <a:rPr lang="en-US" dirty="0" smtClean="0"/>
            <a:t>Procedure</a:t>
          </a:r>
          <a:endParaRPr lang="en-US" dirty="0"/>
        </a:p>
      </dgm:t>
    </dgm:pt>
    <dgm:pt modelId="{B5D77B30-7396-489D-8407-BD938CF79756}" type="parTrans" cxnId="{E0F98E1F-B99B-495D-BBA3-498F12610823}">
      <dgm:prSet/>
      <dgm:spPr/>
      <dgm:t>
        <a:bodyPr/>
        <a:lstStyle/>
        <a:p>
          <a:endParaRPr lang="en-US"/>
        </a:p>
      </dgm:t>
    </dgm:pt>
    <dgm:pt modelId="{3BB4EDE3-C0C5-4239-A598-01DEBA47D70C}" type="sibTrans" cxnId="{E0F98E1F-B99B-495D-BBA3-498F12610823}">
      <dgm:prSet/>
      <dgm:spPr/>
      <dgm:t>
        <a:bodyPr/>
        <a:lstStyle/>
        <a:p>
          <a:endParaRPr lang="en-US"/>
        </a:p>
      </dgm:t>
    </dgm:pt>
    <dgm:pt modelId="{E0026F6F-D1A0-4A3B-844E-CE75AB745A66}">
      <dgm:prSet phldrT="[Text]"/>
      <dgm:spPr>
        <a:solidFill>
          <a:srgbClr val="996532">
            <a:alpha val="90000"/>
          </a:srgbClr>
        </a:solidFill>
        <a:ln>
          <a:solidFill>
            <a:srgbClr val="2646D0">
              <a:alpha val="90000"/>
            </a:srgbClr>
          </a:solidFill>
        </a:ln>
      </dgm:spPr>
      <dgm:t>
        <a:bodyPr/>
        <a:lstStyle/>
        <a:p>
          <a:r>
            <a:rPr lang="en-US" dirty="0" smtClean="0">
              <a:solidFill>
                <a:schemeClr val="bg1"/>
              </a:solidFill>
            </a:rPr>
            <a:t>Driver training by  type of vehicle</a:t>
          </a:r>
          <a:endParaRPr lang="en-US" dirty="0">
            <a:solidFill>
              <a:schemeClr val="bg1"/>
            </a:solidFill>
          </a:endParaRPr>
        </a:p>
      </dgm:t>
    </dgm:pt>
    <dgm:pt modelId="{6818C44D-69F2-487D-BC3C-8645B587BC6E}" type="parTrans" cxnId="{71B6946B-9396-4AFA-8D33-81827A14326B}">
      <dgm:prSet/>
      <dgm:spPr/>
      <dgm:t>
        <a:bodyPr/>
        <a:lstStyle/>
        <a:p>
          <a:endParaRPr lang="en-US"/>
        </a:p>
      </dgm:t>
    </dgm:pt>
    <dgm:pt modelId="{6DDA0C4D-8B51-4AE3-A484-EA8F53DC76D4}" type="sibTrans" cxnId="{71B6946B-9396-4AFA-8D33-81827A14326B}">
      <dgm:prSet/>
      <dgm:spPr/>
      <dgm:t>
        <a:bodyPr/>
        <a:lstStyle/>
        <a:p>
          <a:endParaRPr lang="en-US"/>
        </a:p>
      </dgm:t>
    </dgm:pt>
    <dgm:pt modelId="{B89B6C05-5A19-43DD-87FA-2986B2AEC5CA}" type="pres">
      <dgm:prSet presAssocID="{484C1A2C-A16F-41CF-9276-AC47AF65365C}" presName="Name0" presStyleCnt="0">
        <dgm:presLayoutVars>
          <dgm:chPref val="3"/>
          <dgm:dir/>
          <dgm:animLvl val="lvl"/>
          <dgm:resizeHandles/>
        </dgm:presLayoutVars>
      </dgm:prSet>
      <dgm:spPr/>
      <dgm:t>
        <a:bodyPr/>
        <a:lstStyle/>
        <a:p>
          <a:endParaRPr lang="en-US"/>
        </a:p>
      </dgm:t>
    </dgm:pt>
    <dgm:pt modelId="{D7257A95-453B-4F79-BD3C-DDFC174513F4}" type="pres">
      <dgm:prSet presAssocID="{A85163FF-30CF-4793-B1F9-FBD01E033A89}" presName="horFlow" presStyleCnt="0"/>
      <dgm:spPr/>
    </dgm:pt>
    <dgm:pt modelId="{98E8B7DC-5CFE-43BD-95F0-D2D9D07461BD}" type="pres">
      <dgm:prSet presAssocID="{A85163FF-30CF-4793-B1F9-FBD01E033A89}" presName="bigChev" presStyleLbl="node1" presStyleIdx="0" presStyleCnt="3"/>
      <dgm:spPr/>
      <dgm:t>
        <a:bodyPr/>
        <a:lstStyle/>
        <a:p>
          <a:endParaRPr lang="en-US"/>
        </a:p>
      </dgm:t>
    </dgm:pt>
    <dgm:pt modelId="{A37BEDA8-8FFF-4466-8E67-DC6BDCAFB643}" type="pres">
      <dgm:prSet presAssocID="{A85163FF-30CF-4793-B1F9-FBD01E033A89}" presName="vSp" presStyleCnt="0"/>
      <dgm:spPr/>
    </dgm:pt>
    <dgm:pt modelId="{EAAB8E83-4C21-46BE-BE5B-4FA03972FEB0}" type="pres">
      <dgm:prSet presAssocID="{4152AA7E-98FF-4AFC-814C-9E537A0E9042}" presName="horFlow" presStyleCnt="0"/>
      <dgm:spPr/>
    </dgm:pt>
    <dgm:pt modelId="{4312832A-7B5D-4808-B75A-15F031C55464}" type="pres">
      <dgm:prSet presAssocID="{4152AA7E-98FF-4AFC-814C-9E537A0E9042}" presName="bigChev" presStyleLbl="node1" presStyleIdx="1" presStyleCnt="3"/>
      <dgm:spPr/>
      <dgm:t>
        <a:bodyPr/>
        <a:lstStyle/>
        <a:p>
          <a:endParaRPr lang="en-US"/>
        </a:p>
      </dgm:t>
    </dgm:pt>
    <dgm:pt modelId="{9CE0A06D-5092-4FF9-93E8-DBDFABEC87E1}" type="pres">
      <dgm:prSet presAssocID="{63BB6B1C-A084-44CA-A54B-FC9CBF25DF2C}" presName="parTrans" presStyleCnt="0"/>
      <dgm:spPr/>
    </dgm:pt>
    <dgm:pt modelId="{DF3E126B-E9E8-43B2-B9E1-189E29E91607}" type="pres">
      <dgm:prSet presAssocID="{BD89722B-DF7B-4B8D-A99A-498B572B4778}" presName="node" presStyleLbl="alignAccFollowNode1" presStyleIdx="0" presStyleCnt="2" custLinFactX="85514" custLinFactNeighborX="100000" custLinFactNeighborY="-9465">
        <dgm:presLayoutVars>
          <dgm:bulletEnabled val="1"/>
        </dgm:presLayoutVars>
      </dgm:prSet>
      <dgm:spPr/>
      <dgm:t>
        <a:bodyPr/>
        <a:lstStyle/>
        <a:p>
          <a:endParaRPr lang="en-US"/>
        </a:p>
      </dgm:t>
    </dgm:pt>
    <dgm:pt modelId="{D2C52253-476E-4A43-B546-D90620D074B2}" type="pres">
      <dgm:prSet presAssocID="{4152AA7E-98FF-4AFC-814C-9E537A0E9042}" presName="vSp" presStyleCnt="0"/>
      <dgm:spPr/>
    </dgm:pt>
    <dgm:pt modelId="{33B0EC5F-052B-4580-94BE-FF32F26480EE}" type="pres">
      <dgm:prSet presAssocID="{994189CE-E7FB-4B63-B588-A6CF2F45493E}" presName="horFlow" presStyleCnt="0"/>
      <dgm:spPr/>
    </dgm:pt>
    <dgm:pt modelId="{CDAFEECE-E881-40B6-87F5-3A6AB3DE68EB}" type="pres">
      <dgm:prSet presAssocID="{994189CE-E7FB-4B63-B588-A6CF2F45493E}" presName="bigChev" presStyleLbl="node1" presStyleIdx="2" presStyleCnt="3"/>
      <dgm:spPr/>
      <dgm:t>
        <a:bodyPr/>
        <a:lstStyle/>
        <a:p>
          <a:endParaRPr lang="en-US"/>
        </a:p>
      </dgm:t>
    </dgm:pt>
    <dgm:pt modelId="{5C192C80-EBCB-4288-8C91-530736CF0804}" type="pres">
      <dgm:prSet presAssocID="{6818C44D-69F2-487D-BC3C-8645B587BC6E}" presName="parTrans" presStyleCnt="0"/>
      <dgm:spPr/>
    </dgm:pt>
    <dgm:pt modelId="{571BD755-FFBC-4AB3-B1D6-2658CDD31417}" type="pres">
      <dgm:prSet presAssocID="{E0026F6F-D1A0-4A3B-844E-CE75AB745A66}" presName="node" presStyleLbl="alignAccFollowNode1" presStyleIdx="1" presStyleCnt="2" custLinFactX="85514" custLinFactNeighborX="100000" custLinFactNeighborY="-857">
        <dgm:presLayoutVars>
          <dgm:bulletEnabled val="1"/>
        </dgm:presLayoutVars>
      </dgm:prSet>
      <dgm:spPr/>
      <dgm:t>
        <a:bodyPr/>
        <a:lstStyle/>
        <a:p>
          <a:endParaRPr lang="en-US"/>
        </a:p>
      </dgm:t>
    </dgm:pt>
  </dgm:ptLst>
  <dgm:cxnLst>
    <dgm:cxn modelId="{E0F98E1F-B99B-495D-BBA3-498F12610823}" srcId="{484C1A2C-A16F-41CF-9276-AC47AF65365C}" destId="{994189CE-E7FB-4B63-B588-A6CF2F45493E}" srcOrd="2" destOrd="0" parTransId="{B5D77B30-7396-489D-8407-BD938CF79756}" sibTransId="{3BB4EDE3-C0C5-4239-A598-01DEBA47D70C}"/>
    <dgm:cxn modelId="{0FDA5BF2-468D-424D-9603-332DC17648D8}" srcId="{4152AA7E-98FF-4AFC-814C-9E537A0E9042}" destId="{BD89722B-DF7B-4B8D-A99A-498B572B4778}" srcOrd="0" destOrd="0" parTransId="{63BB6B1C-A084-44CA-A54B-FC9CBF25DF2C}" sibTransId="{E36D6FF6-E189-4949-AC60-45548D814D36}"/>
    <dgm:cxn modelId="{98ED60F6-F021-4740-A7B2-DF9709BA2718}" type="presOf" srcId="{E0026F6F-D1A0-4A3B-844E-CE75AB745A66}" destId="{571BD755-FFBC-4AB3-B1D6-2658CDD31417}" srcOrd="0" destOrd="0" presId="urn:microsoft.com/office/officeart/2005/8/layout/lProcess3"/>
    <dgm:cxn modelId="{63376D21-56D4-4AF7-AA81-6974DBBB0173}" type="presOf" srcId="{994189CE-E7FB-4B63-B588-A6CF2F45493E}" destId="{CDAFEECE-E881-40B6-87F5-3A6AB3DE68EB}" srcOrd="0" destOrd="0" presId="urn:microsoft.com/office/officeart/2005/8/layout/lProcess3"/>
    <dgm:cxn modelId="{D3E99057-3721-4066-AD6C-1AA888B42EFC}" type="presOf" srcId="{4152AA7E-98FF-4AFC-814C-9E537A0E9042}" destId="{4312832A-7B5D-4808-B75A-15F031C55464}" srcOrd="0" destOrd="0" presId="urn:microsoft.com/office/officeart/2005/8/layout/lProcess3"/>
    <dgm:cxn modelId="{02EF2D55-4989-4033-A958-A8338181E9EE}" srcId="{484C1A2C-A16F-41CF-9276-AC47AF65365C}" destId="{A85163FF-30CF-4793-B1F9-FBD01E033A89}" srcOrd="0" destOrd="0" parTransId="{0A1BA75B-F2D7-47FB-B7C3-B9DFF0F067FB}" sibTransId="{37D62615-211B-4967-B9BD-8F1FE17551F1}"/>
    <dgm:cxn modelId="{FB2E9B25-3B66-4BBE-AB23-36E555D0FFE1}" type="presOf" srcId="{BD89722B-DF7B-4B8D-A99A-498B572B4778}" destId="{DF3E126B-E9E8-43B2-B9E1-189E29E91607}" srcOrd="0" destOrd="0" presId="urn:microsoft.com/office/officeart/2005/8/layout/lProcess3"/>
    <dgm:cxn modelId="{8A50A0AC-3735-4797-9D0E-8B8A2B51BEC0}" srcId="{484C1A2C-A16F-41CF-9276-AC47AF65365C}" destId="{4152AA7E-98FF-4AFC-814C-9E537A0E9042}" srcOrd="1" destOrd="0" parTransId="{B99C12F5-A0C0-4FEA-B63E-8B53FF410524}" sibTransId="{809D5CF4-9B03-4F71-99E0-302B65F5CAE0}"/>
    <dgm:cxn modelId="{CF533E48-5CBE-4FEC-A3A2-7AD51BEFFAB4}" type="presOf" srcId="{484C1A2C-A16F-41CF-9276-AC47AF65365C}" destId="{B89B6C05-5A19-43DD-87FA-2986B2AEC5CA}" srcOrd="0" destOrd="0" presId="urn:microsoft.com/office/officeart/2005/8/layout/lProcess3"/>
    <dgm:cxn modelId="{71B6946B-9396-4AFA-8D33-81827A14326B}" srcId="{994189CE-E7FB-4B63-B588-A6CF2F45493E}" destId="{E0026F6F-D1A0-4A3B-844E-CE75AB745A66}" srcOrd="0" destOrd="0" parTransId="{6818C44D-69F2-487D-BC3C-8645B587BC6E}" sibTransId="{6DDA0C4D-8B51-4AE3-A484-EA8F53DC76D4}"/>
    <dgm:cxn modelId="{D1E45911-2FC0-4F16-B74A-C6136AAB5C2B}" type="presOf" srcId="{A85163FF-30CF-4793-B1F9-FBD01E033A89}" destId="{98E8B7DC-5CFE-43BD-95F0-D2D9D07461BD}" srcOrd="0" destOrd="0" presId="urn:microsoft.com/office/officeart/2005/8/layout/lProcess3"/>
    <dgm:cxn modelId="{7CEB87B9-A651-4523-9975-E96365D8688A}" type="presParOf" srcId="{B89B6C05-5A19-43DD-87FA-2986B2AEC5CA}" destId="{D7257A95-453B-4F79-BD3C-DDFC174513F4}" srcOrd="0" destOrd="0" presId="urn:microsoft.com/office/officeart/2005/8/layout/lProcess3"/>
    <dgm:cxn modelId="{D2F5E69F-FAE3-4953-A583-788684890119}" type="presParOf" srcId="{D7257A95-453B-4F79-BD3C-DDFC174513F4}" destId="{98E8B7DC-5CFE-43BD-95F0-D2D9D07461BD}" srcOrd="0" destOrd="0" presId="urn:microsoft.com/office/officeart/2005/8/layout/lProcess3"/>
    <dgm:cxn modelId="{8F3B2D76-ACCD-4420-BFF4-477A83CD22DC}" type="presParOf" srcId="{B89B6C05-5A19-43DD-87FA-2986B2AEC5CA}" destId="{A37BEDA8-8FFF-4466-8E67-DC6BDCAFB643}" srcOrd="1" destOrd="0" presId="urn:microsoft.com/office/officeart/2005/8/layout/lProcess3"/>
    <dgm:cxn modelId="{BF8686DD-23FA-4081-BD2A-BCA592EBFEB3}" type="presParOf" srcId="{B89B6C05-5A19-43DD-87FA-2986B2AEC5CA}" destId="{EAAB8E83-4C21-46BE-BE5B-4FA03972FEB0}" srcOrd="2" destOrd="0" presId="urn:microsoft.com/office/officeart/2005/8/layout/lProcess3"/>
    <dgm:cxn modelId="{048B9C59-0E09-45CF-A8A1-0C4EC77525FD}" type="presParOf" srcId="{EAAB8E83-4C21-46BE-BE5B-4FA03972FEB0}" destId="{4312832A-7B5D-4808-B75A-15F031C55464}" srcOrd="0" destOrd="0" presId="urn:microsoft.com/office/officeart/2005/8/layout/lProcess3"/>
    <dgm:cxn modelId="{28455392-F393-47B6-B3CD-4098BF65973E}" type="presParOf" srcId="{EAAB8E83-4C21-46BE-BE5B-4FA03972FEB0}" destId="{9CE0A06D-5092-4FF9-93E8-DBDFABEC87E1}" srcOrd="1" destOrd="0" presId="urn:microsoft.com/office/officeart/2005/8/layout/lProcess3"/>
    <dgm:cxn modelId="{6329C39E-3653-471D-A0C9-7EB222828843}" type="presParOf" srcId="{EAAB8E83-4C21-46BE-BE5B-4FA03972FEB0}" destId="{DF3E126B-E9E8-43B2-B9E1-189E29E91607}" srcOrd="2" destOrd="0" presId="urn:microsoft.com/office/officeart/2005/8/layout/lProcess3"/>
    <dgm:cxn modelId="{3A4B6DE9-B84E-43C8-9B9A-AB5449AE8EC3}" type="presParOf" srcId="{B89B6C05-5A19-43DD-87FA-2986B2AEC5CA}" destId="{D2C52253-476E-4A43-B546-D90620D074B2}" srcOrd="3" destOrd="0" presId="urn:microsoft.com/office/officeart/2005/8/layout/lProcess3"/>
    <dgm:cxn modelId="{52659E50-811B-48F4-ACB6-3C2A57F2F76E}" type="presParOf" srcId="{B89B6C05-5A19-43DD-87FA-2986B2AEC5CA}" destId="{33B0EC5F-052B-4580-94BE-FF32F26480EE}" srcOrd="4" destOrd="0" presId="urn:microsoft.com/office/officeart/2005/8/layout/lProcess3"/>
    <dgm:cxn modelId="{7F236019-2B21-4A48-862A-48CF4E3E4ED3}" type="presParOf" srcId="{33B0EC5F-052B-4580-94BE-FF32F26480EE}" destId="{CDAFEECE-E881-40B6-87F5-3A6AB3DE68EB}" srcOrd="0" destOrd="0" presId="urn:microsoft.com/office/officeart/2005/8/layout/lProcess3"/>
    <dgm:cxn modelId="{3C842D36-5160-4C13-99D1-9F2435DF4CEC}" type="presParOf" srcId="{33B0EC5F-052B-4580-94BE-FF32F26480EE}" destId="{5C192C80-EBCB-4288-8C91-530736CF0804}" srcOrd="1" destOrd="0" presId="urn:microsoft.com/office/officeart/2005/8/layout/lProcess3"/>
    <dgm:cxn modelId="{B22045C7-68F2-4A7B-B4CE-E5C316A26652}" type="presParOf" srcId="{33B0EC5F-052B-4580-94BE-FF32F26480EE}" destId="{571BD755-FFBC-4AB3-B1D6-2658CDD3141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4C1A2C-A16F-41CF-9276-AC47AF65365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85163FF-30CF-4793-B1F9-FBD01E033A89}">
      <dgm:prSet phldrT="[Text]"/>
      <dgm:spPr>
        <a:solidFill>
          <a:srgbClr val="FFB300"/>
        </a:solidFill>
        <a:ln>
          <a:solidFill>
            <a:srgbClr val="996532"/>
          </a:solidFill>
        </a:ln>
      </dgm:spPr>
      <dgm:t>
        <a:bodyPr/>
        <a:lstStyle/>
        <a:p>
          <a:r>
            <a:rPr lang="en-US" dirty="0" smtClean="0"/>
            <a:t>Training</a:t>
          </a:r>
          <a:endParaRPr lang="en-US" dirty="0"/>
        </a:p>
      </dgm:t>
    </dgm:pt>
    <dgm:pt modelId="{0A1BA75B-F2D7-47FB-B7C3-B9DFF0F067FB}" type="parTrans" cxnId="{02EF2D55-4989-4033-A958-A8338181E9EE}">
      <dgm:prSet/>
      <dgm:spPr/>
      <dgm:t>
        <a:bodyPr/>
        <a:lstStyle/>
        <a:p>
          <a:endParaRPr lang="en-US"/>
        </a:p>
      </dgm:t>
    </dgm:pt>
    <dgm:pt modelId="{37D62615-211B-4967-B9BD-8F1FE17551F1}" type="sibTrans" cxnId="{02EF2D55-4989-4033-A958-A8338181E9EE}">
      <dgm:prSet/>
      <dgm:spPr/>
      <dgm:t>
        <a:bodyPr/>
        <a:lstStyle/>
        <a:p>
          <a:endParaRPr lang="en-US"/>
        </a:p>
      </dgm:t>
    </dgm:pt>
    <dgm:pt modelId="{4152AA7E-98FF-4AFC-814C-9E537A0E9042}">
      <dgm:prSet phldrT="[Text]"/>
      <dgm:spPr>
        <a:solidFill>
          <a:srgbClr val="FFB300"/>
        </a:solidFill>
        <a:ln>
          <a:solidFill>
            <a:srgbClr val="996532"/>
          </a:solidFill>
        </a:ln>
      </dgm:spPr>
      <dgm:t>
        <a:bodyPr/>
        <a:lstStyle/>
        <a:p>
          <a:r>
            <a:rPr lang="en-US" dirty="0" smtClean="0"/>
            <a:t>Design</a:t>
          </a:r>
          <a:endParaRPr lang="en-US" dirty="0"/>
        </a:p>
      </dgm:t>
    </dgm:pt>
    <dgm:pt modelId="{B99C12F5-A0C0-4FEA-B63E-8B53FF410524}" type="parTrans" cxnId="{8A50A0AC-3735-4797-9D0E-8B8A2B51BEC0}">
      <dgm:prSet/>
      <dgm:spPr/>
      <dgm:t>
        <a:bodyPr/>
        <a:lstStyle/>
        <a:p>
          <a:endParaRPr lang="en-US"/>
        </a:p>
      </dgm:t>
    </dgm:pt>
    <dgm:pt modelId="{809D5CF4-9B03-4F71-99E0-302B65F5CAE0}" type="sibTrans" cxnId="{8A50A0AC-3735-4797-9D0E-8B8A2B51BEC0}">
      <dgm:prSet/>
      <dgm:spPr/>
      <dgm:t>
        <a:bodyPr/>
        <a:lstStyle/>
        <a:p>
          <a:endParaRPr lang="en-US"/>
        </a:p>
      </dgm:t>
    </dgm:pt>
    <dgm:pt modelId="{BD89722B-DF7B-4B8D-A99A-498B572B4778}">
      <dgm:prSet phldrT="[Text]"/>
      <dgm:spPr>
        <a:solidFill>
          <a:srgbClr val="996532">
            <a:alpha val="90000"/>
          </a:srgbClr>
        </a:solidFill>
        <a:ln>
          <a:solidFill>
            <a:srgbClr val="2646D0">
              <a:alpha val="90000"/>
            </a:srgbClr>
          </a:solidFill>
        </a:ln>
      </dgm:spPr>
      <dgm:t>
        <a:bodyPr/>
        <a:lstStyle/>
        <a:p>
          <a:r>
            <a:rPr lang="en-US" dirty="0" smtClean="0">
              <a:solidFill>
                <a:schemeClr val="bg1"/>
              </a:solidFill>
            </a:rPr>
            <a:t>Pre-operational equipment check</a:t>
          </a:r>
          <a:endParaRPr lang="en-US" dirty="0">
            <a:solidFill>
              <a:schemeClr val="bg1"/>
            </a:solidFill>
          </a:endParaRPr>
        </a:p>
      </dgm:t>
    </dgm:pt>
    <dgm:pt modelId="{63BB6B1C-A084-44CA-A54B-FC9CBF25DF2C}" type="parTrans" cxnId="{0FDA5BF2-468D-424D-9603-332DC17648D8}">
      <dgm:prSet/>
      <dgm:spPr/>
      <dgm:t>
        <a:bodyPr/>
        <a:lstStyle/>
        <a:p>
          <a:endParaRPr lang="en-US"/>
        </a:p>
      </dgm:t>
    </dgm:pt>
    <dgm:pt modelId="{E36D6FF6-E189-4949-AC60-45548D814D36}" type="sibTrans" cxnId="{0FDA5BF2-468D-424D-9603-332DC17648D8}">
      <dgm:prSet/>
      <dgm:spPr/>
      <dgm:t>
        <a:bodyPr/>
        <a:lstStyle/>
        <a:p>
          <a:endParaRPr lang="en-US"/>
        </a:p>
      </dgm:t>
    </dgm:pt>
    <dgm:pt modelId="{994189CE-E7FB-4B63-B588-A6CF2F45493E}">
      <dgm:prSet phldrT="[Text]"/>
      <dgm:spPr>
        <a:solidFill>
          <a:srgbClr val="FFB300"/>
        </a:solidFill>
        <a:ln>
          <a:solidFill>
            <a:srgbClr val="996532"/>
          </a:solidFill>
        </a:ln>
      </dgm:spPr>
      <dgm:t>
        <a:bodyPr/>
        <a:lstStyle/>
        <a:p>
          <a:r>
            <a:rPr lang="en-US" dirty="0" smtClean="0"/>
            <a:t>Procedure</a:t>
          </a:r>
          <a:endParaRPr lang="en-US" dirty="0"/>
        </a:p>
      </dgm:t>
    </dgm:pt>
    <dgm:pt modelId="{B5D77B30-7396-489D-8407-BD938CF79756}" type="parTrans" cxnId="{E0F98E1F-B99B-495D-BBA3-498F12610823}">
      <dgm:prSet/>
      <dgm:spPr/>
      <dgm:t>
        <a:bodyPr/>
        <a:lstStyle/>
        <a:p>
          <a:endParaRPr lang="en-US"/>
        </a:p>
      </dgm:t>
    </dgm:pt>
    <dgm:pt modelId="{3BB4EDE3-C0C5-4239-A598-01DEBA47D70C}" type="sibTrans" cxnId="{E0F98E1F-B99B-495D-BBA3-498F12610823}">
      <dgm:prSet/>
      <dgm:spPr/>
      <dgm:t>
        <a:bodyPr/>
        <a:lstStyle/>
        <a:p>
          <a:endParaRPr lang="en-US"/>
        </a:p>
      </dgm:t>
    </dgm:pt>
    <dgm:pt modelId="{E0026F6F-D1A0-4A3B-844E-CE75AB745A66}">
      <dgm:prSet phldrT="[Text]"/>
      <dgm:spPr>
        <a:solidFill>
          <a:srgbClr val="996532">
            <a:alpha val="90000"/>
          </a:srgbClr>
        </a:solidFill>
        <a:ln>
          <a:solidFill>
            <a:srgbClr val="2646D0">
              <a:alpha val="90000"/>
            </a:srgbClr>
          </a:solidFill>
        </a:ln>
      </dgm:spPr>
      <dgm:t>
        <a:bodyPr/>
        <a:lstStyle/>
        <a:p>
          <a:r>
            <a:rPr lang="en-US" dirty="0" smtClean="0">
              <a:solidFill>
                <a:schemeClr val="bg1"/>
              </a:solidFill>
            </a:rPr>
            <a:t>Driver training by  type of vehicle</a:t>
          </a:r>
          <a:endParaRPr lang="en-US" dirty="0">
            <a:solidFill>
              <a:schemeClr val="bg1"/>
            </a:solidFill>
          </a:endParaRPr>
        </a:p>
      </dgm:t>
    </dgm:pt>
    <dgm:pt modelId="{6818C44D-69F2-487D-BC3C-8645B587BC6E}" type="parTrans" cxnId="{71B6946B-9396-4AFA-8D33-81827A14326B}">
      <dgm:prSet/>
      <dgm:spPr/>
      <dgm:t>
        <a:bodyPr/>
        <a:lstStyle/>
        <a:p>
          <a:endParaRPr lang="en-US"/>
        </a:p>
      </dgm:t>
    </dgm:pt>
    <dgm:pt modelId="{6DDA0C4D-8B51-4AE3-A484-EA8F53DC76D4}" type="sibTrans" cxnId="{71B6946B-9396-4AFA-8D33-81827A14326B}">
      <dgm:prSet/>
      <dgm:spPr/>
      <dgm:t>
        <a:bodyPr/>
        <a:lstStyle/>
        <a:p>
          <a:endParaRPr lang="en-US"/>
        </a:p>
      </dgm:t>
    </dgm:pt>
    <dgm:pt modelId="{B89B6C05-5A19-43DD-87FA-2986B2AEC5CA}" type="pres">
      <dgm:prSet presAssocID="{484C1A2C-A16F-41CF-9276-AC47AF65365C}" presName="Name0" presStyleCnt="0">
        <dgm:presLayoutVars>
          <dgm:chPref val="3"/>
          <dgm:dir/>
          <dgm:animLvl val="lvl"/>
          <dgm:resizeHandles/>
        </dgm:presLayoutVars>
      </dgm:prSet>
      <dgm:spPr/>
      <dgm:t>
        <a:bodyPr/>
        <a:lstStyle/>
        <a:p>
          <a:endParaRPr lang="en-US"/>
        </a:p>
      </dgm:t>
    </dgm:pt>
    <dgm:pt modelId="{D7257A95-453B-4F79-BD3C-DDFC174513F4}" type="pres">
      <dgm:prSet presAssocID="{A85163FF-30CF-4793-B1F9-FBD01E033A89}" presName="horFlow" presStyleCnt="0"/>
      <dgm:spPr/>
    </dgm:pt>
    <dgm:pt modelId="{98E8B7DC-5CFE-43BD-95F0-D2D9D07461BD}" type="pres">
      <dgm:prSet presAssocID="{A85163FF-30CF-4793-B1F9-FBD01E033A89}" presName="bigChev" presStyleLbl="node1" presStyleIdx="0" presStyleCnt="3" custLinFactY="16214" custLinFactNeighborX="-442" custLinFactNeighborY="100000"/>
      <dgm:spPr/>
      <dgm:t>
        <a:bodyPr/>
        <a:lstStyle/>
        <a:p>
          <a:endParaRPr lang="en-US"/>
        </a:p>
      </dgm:t>
    </dgm:pt>
    <dgm:pt modelId="{A37BEDA8-8FFF-4466-8E67-DC6BDCAFB643}" type="pres">
      <dgm:prSet presAssocID="{A85163FF-30CF-4793-B1F9-FBD01E033A89}" presName="vSp" presStyleCnt="0"/>
      <dgm:spPr/>
    </dgm:pt>
    <dgm:pt modelId="{EAAB8E83-4C21-46BE-BE5B-4FA03972FEB0}" type="pres">
      <dgm:prSet presAssocID="{4152AA7E-98FF-4AFC-814C-9E537A0E9042}" presName="horFlow" presStyleCnt="0"/>
      <dgm:spPr/>
    </dgm:pt>
    <dgm:pt modelId="{4312832A-7B5D-4808-B75A-15F031C55464}" type="pres">
      <dgm:prSet presAssocID="{4152AA7E-98FF-4AFC-814C-9E537A0E9042}" presName="bigChev" presStyleLbl="node1" presStyleIdx="1" presStyleCnt="3" custLinFactY="-15528" custLinFactNeighborX="-24559" custLinFactNeighborY="-100000"/>
      <dgm:spPr/>
      <dgm:t>
        <a:bodyPr/>
        <a:lstStyle/>
        <a:p>
          <a:endParaRPr lang="en-US"/>
        </a:p>
      </dgm:t>
    </dgm:pt>
    <dgm:pt modelId="{9CE0A06D-5092-4FF9-93E8-DBDFABEC87E1}" type="pres">
      <dgm:prSet presAssocID="{63BB6B1C-A084-44CA-A54B-FC9CBF25DF2C}" presName="parTrans" presStyleCnt="0"/>
      <dgm:spPr/>
    </dgm:pt>
    <dgm:pt modelId="{DF3E126B-E9E8-43B2-B9E1-189E29E91607}" type="pres">
      <dgm:prSet presAssocID="{BD89722B-DF7B-4B8D-A99A-498B572B4778}" presName="node" presStyleLbl="alignAccFollowNode1" presStyleIdx="0" presStyleCnt="2" custLinFactY="36492" custLinFactNeighborX="17233" custLinFactNeighborY="100000">
        <dgm:presLayoutVars>
          <dgm:bulletEnabled val="1"/>
        </dgm:presLayoutVars>
      </dgm:prSet>
      <dgm:spPr/>
      <dgm:t>
        <a:bodyPr/>
        <a:lstStyle/>
        <a:p>
          <a:endParaRPr lang="en-US"/>
        </a:p>
      </dgm:t>
    </dgm:pt>
    <dgm:pt modelId="{D2C52253-476E-4A43-B546-D90620D074B2}" type="pres">
      <dgm:prSet presAssocID="{4152AA7E-98FF-4AFC-814C-9E537A0E9042}" presName="vSp" presStyleCnt="0"/>
      <dgm:spPr/>
    </dgm:pt>
    <dgm:pt modelId="{33B0EC5F-052B-4580-94BE-FF32F26480EE}" type="pres">
      <dgm:prSet presAssocID="{994189CE-E7FB-4B63-B588-A6CF2F45493E}" presName="horFlow" presStyleCnt="0"/>
      <dgm:spPr/>
    </dgm:pt>
    <dgm:pt modelId="{CDAFEECE-E881-40B6-87F5-3A6AB3DE68EB}" type="pres">
      <dgm:prSet presAssocID="{994189CE-E7FB-4B63-B588-A6CF2F45493E}" presName="bigChev" presStyleLbl="node1" presStyleIdx="2" presStyleCnt="3"/>
      <dgm:spPr/>
      <dgm:t>
        <a:bodyPr/>
        <a:lstStyle/>
        <a:p>
          <a:endParaRPr lang="en-US"/>
        </a:p>
      </dgm:t>
    </dgm:pt>
    <dgm:pt modelId="{5C192C80-EBCB-4288-8C91-530736CF0804}" type="pres">
      <dgm:prSet presAssocID="{6818C44D-69F2-487D-BC3C-8645B587BC6E}" presName="parTrans" presStyleCnt="0"/>
      <dgm:spPr/>
    </dgm:pt>
    <dgm:pt modelId="{571BD755-FFBC-4AB3-B1D6-2658CDD31417}" type="pres">
      <dgm:prSet presAssocID="{E0026F6F-D1A0-4A3B-844E-CE75AB745A66}" presName="node" presStyleLbl="alignAccFollowNode1" presStyleIdx="1" presStyleCnt="2" custLinFactY="-36476" custLinFactNeighborX="18270" custLinFactNeighborY="-100000">
        <dgm:presLayoutVars>
          <dgm:bulletEnabled val="1"/>
        </dgm:presLayoutVars>
      </dgm:prSet>
      <dgm:spPr/>
      <dgm:t>
        <a:bodyPr/>
        <a:lstStyle/>
        <a:p>
          <a:endParaRPr lang="en-US"/>
        </a:p>
      </dgm:t>
    </dgm:pt>
  </dgm:ptLst>
  <dgm:cxnLst>
    <dgm:cxn modelId="{F8BE9EBB-EFFF-4659-A993-5381986BD9E6}" type="presOf" srcId="{4152AA7E-98FF-4AFC-814C-9E537A0E9042}" destId="{4312832A-7B5D-4808-B75A-15F031C55464}" srcOrd="0" destOrd="0" presId="urn:microsoft.com/office/officeart/2005/8/layout/lProcess3"/>
    <dgm:cxn modelId="{E0F98E1F-B99B-495D-BBA3-498F12610823}" srcId="{484C1A2C-A16F-41CF-9276-AC47AF65365C}" destId="{994189CE-E7FB-4B63-B588-A6CF2F45493E}" srcOrd="2" destOrd="0" parTransId="{B5D77B30-7396-489D-8407-BD938CF79756}" sibTransId="{3BB4EDE3-C0C5-4239-A598-01DEBA47D70C}"/>
    <dgm:cxn modelId="{7CEA6A92-887D-4C5E-AB39-22B4C5DA5DD5}" type="presOf" srcId="{484C1A2C-A16F-41CF-9276-AC47AF65365C}" destId="{B89B6C05-5A19-43DD-87FA-2986B2AEC5CA}" srcOrd="0" destOrd="0" presId="urn:microsoft.com/office/officeart/2005/8/layout/lProcess3"/>
    <dgm:cxn modelId="{0FDA5BF2-468D-424D-9603-332DC17648D8}" srcId="{4152AA7E-98FF-4AFC-814C-9E537A0E9042}" destId="{BD89722B-DF7B-4B8D-A99A-498B572B4778}" srcOrd="0" destOrd="0" parTransId="{63BB6B1C-A084-44CA-A54B-FC9CBF25DF2C}" sibTransId="{E36D6FF6-E189-4949-AC60-45548D814D36}"/>
    <dgm:cxn modelId="{55FB97C7-8A37-4FB5-BF5E-6DAEE0A97B63}" type="presOf" srcId="{BD89722B-DF7B-4B8D-A99A-498B572B4778}" destId="{DF3E126B-E9E8-43B2-B9E1-189E29E91607}" srcOrd="0" destOrd="0" presId="urn:microsoft.com/office/officeart/2005/8/layout/lProcess3"/>
    <dgm:cxn modelId="{02EF2D55-4989-4033-A958-A8338181E9EE}" srcId="{484C1A2C-A16F-41CF-9276-AC47AF65365C}" destId="{A85163FF-30CF-4793-B1F9-FBD01E033A89}" srcOrd="0" destOrd="0" parTransId="{0A1BA75B-F2D7-47FB-B7C3-B9DFF0F067FB}" sibTransId="{37D62615-211B-4967-B9BD-8F1FE17551F1}"/>
    <dgm:cxn modelId="{3BA2269F-880F-4338-9EF3-8781F5A79C8F}" type="presOf" srcId="{E0026F6F-D1A0-4A3B-844E-CE75AB745A66}" destId="{571BD755-FFBC-4AB3-B1D6-2658CDD31417}" srcOrd="0" destOrd="0" presId="urn:microsoft.com/office/officeart/2005/8/layout/lProcess3"/>
    <dgm:cxn modelId="{8A50A0AC-3735-4797-9D0E-8B8A2B51BEC0}" srcId="{484C1A2C-A16F-41CF-9276-AC47AF65365C}" destId="{4152AA7E-98FF-4AFC-814C-9E537A0E9042}" srcOrd="1" destOrd="0" parTransId="{B99C12F5-A0C0-4FEA-B63E-8B53FF410524}" sibTransId="{809D5CF4-9B03-4F71-99E0-302B65F5CAE0}"/>
    <dgm:cxn modelId="{7D5F345B-4F68-47A7-81F9-1E5835DB48BE}" type="presOf" srcId="{A85163FF-30CF-4793-B1F9-FBD01E033A89}" destId="{98E8B7DC-5CFE-43BD-95F0-D2D9D07461BD}" srcOrd="0" destOrd="0" presId="urn:microsoft.com/office/officeart/2005/8/layout/lProcess3"/>
    <dgm:cxn modelId="{E9A80699-7884-42D8-AF06-D47634DFD0C7}" type="presOf" srcId="{994189CE-E7FB-4B63-B588-A6CF2F45493E}" destId="{CDAFEECE-E881-40B6-87F5-3A6AB3DE68EB}" srcOrd="0" destOrd="0" presId="urn:microsoft.com/office/officeart/2005/8/layout/lProcess3"/>
    <dgm:cxn modelId="{71B6946B-9396-4AFA-8D33-81827A14326B}" srcId="{994189CE-E7FB-4B63-B588-A6CF2F45493E}" destId="{E0026F6F-D1A0-4A3B-844E-CE75AB745A66}" srcOrd="0" destOrd="0" parTransId="{6818C44D-69F2-487D-BC3C-8645B587BC6E}" sibTransId="{6DDA0C4D-8B51-4AE3-A484-EA8F53DC76D4}"/>
    <dgm:cxn modelId="{AFA19C32-5368-4178-AD5F-9CE9CB93740C}" type="presParOf" srcId="{B89B6C05-5A19-43DD-87FA-2986B2AEC5CA}" destId="{D7257A95-453B-4F79-BD3C-DDFC174513F4}" srcOrd="0" destOrd="0" presId="urn:microsoft.com/office/officeart/2005/8/layout/lProcess3"/>
    <dgm:cxn modelId="{084CC139-6A36-4517-A29F-2C5164C05DEE}" type="presParOf" srcId="{D7257A95-453B-4F79-BD3C-DDFC174513F4}" destId="{98E8B7DC-5CFE-43BD-95F0-D2D9D07461BD}" srcOrd="0" destOrd="0" presId="urn:microsoft.com/office/officeart/2005/8/layout/lProcess3"/>
    <dgm:cxn modelId="{5523E344-3B8C-44B4-9C48-7BD0D13FAA8D}" type="presParOf" srcId="{B89B6C05-5A19-43DD-87FA-2986B2AEC5CA}" destId="{A37BEDA8-8FFF-4466-8E67-DC6BDCAFB643}" srcOrd="1" destOrd="0" presId="urn:microsoft.com/office/officeart/2005/8/layout/lProcess3"/>
    <dgm:cxn modelId="{E715FD33-3CF6-424D-BF44-55973360251E}" type="presParOf" srcId="{B89B6C05-5A19-43DD-87FA-2986B2AEC5CA}" destId="{EAAB8E83-4C21-46BE-BE5B-4FA03972FEB0}" srcOrd="2" destOrd="0" presId="urn:microsoft.com/office/officeart/2005/8/layout/lProcess3"/>
    <dgm:cxn modelId="{A9A10200-95D5-40E8-BF42-EA9496830E80}" type="presParOf" srcId="{EAAB8E83-4C21-46BE-BE5B-4FA03972FEB0}" destId="{4312832A-7B5D-4808-B75A-15F031C55464}" srcOrd="0" destOrd="0" presId="urn:microsoft.com/office/officeart/2005/8/layout/lProcess3"/>
    <dgm:cxn modelId="{D2F57F8D-0B00-4672-902D-914D2D5EC4DA}" type="presParOf" srcId="{EAAB8E83-4C21-46BE-BE5B-4FA03972FEB0}" destId="{9CE0A06D-5092-4FF9-93E8-DBDFABEC87E1}" srcOrd="1" destOrd="0" presId="urn:microsoft.com/office/officeart/2005/8/layout/lProcess3"/>
    <dgm:cxn modelId="{E202EECA-D25F-48F2-AB18-A620538D826D}" type="presParOf" srcId="{EAAB8E83-4C21-46BE-BE5B-4FA03972FEB0}" destId="{DF3E126B-E9E8-43B2-B9E1-189E29E91607}" srcOrd="2" destOrd="0" presId="urn:microsoft.com/office/officeart/2005/8/layout/lProcess3"/>
    <dgm:cxn modelId="{DDEE6AA5-F5B2-4F3D-BDF2-1C2AA18C4258}" type="presParOf" srcId="{B89B6C05-5A19-43DD-87FA-2986B2AEC5CA}" destId="{D2C52253-476E-4A43-B546-D90620D074B2}" srcOrd="3" destOrd="0" presId="urn:microsoft.com/office/officeart/2005/8/layout/lProcess3"/>
    <dgm:cxn modelId="{15CA3F36-C3CF-414E-AFF9-DB80058D8EA1}" type="presParOf" srcId="{B89B6C05-5A19-43DD-87FA-2986B2AEC5CA}" destId="{33B0EC5F-052B-4580-94BE-FF32F26480EE}" srcOrd="4" destOrd="0" presId="urn:microsoft.com/office/officeart/2005/8/layout/lProcess3"/>
    <dgm:cxn modelId="{645C9932-D232-487D-851D-66CD302D8614}" type="presParOf" srcId="{33B0EC5F-052B-4580-94BE-FF32F26480EE}" destId="{CDAFEECE-E881-40B6-87F5-3A6AB3DE68EB}" srcOrd="0" destOrd="0" presId="urn:microsoft.com/office/officeart/2005/8/layout/lProcess3"/>
    <dgm:cxn modelId="{CC70DF72-FA1F-4514-896B-AF52ACB1D8D6}" type="presParOf" srcId="{33B0EC5F-052B-4580-94BE-FF32F26480EE}" destId="{5C192C80-EBCB-4288-8C91-530736CF0804}" srcOrd="1" destOrd="0" presId="urn:microsoft.com/office/officeart/2005/8/layout/lProcess3"/>
    <dgm:cxn modelId="{EBD863BA-C974-42F5-B339-AE73207B3A68}" type="presParOf" srcId="{33B0EC5F-052B-4580-94BE-FF32F26480EE}" destId="{571BD755-FFBC-4AB3-B1D6-2658CDD3141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2DFF12-7C3A-4218-9C79-B11E1D31B95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38FFCDC-A6DE-4602-BA43-0CE9BD652E25}">
      <dgm:prSet phldrT="[Text]"/>
      <dgm:spPr>
        <a:solidFill>
          <a:srgbClr val="FFB300"/>
        </a:solidFill>
        <a:ln>
          <a:solidFill>
            <a:srgbClr val="996532"/>
          </a:solidFill>
        </a:ln>
      </dgm:spPr>
      <dgm:t>
        <a:bodyPr/>
        <a:lstStyle/>
        <a:p>
          <a:r>
            <a:rPr lang="en-US" dirty="0" smtClean="0"/>
            <a:t>.</a:t>
          </a:r>
          <a:endParaRPr lang="en-US" dirty="0"/>
        </a:p>
      </dgm:t>
    </dgm:pt>
    <dgm:pt modelId="{36A879FF-F4CD-4F4B-A347-25E8360A7FCD}" type="parTrans" cxnId="{B62A8AFA-5B2C-48E6-94CC-4ECFD0CF1EDB}">
      <dgm:prSet/>
      <dgm:spPr/>
      <dgm:t>
        <a:bodyPr/>
        <a:lstStyle/>
        <a:p>
          <a:endParaRPr lang="en-US"/>
        </a:p>
      </dgm:t>
    </dgm:pt>
    <dgm:pt modelId="{F216094E-C003-4617-91FF-25AE0C188EE1}" type="sibTrans" cxnId="{B62A8AFA-5B2C-48E6-94CC-4ECFD0CF1EDB}">
      <dgm:prSet/>
      <dgm:spPr/>
      <dgm:t>
        <a:bodyPr/>
        <a:lstStyle/>
        <a:p>
          <a:endParaRPr lang="en-US"/>
        </a:p>
      </dgm:t>
    </dgm:pt>
    <dgm:pt modelId="{3F627DD5-4DEC-4433-B058-5AE68D9154E6}">
      <dgm:prSet phldrT="[Text]"/>
      <dgm:spPr>
        <a:ln>
          <a:solidFill>
            <a:srgbClr val="2646D0"/>
          </a:solidFill>
        </a:ln>
      </dgm:spPr>
      <dgm:t>
        <a:bodyPr/>
        <a:lstStyle/>
        <a:p>
          <a:r>
            <a:rPr lang="en-US" dirty="0" smtClean="0"/>
            <a:t>First Aid and ambulance readiness</a:t>
          </a:r>
          <a:endParaRPr lang="en-US" dirty="0"/>
        </a:p>
      </dgm:t>
    </dgm:pt>
    <dgm:pt modelId="{F7F0F638-DB6A-47E0-BF29-0BCB9365BFA2}" type="parTrans" cxnId="{358BC6BB-7B21-4A12-9162-BF429B596391}">
      <dgm:prSet/>
      <dgm:spPr/>
      <dgm:t>
        <a:bodyPr/>
        <a:lstStyle/>
        <a:p>
          <a:endParaRPr lang="en-US"/>
        </a:p>
      </dgm:t>
    </dgm:pt>
    <dgm:pt modelId="{4FB383D0-D57A-4325-81DB-8DFAC5E95AC2}" type="sibTrans" cxnId="{358BC6BB-7B21-4A12-9162-BF429B596391}">
      <dgm:prSet/>
      <dgm:spPr/>
      <dgm:t>
        <a:bodyPr/>
        <a:lstStyle/>
        <a:p>
          <a:endParaRPr lang="en-US"/>
        </a:p>
      </dgm:t>
    </dgm:pt>
    <dgm:pt modelId="{E130BAC6-2D59-4DB5-A9A9-708BBAC648AB}">
      <dgm:prSet phldrT="[Text]"/>
      <dgm:spPr>
        <a:solidFill>
          <a:srgbClr val="996532"/>
        </a:solidFill>
        <a:ln>
          <a:solidFill>
            <a:srgbClr val="2646D0"/>
          </a:solidFill>
        </a:ln>
      </dgm:spPr>
      <dgm:t>
        <a:bodyPr/>
        <a:lstStyle/>
        <a:p>
          <a:r>
            <a:rPr lang="en-US" dirty="0" smtClean="0"/>
            <a:t>.</a:t>
          </a:r>
          <a:endParaRPr lang="en-US" dirty="0"/>
        </a:p>
      </dgm:t>
    </dgm:pt>
    <dgm:pt modelId="{96EAB3EC-52F3-4597-A70E-93CB266103CE}" type="parTrans" cxnId="{DBC84A15-90A1-4583-B756-F0A034CCF612}">
      <dgm:prSet/>
      <dgm:spPr/>
      <dgm:t>
        <a:bodyPr/>
        <a:lstStyle/>
        <a:p>
          <a:endParaRPr lang="en-US"/>
        </a:p>
      </dgm:t>
    </dgm:pt>
    <dgm:pt modelId="{67C3E6C8-38EB-4961-8ECD-7029683B147A}" type="sibTrans" cxnId="{DBC84A15-90A1-4583-B756-F0A034CCF612}">
      <dgm:prSet/>
      <dgm:spPr/>
      <dgm:t>
        <a:bodyPr/>
        <a:lstStyle/>
        <a:p>
          <a:endParaRPr lang="en-US"/>
        </a:p>
      </dgm:t>
    </dgm:pt>
    <dgm:pt modelId="{6EFD9912-AA03-40D2-9D0D-77D5E29306F8}">
      <dgm:prSet phldrT="[Text]"/>
      <dgm:spPr>
        <a:ln>
          <a:solidFill>
            <a:srgbClr val="2646D0"/>
          </a:solidFill>
        </a:ln>
      </dgm:spPr>
      <dgm:t>
        <a:bodyPr/>
        <a:lstStyle/>
        <a:p>
          <a:r>
            <a:rPr lang="en-US" dirty="0" smtClean="0"/>
            <a:t>Signage showing right of way</a:t>
          </a:r>
          <a:endParaRPr lang="en-US" dirty="0"/>
        </a:p>
      </dgm:t>
    </dgm:pt>
    <dgm:pt modelId="{5AB08AC4-96A2-42E8-A3C0-7A3603764223}" type="parTrans" cxnId="{C14997D7-080A-46BB-AE1E-1C7C979C356C}">
      <dgm:prSet/>
      <dgm:spPr/>
      <dgm:t>
        <a:bodyPr/>
        <a:lstStyle/>
        <a:p>
          <a:endParaRPr lang="en-US"/>
        </a:p>
      </dgm:t>
    </dgm:pt>
    <dgm:pt modelId="{31CEE134-B53E-4784-A874-5EBA719E692C}" type="sibTrans" cxnId="{C14997D7-080A-46BB-AE1E-1C7C979C356C}">
      <dgm:prSet/>
      <dgm:spPr/>
      <dgm:t>
        <a:bodyPr/>
        <a:lstStyle/>
        <a:p>
          <a:endParaRPr lang="en-US"/>
        </a:p>
      </dgm:t>
    </dgm:pt>
    <dgm:pt modelId="{B08159D0-ACC0-4289-8E8A-AFCCA0EA257D}">
      <dgm:prSet phldrT="[Text]"/>
      <dgm:spPr>
        <a:ln>
          <a:solidFill>
            <a:srgbClr val="2646D0"/>
          </a:solidFill>
        </a:ln>
      </dgm:spPr>
      <dgm:t>
        <a:bodyPr/>
        <a:lstStyle/>
        <a:p>
          <a:r>
            <a:rPr lang="en-US" dirty="0" smtClean="0"/>
            <a:t>Grief </a:t>
          </a:r>
          <a:r>
            <a:rPr lang="en-US" dirty="0" err="1" smtClean="0"/>
            <a:t>Counselling</a:t>
          </a:r>
          <a:r>
            <a:rPr lang="en-US" dirty="0" smtClean="0"/>
            <a:t> (post injury/fatality)</a:t>
          </a:r>
          <a:endParaRPr lang="en-US" dirty="0"/>
        </a:p>
      </dgm:t>
    </dgm:pt>
    <dgm:pt modelId="{A754227C-D88A-470E-9C4C-BD3B5ECF474C}" type="parTrans" cxnId="{70934014-CCD3-4A6A-9323-34B51580FD38}">
      <dgm:prSet/>
      <dgm:spPr/>
      <dgm:t>
        <a:bodyPr/>
        <a:lstStyle/>
        <a:p>
          <a:endParaRPr lang="en-US"/>
        </a:p>
      </dgm:t>
    </dgm:pt>
    <dgm:pt modelId="{897CADBA-DE72-46CD-9098-7F0BEE9C407B}" type="sibTrans" cxnId="{70934014-CCD3-4A6A-9323-34B51580FD38}">
      <dgm:prSet/>
      <dgm:spPr/>
      <dgm:t>
        <a:bodyPr/>
        <a:lstStyle/>
        <a:p>
          <a:endParaRPr lang="en-US"/>
        </a:p>
      </dgm:t>
    </dgm:pt>
    <dgm:pt modelId="{07ECF046-590C-4882-8C8C-DA14BF514061}">
      <dgm:prSet phldrT="[Text]"/>
      <dgm:spPr>
        <a:solidFill>
          <a:srgbClr val="2646D0"/>
        </a:solidFill>
        <a:ln>
          <a:solidFill>
            <a:srgbClr val="FFB300"/>
          </a:solidFill>
        </a:ln>
      </dgm:spPr>
      <dgm:t>
        <a:bodyPr/>
        <a:lstStyle/>
        <a:p>
          <a:r>
            <a:rPr lang="en-US" dirty="0" smtClean="0"/>
            <a:t>.</a:t>
          </a:r>
          <a:endParaRPr lang="en-US" dirty="0"/>
        </a:p>
      </dgm:t>
    </dgm:pt>
    <dgm:pt modelId="{AEA29D59-8E95-4BA5-8933-E161C8F36817}" type="parTrans" cxnId="{9A733ED7-FE92-433E-899B-98B117E9BB6D}">
      <dgm:prSet/>
      <dgm:spPr/>
      <dgm:t>
        <a:bodyPr/>
        <a:lstStyle/>
        <a:p>
          <a:endParaRPr lang="en-US"/>
        </a:p>
      </dgm:t>
    </dgm:pt>
    <dgm:pt modelId="{2FCD3673-A59D-46F2-83B2-BECCBD50FD73}" type="sibTrans" cxnId="{9A733ED7-FE92-433E-899B-98B117E9BB6D}">
      <dgm:prSet/>
      <dgm:spPr/>
      <dgm:t>
        <a:bodyPr/>
        <a:lstStyle/>
        <a:p>
          <a:endParaRPr lang="en-US"/>
        </a:p>
      </dgm:t>
    </dgm:pt>
    <dgm:pt modelId="{0302CF1A-D04E-4733-92B2-74540180D323}">
      <dgm:prSet phldrT="[Text]"/>
      <dgm:spPr>
        <a:ln>
          <a:solidFill>
            <a:srgbClr val="2646D0"/>
          </a:solidFill>
        </a:ln>
      </dgm:spPr>
      <dgm:t>
        <a:bodyPr/>
        <a:lstStyle/>
        <a:p>
          <a:r>
            <a:rPr lang="en-US" dirty="0" smtClean="0"/>
            <a:t>Vehicle approach alarms</a:t>
          </a:r>
          <a:endParaRPr lang="en-US" dirty="0"/>
        </a:p>
      </dgm:t>
    </dgm:pt>
    <dgm:pt modelId="{BD403558-2D8A-45D7-A7A4-2DC6E8E209F4}" type="parTrans" cxnId="{30F22992-F4C2-471F-A1FE-20E8AAE772B0}">
      <dgm:prSet/>
      <dgm:spPr/>
      <dgm:t>
        <a:bodyPr/>
        <a:lstStyle/>
        <a:p>
          <a:endParaRPr lang="en-US"/>
        </a:p>
      </dgm:t>
    </dgm:pt>
    <dgm:pt modelId="{E70FB2F7-002F-4DCB-B752-BB1F19677720}" type="sibTrans" cxnId="{30F22992-F4C2-471F-A1FE-20E8AAE772B0}">
      <dgm:prSet/>
      <dgm:spPr/>
      <dgm:t>
        <a:bodyPr/>
        <a:lstStyle/>
        <a:p>
          <a:endParaRPr lang="en-US"/>
        </a:p>
      </dgm:t>
    </dgm:pt>
    <dgm:pt modelId="{D9CB7E46-B612-4566-828D-C7547BF0B9F2}">
      <dgm:prSet phldrT="[Text]"/>
      <dgm:spPr>
        <a:ln>
          <a:solidFill>
            <a:srgbClr val="2646D0"/>
          </a:solidFill>
        </a:ln>
      </dgm:spPr>
      <dgm:t>
        <a:bodyPr/>
        <a:lstStyle/>
        <a:p>
          <a:r>
            <a:rPr lang="en-US" dirty="0" smtClean="0"/>
            <a:t>Fire suppression system</a:t>
          </a:r>
          <a:endParaRPr lang="en-US" dirty="0"/>
        </a:p>
      </dgm:t>
    </dgm:pt>
    <dgm:pt modelId="{4CE5DC3F-1E36-4392-BEE8-CC2682132AFF}" type="parTrans" cxnId="{AD5C3E21-0087-456C-B060-4E4AAF6E75AA}">
      <dgm:prSet/>
      <dgm:spPr/>
      <dgm:t>
        <a:bodyPr/>
        <a:lstStyle/>
        <a:p>
          <a:endParaRPr lang="en-US"/>
        </a:p>
      </dgm:t>
    </dgm:pt>
    <dgm:pt modelId="{A093D6D9-FD3F-40D1-BB20-152DF89F8750}" type="sibTrans" cxnId="{AD5C3E21-0087-456C-B060-4E4AAF6E75AA}">
      <dgm:prSet/>
      <dgm:spPr/>
      <dgm:t>
        <a:bodyPr/>
        <a:lstStyle/>
        <a:p>
          <a:endParaRPr lang="en-US"/>
        </a:p>
      </dgm:t>
    </dgm:pt>
    <dgm:pt modelId="{648074D1-AF12-4E29-90F1-D5A57CCDC1A8}">
      <dgm:prSet phldrT="[Text]"/>
      <dgm:spPr>
        <a:ln>
          <a:solidFill>
            <a:srgbClr val="2646D0"/>
          </a:solidFill>
        </a:ln>
      </dgm:spPr>
      <dgm:t>
        <a:bodyPr/>
        <a:lstStyle/>
        <a:p>
          <a:r>
            <a:rPr lang="en-US" dirty="0" smtClean="0"/>
            <a:t>Seat belts</a:t>
          </a:r>
          <a:endParaRPr lang="en-US" dirty="0"/>
        </a:p>
      </dgm:t>
    </dgm:pt>
    <dgm:pt modelId="{2ED8A496-CBBF-42DA-8E04-EF99F4A5B7BD}" type="parTrans" cxnId="{84F315FA-D4B4-4C76-AE59-AD7CE2638E89}">
      <dgm:prSet/>
      <dgm:spPr/>
      <dgm:t>
        <a:bodyPr/>
        <a:lstStyle/>
        <a:p>
          <a:endParaRPr lang="en-US"/>
        </a:p>
      </dgm:t>
    </dgm:pt>
    <dgm:pt modelId="{A5BCA171-CD0A-4A93-B0D3-A420E8138823}" type="sibTrans" cxnId="{84F315FA-D4B4-4C76-AE59-AD7CE2638E89}">
      <dgm:prSet/>
      <dgm:spPr/>
      <dgm:t>
        <a:bodyPr/>
        <a:lstStyle/>
        <a:p>
          <a:endParaRPr lang="en-US"/>
        </a:p>
      </dgm:t>
    </dgm:pt>
    <dgm:pt modelId="{D5166123-EB2A-4A8C-8A99-95C41A220734}" type="pres">
      <dgm:prSet presAssocID="{EF2DFF12-7C3A-4218-9C79-B11E1D31B95F}" presName="linearFlow" presStyleCnt="0">
        <dgm:presLayoutVars>
          <dgm:dir/>
          <dgm:animLvl val="lvl"/>
          <dgm:resizeHandles val="exact"/>
        </dgm:presLayoutVars>
      </dgm:prSet>
      <dgm:spPr/>
      <dgm:t>
        <a:bodyPr/>
        <a:lstStyle/>
        <a:p>
          <a:endParaRPr lang="en-US"/>
        </a:p>
      </dgm:t>
    </dgm:pt>
    <dgm:pt modelId="{6102F203-AD79-4442-9D59-AF5043456C39}" type="pres">
      <dgm:prSet presAssocID="{B38FFCDC-A6DE-4602-BA43-0CE9BD652E25}" presName="composite" presStyleCnt="0"/>
      <dgm:spPr/>
    </dgm:pt>
    <dgm:pt modelId="{7B9BA93A-09A8-4A5E-B9ED-DE787EC16161}" type="pres">
      <dgm:prSet presAssocID="{B38FFCDC-A6DE-4602-BA43-0CE9BD652E25}" presName="parentText" presStyleLbl="alignNode1" presStyleIdx="0" presStyleCnt="3">
        <dgm:presLayoutVars>
          <dgm:chMax val="1"/>
          <dgm:bulletEnabled val="1"/>
        </dgm:presLayoutVars>
      </dgm:prSet>
      <dgm:spPr/>
      <dgm:t>
        <a:bodyPr/>
        <a:lstStyle/>
        <a:p>
          <a:endParaRPr lang="en-US"/>
        </a:p>
      </dgm:t>
    </dgm:pt>
    <dgm:pt modelId="{FB99AF85-6C1A-45E9-A6C6-948189FD1E9D}" type="pres">
      <dgm:prSet presAssocID="{B38FFCDC-A6DE-4602-BA43-0CE9BD652E25}" presName="descendantText" presStyleLbl="alignAcc1" presStyleIdx="0" presStyleCnt="3">
        <dgm:presLayoutVars>
          <dgm:bulletEnabled val="1"/>
        </dgm:presLayoutVars>
      </dgm:prSet>
      <dgm:spPr/>
      <dgm:t>
        <a:bodyPr/>
        <a:lstStyle/>
        <a:p>
          <a:endParaRPr lang="en-US"/>
        </a:p>
      </dgm:t>
    </dgm:pt>
    <dgm:pt modelId="{D26CE6D9-1742-4EB1-BD00-E3659D169B1F}" type="pres">
      <dgm:prSet presAssocID="{F216094E-C003-4617-91FF-25AE0C188EE1}" presName="sp" presStyleCnt="0"/>
      <dgm:spPr/>
    </dgm:pt>
    <dgm:pt modelId="{581CC07E-E053-4400-B4BA-53970626A730}" type="pres">
      <dgm:prSet presAssocID="{E130BAC6-2D59-4DB5-A9A9-708BBAC648AB}" presName="composite" presStyleCnt="0"/>
      <dgm:spPr/>
    </dgm:pt>
    <dgm:pt modelId="{2C710036-302E-4072-A9DD-0A674103B3BD}" type="pres">
      <dgm:prSet presAssocID="{E130BAC6-2D59-4DB5-A9A9-708BBAC648AB}" presName="parentText" presStyleLbl="alignNode1" presStyleIdx="1" presStyleCnt="3">
        <dgm:presLayoutVars>
          <dgm:chMax val="1"/>
          <dgm:bulletEnabled val="1"/>
        </dgm:presLayoutVars>
      </dgm:prSet>
      <dgm:spPr/>
      <dgm:t>
        <a:bodyPr/>
        <a:lstStyle/>
        <a:p>
          <a:endParaRPr lang="en-US"/>
        </a:p>
      </dgm:t>
    </dgm:pt>
    <dgm:pt modelId="{51E4A5FA-0C6B-4819-83DA-BE0753FE69D4}" type="pres">
      <dgm:prSet presAssocID="{E130BAC6-2D59-4DB5-A9A9-708BBAC648AB}" presName="descendantText" presStyleLbl="alignAcc1" presStyleIdx="1" presStyleCnt="3">
        <dgm:presLayoutVars>
          <dgm:bulletEnabled val="1"/>
        </dgm:presLayoutVars>
      </dgm:prSet>
      <dgm:spPr/>
      <dgm:t>
        <a:bodyPr/>
        <a:lstStyle/>
        <a:p>
          <a:endParaRPr lang="en-US"/>
        </a:p>
      </dgm:t>
    </dgm:pt>
    <dgm:pt modelId="{338A0E83-BD0F-4EF9-B3E3-DF20791C94BA}" type="pres">
      <dgm:prSet presAssocID="{67C3E6C8-38EB-4961-8ECD-7029683B147A}" presName="sp" presStyleCnt="0"/>
      <dgm:spPr/>
    </dgm:pt>
    <dgm:pt modelId="{B7BEAFC8-770D-4919-8B43-7E535CF135BD}" type="pres">
      <dgm:prSet presAssocID="{07ECF046-590C-4882-8C8C-DA14BF514061}" presName="composite" presStyleCnt="0"/>
      <dgm:spPr/>
    </dgm:pt>
    <dgm:pt modelId="{297CF900-6749-4D16-B100-081AA957B513}" type="pres">
      <dgm:prSet presAssocID="{07ECF046-590C-4882-8C8C-DA14BF514061}" presName="parentText" presStyleLbl="alignNode1" presStyleIdx="2" presStyleCnt="3">
        <dgm:presLayoutVars>
          <dgm:chMax val="1"/>
          <dgm:bulletEnabled val="1"/>
        </dgm:presLayoutVars>
      </dgm:prSet>
      <dgm:spPr/>
      <dgm:t>
        <a:bodyPr/>
        <a:lstStyle/>
        <a:p>
          <a:endParaRPr lang="en-US"/>
        </a:p>
      </dgm:t>
    </dgm:pt>
    <dgm:pt modelId="{FB263810-5655-494C-A6E0-45D2CF084F8C}" type="pres">
      <dgm:prSet presAssocID="{07ECF046-590C-4882-8C8C-DA14BF514061}" presName="descendantText" presStyleLbl="alignAcc1" presStyleIdx="2" presStyleCnt="3">
        <dgm:presLayoutVars>
          <dgm:bulletEnabled val="1"/>
        </dgm:presLayoutVars>
      </dgm:prSet>
      <dgm:spPr/>
      <dgm:t>
        <a:bodyPr/>
        <a:lstStyle/>
        <a:p>
          <a:endParaRPr lang="en-US"/>
        </a:p>
      </dgm:t>
    </dgm:pt>
  </dgm:ptLst>
  <dgm:cxnLst>
    <dgm:cxn modelId="{DC169744-DEDD-419C-9F6E-A1CFCB024CED}" type="presOf" srcId="{6EFD9912-AA03-40D2-9D0D-77D5E29306F8}" destId="{51E4A5FA-0C6B-4819-83DA-BE0753FE69D4}" srcOrd="0" destOrd="0" presId="urn:microsoft.com/office/officeart/2005/8/layout/chevron2"/>
    <dgm:cxn modelId="{A27DB0CD-5912-46E1-A736-6BE655D552CB}" type="presOf" srcId="{07ECF046-590C-4882-8C8C-DA14BF514061}" destId="{297CF900-6749-4D16-B100-081AA957B513}" srcOrd="0" destOrd="0" presId="urn:microsoft.com/office/officeart/2005/8/layout/chevron2"/>
    <dgm:cxn modelId="{C6A9867D-7F61-44B4-863B-B1C93CD7F421}" type="presOf" srcId="{EF2DFF12-7C3A-4218-9C79-B11E1D31B95F}" destId="{D5166123-EB2A-4A8C-8A99-95C41A220734}" srcOrd="0" destOrd="0" presId="urn:microsoft.com/office/officeart/2005/8/layout/chevron2"/>
    <dgm:cxn modelId="{B62A8AFA-5B2C-48E6-94CC-4ECFD0CF1EDB}" srcId="{EF2DFF12-7C3A-4218-9C79-B11E1D31B95F}" destId="{B38FFCDC-A6DE-4602-BA43-0CE9BD652E25}" srcOrd="0" destOrd="0" parTransId="{36A879FF-F4CD-4F4B-A347-25E8360A7FCD}" sibTransId="{F216094E-C003-4617-91FF-25AE0C188EE1}"/>
    <dgm:cxn modelId="{70934014-CCD3-4A6A-9323-34B51580FD38}" srcId="{E130BAC6-2D59-4DB5-A9A9-708BBAC648AB}" destId="{B08159D0-ACC0-4289-8E8A-AFCCA0EA257D}" srcOrd="1" destOrd="0" parTransId="{A754227C-D88A-470E-9C4C-BD3B5ECF474C}" sibTransId="{897CADBA-DE72-46CD-9098-7F0BEE9C407B}"/>
    <dgm:cxn modelId="{84F315FA-D4B4-4C76-AE59-AD7CE2638E89}" srcId="{B38FFCDC-A6DE-4602-BA43-0CE9BD652E25}" destId="{648074D1-AF12-4E29-90F1-D5A57CCDC1A8}" srcOrd="1" destOrd="0" parTransId="{2ED8A496-CBBF-42DA-8E04-EF99F4A5B7BD}" sibTransId="{A5BCA171-CD0A-4A93-B0D3-A420E8138823}"/>
    <dgm:cxn modelId="{C14997D7-080A-46BB-AE1E-1C7C979C356C}" srcId="{E130BAC6-2D59-4DB5-A9A9-708BBAC648AB}" destId="{6EFD9912-AA03-40D2-9D0D-77D5E29306F8}" srcOrd="0" destOrd="0" parTransId="{5AB08AC4-96A2-42E8-A3C0-7A3603764223}" sibTransId="{31CEE134-B53E-4784-A874-5EBA719E692C}"/>
    <dgm:cxn modelId="{CFF765BE-ED79-446C-BDE5-7628708D6C3F}" type="presOf" srcId="{B38FFCDC-A6DE-4602-BA43-0CE9BD652E25}" destId="{7B9BA93A-09A8-4A5E-B9ED-DE787EC16161}" srcOrd="0" destOrd="0" presId="urn:microsoft.com/office/officeart/2005/8/layout/chevron2"/>
    <dgm:cxn modelId="{30F22992-F4C2-471F-A1FE-20E8AAE772B0}" srcId="{07ECF046-590C-4882-8C8C-DA14BF514061}" destId="{0302CF1A-D04E-4733-92B2-74540180D323}" srcOrd="0" destOrd="0" parTransId="{BD403558-2D8A-45D7-A7A4-2DC6E8E209F4}" sibTransId="{E70FB2F7-002F-4DCB-B752-BB1F19677720}"/>
    <dgm:cxn modelId="{358BC6BB-7B21-4A12-9162-BF429B596391}" srcId="{B38FFCDC-A6DE-4602-BA43-0CE9BD652E25}" destId="{3F627DD5-4DEC-4433-B058-5AE68D9154E6}" srcOrd="0" destOrd="0" parTransId="{F7F0F638-DB6A-47E0-BF29-0BCB9365BFA2}" sibTransId="{4FB383D0-D57A-4325-81DB-8DFAC5E95AC2}"/>
    <dgm:cxn modelId="{E7A53F98-2DCA-48FA-89E3-5569E46C28D1}" type="presOf" srcId="{E130BAC6-2D59-4DB5-A9A9-708BBAC648AB}" destId="{2C710036-302E-4072-A9DD-0A674103B3BD}" srcOrd="0" destOrd="0" presId="urn:microsoft.com/office/officeart/2005/8/layout/chevron2"/>
    <dgm:cxn modelId="{92644E20-8378-4D1B-9E8A-1E632C259BA7}" type="presOf" srcId="{0302CF1A-D04E-4733-92B2-74540180D323}" destId="{FB263810-5655-494C-A6E0-45D2CF084F8C}" srcOrd="0" destOrd="0" presId="urn:microsoft.com/office/officeart/2005/8/layout/chevron2"/>
    <dgm:cxn modelId="{03A9516D-746C-4B7D-B935-C32CFD05B6B2}" type="presOf" srcId="{648074D1-AF12-4E29-90F1-D5A57CCDC1A8}" destId="{FB99AF85-6C1A-45E9-A6C6-948189FD1E9D}" srcOrd="0" destOrd="1" presId="urn:microsoft.com/office/officeart/2005/8/layout/chevron2"/>
    <dgm:cxn modelId="{AD5C3E21-0087-456C-B060-4E4AAF6E75AA}" srcId="{07ECF046-590C-4882-8C8C-DA14BF514061}" destId="{D9CB7E46-B612-4566-828D-C7547BF0B9F2}" srcOrd="1" destOrd="0" parTransId="{4CE5DC3F-1E36-4392-BEE8-CC2682132AFF}" sibTransId="{A093D6D9-FD3F-40D1-BB20-152DF89F8750}"/>
    <dgm:cxn modelId="{DBC84A15-90A1-4583-B756-F0A034CCF612}" srcId="{EF2DFF12-7C3A-4218-9C79-B11E1D31B95F}" destId="{E130BAC6-2D59-4DB5-A9A9-708BBAC648AB}" srcOrd="1" destOrd="0" parTransId="{96EAB3EC-52F3-4597-A70E-93CB266103CE}" sibTransId="{67C3E6C8-38EB-4961-8ECD-7029683B147A}"/>
    <dgm:cxn modelId="{9C156557-25FD-4115-A42E-2CD352F6FC9D}" type="presOf" srcId="{3F627DD5-4DEC-4433-B058-5AE68D9154E6}" destId="{FB99AF85-6C1A-45E9-A6C6-948189FD1E9D}" srcOrd="0" destOrd="0" presId="urn:microsoft.com/office/officeart/2005/8/layout/chevron2"/>
    <dgm:cxn modelId="{0A72B0F5-0918-491C-A1C9-16AE47D8F1B6}" type="presOf" srcId="{D9CB7E46-B612-4566-828D-C7547BF0B9F2}" destId="{FB263810-5655-494C-A6E0-45D2CF084F8C}" srcOrd="0" destOrd="1" presId="urn:microsoft.com/office/officeart/2005/8/layout/chevron2"/>
    <dgm:cxn modelId="{5484DA2A-E08B-4FCB-BAFF-CA027DCC713A}" type="presOf" srcId="{B08159D0-ACC0-4289-8E8A-AFCCA0EA257D}" destId="{51E4A5FA-0C6B-4819-83DA-BE0753FE69D4}" srcOrd="0" destOrd="1" presId="urn:microsoft.com/office/officeart/2005/8/layout/chevron2"/>
    <dgm:cxn modelId="{9A733ED7-FE92-433E-899B-98B117E9BB6D}" srcId="{EF2DFF12-7C3A-4218-9C79-B11E1D31B95F}" destId="{07ECF046-590C-4882-8C8C-DA14BF514061}" srcOrd="2" destOrd="0" parTransId="{AEA29D59-8E95-4BA5-8933-E161C8F36817}" sibTransId="{2FCD3673-A59D-46F2-83B2-BECCBD50FD73}"/>
    <dgm:cxn modelId="{3FAFD809-B924-4C31-A005-3D1364B122A2}" type="presParOf" srcId="{D5166123-EB2A-4A8C-8A99-95C41A220734}" destId="{6102F203-AD79-4442-9D59-AF5043456C39}" srcOrd="0" destOrd="0" presId="urn:microsoft.com/office/officeart/2005/8/layout/chevron2"/>
    <dgm:cxn modelId="{F9D75F75-84F9-41BC-9173-D55903247334}" type="presParOf" srcId="{6102F203-AD79-4442-9D59-AF5043456C39}" destId="{7B9BA93A-09A8-4A5E-B9ED-DE787EC16161}" srcOrd="0" destOrd="0" presId="urn:microsoft.com/office/officeart/2005/8/layout/chevron2"/>
    <dgm:cxn modelId="{52C98A13-3D13-4FFD-85AE-B8D790EC5C2B}" type="presParOf" srcId="{6102F203-AD79-4442-9D59-AF5043456C39}" destId="{FB99AF85-6C1A-45E9-A6C6-948189FD1E9D}" srcOrd="1" destOrd="0" presId="urn:microsoft.com/office/officeart/2005/8/layout/chevron2"/>
    <dgm:cxn modelId="{782304A1-E8F3-43D7-B887-AB0EBFC1614E}" type="presParOf" srcId="{D5166123-EB2A-4A8C-8A99-95C41A220734}" destId="{D26CE6D9-1742-4EB1-BD00-E3659D169B1F}" srcOrd="1" destOrd="0" presId="urn:microsoft.com/office/officeart/2005/8/layout/chevron2"/>
    <dgm:cxn modelId="{A8C0F2FE-582A-4730-B28C-7E6F19603962}" type="presParOf" srcId="{D5166123-EB2A-4A8C-8A99-95C41A220734}" destId="{581CC07E-E053-4400-B4BA-53970626A730}" srcOrd="2" destOrd="0" presId="urn:microsoft.com/office/officeart/2005/8/layout/chevron2"/>
    <dgm:cxn modelId="{6A9F0C9E-8D3D-4E8C-BE3F-BAC565E85D3E}" type="presParOf" srcId="{581CC07E-E053-4400-B4BA-53970626A730}" destId="{2C710036-302E-4072-A9DD-0A674103B3BD}" srcOrd="0" destOrd="0" presId="urn:microsoft.com/office/officeart/2005/8/layout/chevron2"/>
    <dgm:cxn modelId="{D2D9E193-5774-4B61-935D-0289913BE94F}" type="presParOf" srcId="{581CC07E-E053-4400-B4BA-53970626A730}" destId="{51E4A5FA-0C6B-4819-83DA-BE0753FE69D4}" srcOrd="1" destOrd="0" presId="urn:microsoft.com/office/officeart/2005/8/layout/chevron2"/>
    <dgm:cxn modelId="{C290E623-6605-47B8-9368-E3B652DABB56}" type="presParOf" srcId="{D5166123-EB2A-4A8C-8A99-95C41A220734}" destId="{338A0E83-BD0F-4EF9-B3E3-DF20791C94BA}" srcOrd="3" destOrd="0" presId="urn:microsoft.com/office/officeart/2005/8/layout/chevron2"/>
    <dgm:cxn modelId="{3B132F22-DCF1-4BD9-9085-24E7BE4F4077}" type="presParOf" srcId="{D5166123-EB2A-4A8C-8A99-95C41A220734}" destId="{B7BEAFC8-770D-4919-8B43-7E535CF135BD}" srcOrd="4" destOrd="0" presId="urn:microsoft.com/office/officeart/2005/8/layout/chevron2"/>
    <dgm:cxn modelId="{89D37C02-4638-4012-87AE-14E771830102}" type="presParOf" srcId="{B7BEAFC8-770D-4919-8B43-7E535CF135BD}" destId="{297CF900-6749-4D16-B100-081AA957B513}" srcOrd="0" destOrd="0" presId="urn:microsoft.com/office/officeart/2005/8/layout/chevron2"/>
    <dgm:cxn modelId="{F0A7013F-EACA-43A8-BD39-D4A9D0B3983C}" type="presParOf" srcId="{B7BEAFC8-770D-4919-8B43-7E535CF135BD}" destId="{FB263810-5655-494C-A6E0-45D2CF084F8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4C1A2C-A16F-41CF-9276-AC47AF65365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85163FF-30CF-4793-B1F9-FBD01E033A89}">
      <dgm:prSet phldrT="[Text]"/>
      <dgm:spPr>
        <a:solidFill>
          <a:srgbClr val="FFB300"/>
        </a:solidFill>
        <a:ln>
          <a:solidFill>
            <a:srgbClr val="996532"/>
          </a:solidFill>
        </a:ln>
      </dgm:spPr>
      <dgm:t>
        <a:bodyPr/>
        <a:lstStyle/>
        <a:p>
          <a:r>
            <a:rPr lang="en-US" dirty="0" smtClean="0"/>
            <a:t>Hazards</a:t>
          </a:r>
          <a:endParaRPr lang="en-US" dirty="0"/>
        </a:p>
      </dgm:t>
    </dgm:pt>
    <dgm:pt modelId="{0A1BA75B-F2D7-47FB-B7C3-B9DFF0F067FB}" type="parTrans" cxnId="{02EF2D55-4989-4033-A958-A8338181E9EE}">
      <dgm:prSet/>
      <dgm:spPr/>
      <dgm:t>
        <a:bodyPr/>
        <a:lstStyle/>
        <a:p>
          <a:endParaRPr lang="en-US"/>
        </a:p>
      </dgm:t>
    </dgm:pt>
    <dgm:pt modelId="{37D62615-211B-4967-B9BD-8F1FE17551F1}" type="sibTrans" cxnId="{02EF2D55-4989-4033-A958-A8338181E9EE}">
      <dgm:prSet/>
      <dgm:spPr/>
      <dgm:t>
        <a:bodyPr/>
        <a:lstStyle/>
        <a:p>
          <a:endParaRPr lang="en-US"/>
        </a:p>
      </dgm:t>
    </dgm:pt>
    <dgm:pt modelId="{B89B6C05-5A19-43DD-87FA-2986B2AEC5CA}" type="pres">
      <dgm:prSet presAssocID="{484C1A2C-A16F-41CF-9276-AC47AF65365C}" presName="Name0" presStyleCnt="0">
        <dgm:presLayoutVars>
          <dgm:chPref val="3"/>
          <dgm:dir/>
          <dgm:animLvl val="lvl"/>
          <dgm:resizeHandles/>
        </dgm:presLayoutVars>
      </dgm:prSet>
      <dgm:spPr/>
      <dgm:t>
        <a:bodyPr/>
        <a:lstStyle/>
        <a:p>
          <a:endParaRPr lang="en-US"/>
        </a:p>
      </dgm:t>
    </dgm:pt>
    <dgm:pt modelId="{D7257A95-453B-4F79-BD3C-DDFC174513F4}" type="pres">
      <dgm:prSet presAssocID="{A85163FF-30CF-4793-B1F9-FBD01E033A89}" presName="horFlow" presStyleCnt="0"/>
      <dgm:spPr/>
    </dgm:pt>
    <dgm:pt modelId="{98E8B7DC-5CFE-43BD-95F0-D2D9D07461BD}" type="pres">
      <dgm:prSet presAssocID="{A85163FF-30CF-4793-B1F9-FBD01E033A89}" presName="bigChev" presStyleLbl="node1" presStyleIdx="0" presStyleCnt="1"/>
      <dgm:spPr/>
      <dgm:t>
        <a:bodyPr/>
        <a:lstStyle/>
        <a:p>
          <a:endParaRPr lang="en-US"/>
        </a:p>
      </dgm:t>
    </dgm:pt>
  </dgm:ptLst>
  <dgm:cxnLst>
    <dgm:cxn modelId="{92F7CCE7-F1FA-4E74-9F05-A80E122D5E42}" type="presOf" srcId="{484C1A2C-A16F-41CF-9276-AC47AF65365C}" destId="{B89B6C05-5A19-43DD-87FA-2986B2AEC5CA}" srcOrd="0" destOrd="0" presId="urn:microsoft.com/office/officeart/2005/8/layout/lProcess3"/>
    <dgm:cxn modelId="{AD09D17B-18ED-4972-BDB7-3F4203E9D732}" type="presOf" srcId="{A85163FF-30CF-4793-B1F9-FBD01E033A89}" destId="{98E8B7DC-5CFE-43BD-95F0-D2D9D07461BD}" srcOrd="0" destOrd="0" presId="urn:microsoft.com/office/officeart/2005/8/layout/lProcess3"/>
    <dgm:cxn modelId="{02EF2D55-4989-4033-A958-A8338181E9EE}" srcId="{484C1A2C-A16F-41CF-9276-AC47AF65365C}" destId="{A85163FF-30CF-4793-B1F9-FBD01E033A89}" srcOrd="0" destOrd="0" parTransId="{0A1BA75B-F2D7-47FB-B7C3-B9DFF0F067FB}" sibTransId="{37D62615-211B-4967-B9BD-8F1FE17551F1}"/>
    <dgm:cxn modelId="{9573503C-3805-4A93-ACF4-26A509A40114}" type="presParOf" srcId="{B89B6C05-5A19-43DD-87FA-2986B2AEC5CA}" destId="{D7257A95-453B-4F79-BD3C-DDFC174513F4}" srcOrd="0" destOrd="0" presId="urn:microsoft.com/office/officeart/2005/8/layout/lProcess3"/>
    <dgm:cxn modelId="{DEB66BDF-BC5A-44BE-92DC-03A893601879}" type="presParOf" srcId="{D7257A95-453B-4F79-BD3C-DDFC174513F4}" destId="{98E8B7DC-5CFE-43BD-95F0-D2D9D07461BD}"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chemeClr val="bg1"/>
              </a:solidFill>
            </a:rPr>
            <a:t>List</a:t>
          </a:r>
          <a:endParaRPr lang="en-US" b="1" dirty="0">
            <a:solidFill>
              <a:schemeClr val="bg1"/>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chemeClr val="bg1"/>
              </a:solidFill>
            </a:rPr>
            <a:t>Determine Effects</a:t>
          </a:r>
          <a:endParaRPr lang="en-US" b="1" dirty="0">
            <a:solidFill>
              <a:schemeClr val="bg1"/>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chemeClr val="bg1"/>
              </a:solidFill>
            </a:rPr>
            <a:t>Control</a:t>
          </a:r>
          <a:endParaRPr lang="en-US" b="1" dirty="0">
            <a:solidFill>
              <a:schemeClr val="bg1"/>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189" custLinFactNeighborY="-12430">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189" custLinFactNeighborY="-12430">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189" custLinFactNeighborY="-12430">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189" custLinFactNeighborY="-12430">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189" custLinFactNeighborY="-12430">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7D91391E-BDC4-4CF6-92FB-493B63E9A814}" type="presOf" srcId="{D5E10D74-90FE-4E22-B84D-2F055C863BC6}" destId="{ED9B6572-999A-4219-AE3C-6DB2176BAF6D}" srcOrd="0" destOrd="0" presId="urn:microsoft.com/office/officeart/2009/3/layout/StepUpProcess"/>
    <dgm:cxn modelId="{B09E77F8-8957-4F56-BDC1-9429C30AEBD0}" type="presOf" srcId="{B2B68DB9-79BE-4C48-A48B-7EC55604AF3E}" destId="{70A40E0B-6F12-4EB9-AD21-4F99DE010C41}" srcOrd="0" destOrd="0" presId="urn:microsoft.com/office/officeart/2009/3/layout/StepUpProcess"/>
    <dgm:cxn modelId="{E3AB139E-DB0F-49FA-9478-6B58F6A946E0}" type="presOf" srcId="{FFC2985E-269E-47ED-92C5-2AC9E9C1CB0B}" destId="{47D13309-3E06-4286-9472-A62055DE1AC9}" srcOrd="0" destOrd="0" presId="urn:microsoft.com/office/officeart/2009/3/layout/StepUpProcess"/>
    <dgm:cxn modelId="{0E5232E2-E9D4-428F-828E-029427190179}" srcId="{8A98E892-C455-4262-89D4-19E02B28A4A5}" destId="{D5E10D74-90FE-4E22-B84D-2F055C863BC6}" srcOrd="0" destOrd="0" parTransId="{B82DFF4B-C118-49AF-B935-71BE2BD83C61}" sibTransId="{04942F90-2204-4ACE-A5A8-575B0F9D7769}"/>
    <dgm:cxn modelId="{E6675CC7-5B08-4AD2-A4F7-FA0184A73C2C}" type="presOf" srcId="{8A98E892-C455-4262-89D4-19E02B28A4A5}" destId="{B89D5028-CE2E-4F40-84B3-851700FE49B3}"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D4166380-B3BE-497B-9BCE-FB95FB94F0C6}" srcId="{8A98E892-C455-4262-89D4-19E02B28A4A5}" destId="{FFC2985E-269E-47ED-92C5-2AC9E9C1CB0B}" srcOrd="1" destOrd="0" parTransId="{348A9A4D-95CC-4C29-987B-7B7425E6C8BA}" sibTransId="{DC382545-9CF2-4C49-BB08-7DF963AAC043}"/>
    <dgm:cxn modelId="{83F4FABF-A966-414C-A647-825EB6CF3B3D}" type="presOf" srcId="{0F45DD54-1D4B-44C8-B230-438D289BF741}" destId="{D88E36B3-E59B-416E-B359-F88EB965D8FC}" srcOrd="0" destOrd="0" presId="urn:microsoft.com/office/officeart/2009/3/layout/StepUpProcess"/>
    <dgm:cxn modelId="{0FF517F2-993E-4A63-B25D-571319C04ADC}" type="presOf" srcId="{1FD06673-E1A5-4092-A7AF-B00E02ED9668}" destId="{623C060D-1B9B-43A1-A379-CC3E8284EDEC}" srcOrd="0" destOrd="0" presId="urn:microsoft.com/office/officeart/2009/3/layout/StepUpProcess"/>
    <dgm:cxn modelId="{366A7BB5-964A-4A9A-9892-28C8C473D88A}" type="presParOf" srcId="{B89D5028-CE2E-4F40-84B3-851700FE49B3}" destId="{6CFC4731-5608-4FED-A2A5-449202AD1A6F}" srcOrd="0" destOrd="0" presId="urn:microsoft.com/office/officeart/2009/3/layout/StepUpProcess"/>
    <dgm:cxn modelId="{F7508816-66A7-46D6-AEBA-18CE3E0DD73D}" type="presParOf" srcId="{6CFC4731-5608-4FED-A2A5-449202AD1A6F}" destId="{4F1D5BCE-CFC7-49B9-A23A-833BC3C5EF87}" srcOrd="0" destOrd="0" presId="urn:microsoft.com/office/officeart/2009/3/layout/StepUpProcess"/>
    <dgm:cxn modelId="{9D761BBD-EAA0-4050-9D8A-56998E4B8710}" type="presParOf" srcId="{6CFC4731-5608-4FED-A2A5-449202AD1A6F}" destId="{ED9B6572-999A-4219-AE3C-6DB2176BAF6D}" srcOrd="1" destOrd="0" presId="urn:microsoft.com/office/officeart/2009/3/layout/StepUpProcess"/>
    <dgm:cxn modelId="{6FA5AB9D-AFB1-496A-AA28-8B63CFA140AF}" type="presParOf" srcId="{6CFC4731-5608-4FED-A2A5-449202AD1A6F}" destId="{A0229022-B775-4C83-A755-88E303466FFB}" srcOrd="2" destOrd="0" presId="urn:microsoft.com/office/officeart/2009/3/layout/StepUpProcess"/>
    <dgm:cxn modelId="{7716A9EA-D366-4211-BC06-8FD543A933E4}" type="presParOf" srcId="{B89D5028-CE2E-4F40-84B3-851700FE49B3}" destId="{D898CEB2-7832-40F6-8844-A58588561892}" srcOrd="1" destOrd="0" presId="urn:microsoft.com/office/officeart/2009/3/layout/StepUpProcess"/>
    <dgm:cxn modelId="{21190AAD-66BB-477A-AC40-FADC8A939A97}" type="presParOf" srcId="{D898CEB2-7832-40F6-8844-A58588561892}" destId="{8A77BEBD-260A-4DFA-927F-E74C4A01A50A}" srcOrd="0" destOrd="0" presId="urn:microsoft.com/office/officeart/2009/3/layout/StepUpProcess"/>
    <dgm:cxn modelId="{F1BBBBBF-BE83-4CD4-85E5-11810A05B360}" type="presParOf" srcId="{B89D5028-CE2E-4F40-84B3-851700FE49B3}" destId="{97F2D178-BB99-422C-8D58-7B6D54D22076}" srcOrd="2" destOrd="0" presId="urn:microsoft.com/office/officeart/2009/3/layout/StepUpProcess"/>
    <dgm:cxn modelId="{F59E5310-D377-4C7E-9998-9612D77907D4}" type="presParOf" srcId="{97F2D178-BB99-422C-8D58-7B6D54D22076}" destId="{2E524BC1-9F12-4337-B2A0-4CC522690245}" srcOrd="0" destOrd="0" presId="urn:microsoft.com/office/officeart/2009/3/layout/StepUpProcess"/>
    <dgm:cxn modelId="{86935C75-137D-4B94-9AF6-C2903DB49627}" type="presParOf" srcId="{97F2D178-BB99-422C-8D58-7B6D54D22076}" destId="{47D13309-3E06-4286-9472-A62055DE1AC9}" srcOrd="1" destOrd="0" presId="urn:microsoft.com/office/officeart/2009/3/layout/StepUpProcess"/>
    <dgm:cxn modelId="{F644F7F5-68D9-4FD0-A117-DA184FEDFE6B}" type="presParOf" srcId="{97F2D178-BB99-422C-8D58-7B6D54D22076}" destId="{CAF911AE-A591-4D9F-B37A-58A3414609D2}" srcOrd="2" destOrd="0" presId="urn:microsoft.com/office/officeart/2009/3/layout/StepUpProcess"/>
    <dgm:cxn modelId="{C1E68902-B99E-4136-8499-BF8B9571B6EF}" type="presParOf" srcId="{B89D5028-CE2E-4F40-84B3-851700FE49B3}" destId="{4B5174A2-D08C-4546-95AA-1D4C9948F9A8}" srcOrd="3" destOrd="0" presId="urn:microsoft.com/office/officeart/2009/3/layout/StepUpProcess"/>
    <dgm:cxn modelId="{6E90E1CF-1BA9-4D5D-8959-82BCBEEF2480}" type="presParOf" srcId="{4B5174A2-D08C-4546-95AA-1D4C9948F9A8}" destId="{F35C7784-5FE3-4577-9196-1E249B1F2A3B}" srcOrd="0" destOrd="0" presId="urn:microsoft.com/office/officeart/2009/3/layout/StepUpProcess"/>
    <dgm:cxn modelId="{7CE0D630-196A-41F5-BDC5-169F29A9E091}" type="presParOf" srcId="{B89D5028-CE2E-4F40-84B3-851700FE49B3}" destId="{99AB6846-1E52-4958-B5C2-53C3DD298C0E}" srcOrd="4" destOrd="0" presId="urn:microsoft.com/office/officeart/2009/3/layout/StepUpProcess"/>
    <dgm:cxn modelId="{CAC7E5E6-0424-481A-9CA9-34839BB7DCD6}" type="presParOf" srcId="{99AB6846-1E52-4958-B5C2-53C3DD298C0E}" destId="{7950655A-74CE-4F1B-816F-9A91E7F259D0}" srcOrd="0" destOrd="0" presId="urn:microsoft.com/office/officeart/2009/3/layout/StepUpProcess"/>
    <dgm:cxn modelId="{ABE4860D-C232-4FCF-A318-CF4FF7160CF4}" type="presParOf" srcId="{99AB6846-1E52-4958-B5C2-53C3DD298C0E}" destId="{D88E36B3-E59B-416E-B359-F88EB965D8FC}" srcOrd="1" destOrd="0" presId="urn:microsoft.com/office/officeart/2009/3/layout/StepUpProcess"/>
    <dgm:cxn modelId="{A9BE6840-DB41-4C15-BA16-008876911090}" type="presParOf" srcId="{99AB6846-1E52-4958-B5C2-53C3DD298C0E}" destId="{0E1D72CF-EEFC-40F1-9B13-F2C1032C4830}" srcOrd="2" destOrd="0" presId="urn:microsoft.com/office/officeart/2009/3/layout/StepUpProcess"/>
    <dgm:cxn modelId="{D49B7464-7A88-4B7F-ACD0-BE019184F658}" type="presParOf" srcId="{B89D5028-CE2E-4F40-84B3-851700FE49B3}" destId="{870457E7-E156-4D59-A6E9-E17CBCF9C54E}" srcOrd="5" destOrd="0" presId="urn:microsoft.com/office/officeart/2009/3/layout/StepUpProcess"/>
    <dgm:cxn modelId="{0640F171-6159-40D0-A8C6-F103122A4876}" type="presParOf" srcId="{870457E7-E156-4D59-A6E9-E17CBCF9C54E}" destId="{BA82FC90-2A86-4B34-94E6-CA6DB6DA8056}" srcOrd="0" destOrd="0" presId="urn:microsoft.com/office/officeart/2009/3/layout/StepUpProcess"/>
    <dgm:cxn modelId="{BD01D14F-296A-44F8-A701-B56FCF79720C}" type="presParOf" srcId="{B89D5028-CE2E-4F40-84B3-851700FE49B3}" destId="{E47BE7FC-AD30-4E36-97D8-FBF144B577C8}" srcOrd="6" destOrd="0" presId="urn:microsoft.com/office/officeart/2009/3/layout/StepUpProcess"/>
    <dgm:cxn modelId="{5C38BBEB-DCA0-4337-8702-8E5EF99BAC0E}" type="presParOf" srcId="{E47BE7FC-AD30-4E36-97D8-FBF144B577C8}" destId="{6B8CFB92-E9F6-4960-A955-E3A205944E97}" srcOrd="0" destOrd="0" presId="urn:microsoft.com/office/officeart/2009/3/layout/StepUpProcess"/>
    <dgm:cxn modelId="{1ECF4FAC-B85E-47BF-B35C-DDC4A8BCDE3A}" type="presParOf" srcId="{E47BE7FC-AD30-4E36-97D8-FBF144B577C8}" destId="{623C060D-1B9B-43A1-A379-CC3E8284EDEC}" srcOrd="1" destOrd="0" presId="urn:microsoft.com/office/officeart/2009/3/layout/StepUpProcess"/>
    <dgm:cxn modelId="{8FFFDA19-2537-4195-A030-F4D460C624CD}" type="presParOf" srcId="{E47BE7FC-AD30-4E36-97D8-FBF144B577C8}" destId="{608C758B-61DF-47DE-BE49-8F0FC1A8CB72}" srcOrd="2" destOrd="0" presId="urn:microsoft.com/office/officeart/2009/3/layout/StepUpProcess"/>
    <dgm:cxn modelId="{E8421D47-A538-481D-9871-30DF41398884}" type="presParOf" srcId="{B89D5028-CE2E-4F40-84B3-851700FE49B3}" destId="{8C2D70B7-4A7C-4215-8C1B-B4221D4660B0}" srcOrd="7" destOrd="0" presId="urn:microsoft.com/office/officeart/2009/3/layout/StepUpProcess"/>
    <dgm:cxn modelId="{7D099F48-A143-4EDD-9096-5D01430A359A}" type="presParOf" srcId="{8C2D70B7-4A7C-4215-8C1B-B4221D4660B0}" destId="{132BDA0E-2487-4CFD-96BC-C969EB0DB627}" srcOrd="0" destOrd="0" presId="urn:microsoft.com/office/officeart/2009/3/layout/StepUpProcess"/>
    <dgm:cxn modelId="{0D3AB6A0-A196-44B8-9C2C-FE549670C058}" type="presParOf" srcId="{B89D5028-CE2E-4F40-84B3-851700FE49B3}" destId="{FA4558B4-A0E7-43F5-9898-2C5BE10A91F7}" srcOrd="8" destOrd="0" presId="urn:microsoft.com/office/officeart/2009/3/layout/StepUpProcess"/>
    <dgm:cxn modelId="{118E004C-012A-4CA2-970E-0D43B0BC7BBA}" type="presParOf" srcId="{FA4558B4-A0E7-43F5-9898-2C5BE10A91F7}" destId="{D9E28AD0-9060-414A-9071-CC38A1545823}" srcOrd="0" destOrd="0" presId="urn:microsoft.com/office/officeart/2009/3/layout/StepUpProcess"/>
    <dgm:cxn modelId="{2E2D40EF-745F-48AC-BB0C-6701B3EE417D}"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chemeClr val="bg1"/>
              </a:solidFill>
            </a:rPr>
            <a:t>List</a:t>
          </a:r>
          <a:endParaRPr lang="en-US" b="1" dirty="0">
            <a:solidFill>
              <a:schemeClr val="bg1"/>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chemeClr val="bg1"/>
              </a:solidFill>
            </a:rPr>
            <a:t>Determine Effects</a:t>
          </a:r>
          <a:endParaRPr lang="en-US" b="1" dirty="0">
            <a:solidFill>
              <a:schemeClr val="bg1"/>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chemeClr val="bg1"/>
              </a:solidFill>
            </a:rPr>
            <a:t>Control</a:t>
          </a:r>
          <a:endParaRPr lang="en-US" b="1" dirty="0">
            <a:solidFill>
              <a:schemeClr val="bg1"/>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1819" custLinFactNeighborY="-12430">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430" custLinFactNeighborY="-12320">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2187" custLinFactNeighborY="-10136">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2364" custLinFactNeighborY="-13136">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2757" custLinFactNeighborY="-16136">
        <dgm:presLayoutVars>
          <dgm:chMax val="0"/>
          <dgm:chPref val="0"/>
          <dgm:bulletEnabled val="1"/>
        </dgm:presLayoutVars>
      </dgm:prSet>
      <dgm:spPr/>
      <dgm:t>
        <a:bodyPr/>
        <a:lstStyle/>
        <a:p>
          <a:endParaRPr lang="en-US"/>
        </a:p>
      </dgm:t>
    </dgm:pt>
  </dgm:ptLst>
  <dgm:cxnLst>
    <dgm:cxn modelId="{FE332C1F-B51E-416C-82AD-26700810386F}" type="presOf" srcId="{8A98E892-C455-4262-89D4-19E02B28A4A5}" destId="{B89D5028-CE2E-4F40-84B3-851700FE49B3}" srcOrd="0" destOrd="0" presId="urn:microsoft.com/office/officeart/2009/3/layout/StepUpProcess"/>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0E5232E2-E9D4-428F-828E-029427190179}" srcId="{8A98E892-C455-4262-89D4-19E02B28A4A5}" destId="{D5E10D74-90FE-4E22-B84D-2F055C863BC6}" srcOrd="0" destOrd="0" parTransId="{B82DFF4B-C118-49AF-B935-71BE2BD83C61}" sibTransId="{04942F90-2204-4ACE-A5A8-575B0F9D7769}"/>
    <dgm:cxn modelId="{28446627-B49A-486D-843F-F91E8FD8EB86}" type="presOf" srcId="{B2B68DB9-79BE-4C48-A48B-7EC55604AF3E}" destId="{70A40E0B-6F12-4EB9-AD21-4F99DE010C41}" srcOrd="0" destOrd="0" presId="urn:microsoft.com/office/officeart/2009/3/layout/StepUpProcess"/>
    <dgm:cxn modelId="{EFBA2A34-FD47-4219-B4B1-27928E5D5769}" type="presOf" srcId="{1FD06673-E1A5-4092-A7AF-B00E02ED9668}" destId="{623C060D-1B9B-43A1-A379-CC3E8284EDEC}"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55E0FF9E-2303-480F-A660-DAFA3C056B0B}" type="presOf" srcId="{0F45DD54-1D4B-44C8-B230-438D289BF741}" destId="{D88E36B3-E59B-416E-B359-F88EB965D8FC}" srcOrd="0" destOrd="0" presId="urn:microsoft.com/office/officeart/2009/3/layout/StepUpProcess"/>
    <dgm:cxn modelId="{D4166380-B3BE-497B-9BCE-FB95FB94F0C6}" srcId="{8A98E892-C455-4262-89D4-19E02B28A4A5}" destId="{FFC2985E-269E-47ED-92C5-2AC9E9C1CB0B}" srcOrd="1" destOrd="0" parTransId="{348A9A4D-95CC-4C29-987B-7B7425E6C8BA}" sibTransId="{DC382545-9CF2-4C49-BB08-7DF963AAC043}"/>
    <dgm:cxn modelId="{3B8D3082-624D-4F64-81C6-728106027C7D}" type="presOf" srcId="{D5E10D74-90FE-4E22-B84D-2F055C863BC6}" destId="{ED9B6572-999A-4219-AE3C-6DB2176BAF6D}" srcOrd="0" destOrd="0" presId="urn:microsoft.com/office/officeart/2009/3/layout/StepUpProcess"/>
    <dgm:cxn modelId="{E3BDBE53-0AC0-4A42-ABF3-C71D5C221FD1}" type="presOf" srcId="{FFC2985E-269E-47ED-92C5-2AC9E9C1CB0B}" destId="{47D13309-3E06-4286-9472-A62055DE1AC9}" srcOrd="0" destOrd="0" presId="urn:microsoft.com/office/officeart/2009/3/layout/StepUpProcess"/>
    <dgm:cxn modelId="{1A30F8CB-A86D-4EBE-AEB7-DB21098EC8A2}" type="presParOf" srcId="{B89D5028-CE2E-4F40-84B3-851700FE49B3}" destId="{6CFC4731-5608-4FED-A2A5-449202AD1A6F}" srcOrd="0" destOrd="0" presId="urn:microsoft.com/office/officeart/2009/3/layout/StepUpProcess"/>
    <dgm:cxn modelId="{2ABDDA6F-8C21-4166-9BA2-92B7AEF12127}" type="presParOf" srcId="{6CFC4731-5608-4FED-A2A5-449202AD1A6F}" destId="{4F1D5BCE-CFC7-49B9-A23A-833BC3C5EF87}" srcOrd="0" destOrd="0" presId="urn:microsoft.com/office/officeart/2009/3/layout/StepUpProcess"/>
    <dgm:cxn modelId="{2F7DA5B8-5912-49B4-B14B-A91BE5385602}" type="presParOf" srcId="{6CFC4731-5608-4FED-A2A5-449202AD1A6F}" destId="{ED9B6572-999A-4219-AE3C-6DB2176BAF6D}" srcOrd="1" destOrd="0" presId="urn:microsoft.com/office/officeart/2009/3/layout/StepUpProcess"/>
    <dgm:cxn modelId="{868476C9-EF6E-4459-B36D-61CE06B68D9B}" type="presParOf" srcId="{6CFC4731-5608-4FED-A2A5-449202AD1A6F}" destId="{A0229022-B775-4C83-A755-88E303466FFB}" srcOrd="2" destOrd="0" presId="urn:microsoft.com/office/officeart/2009/3/layout/StepUpProcess"/>
    <dgm:cxn modelId="{A09DC365-57DA-45BD-9090-E55325FFACC4}" type="presParOf" srcId="{B89D5028-CE2E-4F40-84B3-851700FE49B3}" destId="{D898CEB2-7832-40F6-8844-A58588561892}" srcOrd="1" destOrd="0" presId="urn:microsoft.com/office/officeart/2009/3/layout/StepUpProcess"/>
    <dgm:cxn modelId="{6B54B918-D097-4D72-8704-8E3812D665D3}" type="presParOf" srcId="{D898CEB2-7832-40F6-8844-A58588561892}" destId="{8A77BEBD-260A-4DFA-927F-E74C4A01A50A}" srcOrd="0" destOrd="0" presId="urn:microsoft.com/office/officeart/2009/3/layout/StepUpProcess"/>
    <dgm:cxn modelId="{51713171-318A-4DAE-A241-629D1FAE0471}" type="presParOf" srcId="{B89D5028-CE2E-4F40-84B3-851700FE49B3}" destId="{97F2D178-BB99-422C-8D58-7B6D54D22076}" srcOrd="2" destOrd="0" presId="urn:microsoft.com/office/officeart/2009/3/layout/StepUpProcess"/>
    <dgm:cxn modelId="{F32878C9-7E9A-4DC4-B028-D74EE7E088B7}" type="presParOf" srcId="{97F2D178-BB99-422C-8D58-7B6D54D22076}" destId="{2E524BC1-9F12-4337-B2A0-4CC522690245}" srcOrd="0" destOrd="0" presId="urn:microsoft.com/office/officeart/2009/3/layout/StepUpProcess"/>
    <dgm:cxn modelId="{044877E1-769E-4A99-B241-B0C7D1067A64}" type="presParOf" srcId="{97F2D178-BB99-422C-8D58-7B6D54D22076}" destId="{47D13309-3E06-4286-9472-A62055DE1AC9}" srcOrd="1" destOrd="0" presId="urn:microsoft.com/office/officeart/2009/3/layout/StepUpProcess"/>
    <dgm:cxn modelId="{07BA5CA4-F9B8-440E-AC81-74850112FFC5}" type="presParOf" srcId="{97F2D178-BB99-422C-8D58-7B6D54D22076}" destId="{CAF911AE-A591-4D9F-B37A-58A3414609D2}" srcOrd="2" destOrd="0" presId="urn:microsoft.com/office/officeart/2009/3/layout/StepUpProcess"/>
    <dgm:cxn modelId="{17FAF15E-5383-49EE-9EEF-D02BF911822F}" type="presParOf" srcId="{B89D5028-CE2E-4F40-84B3-851700FE49B3}" destId="{4B5174A2-D08C-4546-95AA-1D4C9948F9A8}" srcOrd="3" destOrd="0" presId="urn:microsoft.com/office/officeart/2009/3/layout/StepUpProcess"/>
    <dgm:cxn modelId="{BCFA2E4A-A5CB-4AFD-A441-8783A3C214FF}" type="presParOf" srcId="{4B5174A2-D08C-4546-95AA-1D4C9948F9A8}" destId="{F35C7784-5FE3-4577-9196-1E249B1F2A3B}" srcOrd="0" destOrd="0" presId="urn:microsoft.com/office/officeart/2009/3/layout/StepUpProcess"/>
    <dgm:cxn modelId="{ED3222A6-8B27-48D4-A388-3D13EEC6F030}" type="presParOf" srcId="{B89D5028-CE2E-4F40-84B3-851700FE49B3}" destId="{99AB6846-1E52-4958-B5C2-53C3DD298C0E}" srcOrd="4" destOrd="0" presId="urn:microsoft.com/office/officeart/2009/3/layout/StepUpProcess"/>
    <dgm:cxn modelId="{385D156D-0BEE-4282-B17E-9CDF32D9B050}" type="presParOf" srcId="{99AB6846-1E52-4958-B5C2-53C3DD298C0E}" destId="{7950655A-74CE-4F1B-816F-9A91E7F259D0}" srcOrd="0" destOrd="0" presId="urn:microsoft.com/office/officeart/2009/3/layout/StepUpProcess"/>
    <dgm:cxn modelId="{EA246EC5-3D9A-43C3-B68A-99565BA003E7}" type="presParOf" srcId="{99AB6846-1E52-4958-B5C2-53C3DD298C0E}" destId="{D88E36B3-E59B-416E-B359-F88EB965D8FC}" srcOrd="1" destOrd="0" presId="urn:microsoft.com/office/officeart/2009/3/layout/StepUpProcess"/>
    <dgm:cxn modelId="{3D739767-2C89-4A1C-ACC9-2AD0F4DDD0F3}" type="presParOf" srcId="{99AB6846-1E52-4958-B5C2-53C3DD298C0E}" destId="{0E1D72CF-EEFC-40F1-9B13-F2C1032C4830}" srcOrd="2" destOrd="0" presId="urn:microsoft.com/office/officeart/2009/3/layout/StepUpProcess"/>
    <dgm:cxn modelId="{F8753322-74C8-4308-A05A-E2DA0BC4C592}" type="presParOf" srcId="{B89D5028-CE2E-4F40-84B3-851700FE49B3}" destId="{870457E7-E156-4D59-A6E9-E17CBCF9C54E}" srcOrd="5" destOrd="0" presId="urn:microsoft.com/office/officeart/2009/3/layout/StepUpProcess"/>
    <dgm:cxn modelId="{A0065263-2173-460D-BA35-61D66300EF00}" type="presParOf" srcId="{870457E7-E156-4D59-A6E9-E17CBCF9C54E}" destId="{BA82FC90-2A86-4B34-94E6-CA6DB6DA8056}" srcOrd="0" destOrd="0" presId="urn:microsoft.com/office/officeart/2009/3/layout/StepUpProcess"/>
    <dgm:cxn modelId="{47B5AAA0-D765-431A-8CD2-5E8422FEBAB4}" type="presParOf" srcId="{B89D5028-CE2E-4F40-84B3-851700FE49B3}" destId="{E47BE7FC-AD30-4E36-97D8-FBF144B577C8}" srcOrd="6" destOrd="0" presId="urn:microsoft.com/office/officeart/2009/3/layout/StepUpProcess"/>
    <dgm:cxn modelId="{05E85926-F37F-4BB0-A9D8-6BFBE62F8F16}" type="presParOf" srcId="{E47BE7FC-AD30-4E36-97D8-FBF144B577C8}" destId="{6B8CFB92-E9F6-4960-A955-E3A205944E97}" srcOrd="0" destOrd="0" presId="urn:microsoft.com/office/officeart/2009/3/layout/StepUpProcess"/>
    <dgm:cxn modelId="{89125195-3EA7-4126-A372-04E55DBFAC05}" type="presParOf" srcId="{E47BE7FC-AD30-4E36-97D8-FBF144B577C8}" destId="{623C060D-1B9B-43A1-A379-CC3E8284EDEC}" srcOrd="1" destOrd="0" presId="urn:microsoft.com/office/officeart/2009/3/layout/StepUpProcess"/>
    <dgm:cxn modelId="{805AEEF7-7CDF-4053-96B4-49F59FA50E70}" type="presParOf" srcId="{E47BE7FC-AD30-4E36-97D8-FBF144B577C8}" destId="{608C758B-61DF-47DE-BE49-8F0FC1A8CB72}" srcOrd="2" destOrd="0" presId="urn:microsoft.com/office/officeart/2009/3/layout/StepUpProcess"/>
    <dgm:cxn modelId="{DE069724-176F-404D-B393-EB9906918E20}" type="presParOf" srcId="{B89D5028-CE2E-4F40-84B3-851700FE49B3}" destId="{8C2D70B7-4A7C-4215-8C1B-B4221D4660B0}" srcOrd="7" destOrd="0" presId="urn:microsoft.com/office/officeart/2009/3/layout/StepUpProcess"/>
    <dgm:cxn modelId="{8CDCBD92-DFFF-4364-ABBA-5A339A62E358}" type="presParOf" srcId="{8C2D70B7-4A7C-4215-8C1B-B4221D4660B0}" destId="{132BDA0E-2487-4CFD-96BC-C969EB0DB627}" srcOrd="0" destOrd="0" presId="urn:microsoft.com/office/officeart/2009/3/layout/StepUpProcess"/>
    <dgm:cxn modelId="{0FBB4F76-7A26-4EEB-AB96-5B661BA225D6}" type="presParOf" srcId="{B89D5028-CE2E-4F40-84B3-851700FE49B3}" destId="{FA4558B4-A0E7-43F5-9898-2C5BE10A91F7}" srcOrd="8" destOrd="0" presId="urn:microsoft.com/office/officeart/2009/3/layout/StepUpProcess"/>
    <dgm:cxn modelId="{87CF15B3-98F7-4E22-8505-4E1E277B9B16}" type="presParOf" srcId="{FA4558B4-A0E7-43F5-9898-2C5BE10A91F7}" destId="{D9E28AD0-9060-414A-9071-CC38A1545823}" srcOrd="0" destOrd="0" presId="urn:microsoft.com/office/officeart/2009/3/layout/StepUpProcess"/>
    <dgm:cxn modelId="{3F20C6A1-A0EA-42CF-8E6A-9EBA9BB57A22}"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chemeClr val="bg1"/>
              </a:solidFill>
            </a:rPr>
            <a:t>List</a:t>
          </a:r>
          <a:endParaRPr lang="en-US" b="1" dirty="0">
            <a:solidFill>
              <a:schemeClr val="bg1"/>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chemeClr val="bg1"/>
              </a:solidFill>
            </a:rPr>
            <a:t>Determine Effects</a:t>
          </a:r>
          <a:endParaRPr lang="en-US" b="1" dirty="0">
            <a:solidFill>
              <a:schemeClr val="bg1"/>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chemeClr val="bg1"/>
              </a:solidFill>
            </a:rPr>
            <a:t>Control</a:t>
          </a:r>
          <a:endParaRPr lang="en-US" b="1" dirty="0">
            <a:solidFill>
              <a:schemeClr val="bg1"/>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189" custLinFactNeighborY="-12430">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430" custLinFactNeighborY="-15430">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2187" custLinFactNeighborY="-18551">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2364" custLinFactNeighborY="-13136">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4131" custLinFactNeighborY="-13146">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0E5232E2-E9D4-428F-828E-029427190179}" srcId="{8A98E892-C455-4262-89D4-19E02B28A4A5}" destId="{D5E10D74-90FE-4E22-B84D-2F055C863BC6}" srcOrd="0" destOrd="0" parTransId="{B82DFF4B-C118-49AF-B935-71BE2BD83C61}" sibTransId="{04942F90-2204-4ACE-A5A8-575B0F9D7769}"/>
    <dgm:cxn modelId="{0FED794D-B2BB-4791-9BC8-6DD377215809}" type="presOf" srcId="{0F45DD54-1D4B-44C8-B230-438D289BF741}" destId="{D88E36B3-E59B-416E-B359-F88EB965D8FC}" srcOrd="0" destOrd="0" presId="urn:microsoft.com/office/officeart/2009/3/layout/StepUpProcess"/>
    <dgm:cxn modelId="{DAD09731-F741-461E-BC5F-00FEBE0F06F8}" type="presOf" srcId="{FFC2985E-269E-47ED-92C5-2AC9E9C1CB0B}" destId="{47D13309-3E06-4286-9472-A62055DE1AC9}"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34999760-B742-4A1F-AD52-8489C017E011}" type="presOf" srcId="{1FD06673-E1A5-4092-A7AF-B00E02ED9668}" destId="{623C060D-1B9B-43A1-A379-CC3E8284EDEC}" srcOrd="0" destOrd="0" presId="urn:microsoft.com/office/officeart/2009/3/layout/StepUpProcess"/>
    <dgm:cxn modelId="{FB559FE6-F565-42A6-83DB-652AFAAC6423}" type="presOf" srcId="{D5E10D74-90FE-4E22-B84D-2F055C863BC6}" destId="{ED9B6572-999A-4219-AE3C-6DB2176BAF6D}" srcOrd="0" destOrd="0" presId="urn:microsoft.com/office/officeart/2009/3/layout/StepUpProcess"/>
    <dgm:cxn modelId="{D4166380-B3BE-497B-9BCE-FB95FB94F0C6}" srcId="{8A98E892-C455-4262-89D4-19E02B28A4A5}" destId="{FFC2985E-269E-47ED-92C5-2AC9E9C1CB0B}" srcOrd="1" destOrd="0" parTransId="{348A9A4D-95CC-4C29-987B-7B7425E6C8BA}" sibTransId="{DC382545-9CF2-4C49-BB08-7DF963AAC043}"/>
    <dgm:cxn modelId="{5C4A726E-3550-4036-9A14-12839E754481}" type="presOf" srcId="{8A98E892-C455-4262-89D4-19E02B28A4A5}" destId="{B89D5028-CE2E-4F40-84B3-851700FE49B3}" srcOrd="0" destOrd="0" presId="urn:microsoft.com/office/officeart/2009/3/layout/StepUpProcess"/>
    <dgm:cxn modelId="{C2F700C5-EA98-4FE2-9BB8-9495024AA873}" type="presOf" srcId="{B2B68DB9-79BE-4C48-A48B-7EC55604AF3E}" destId="{70A40E0B-6F12-4EB9-AD21-4F99DE010C41}" srcOrd="0" destOrd="0" presId="urn:microsoft.com/office/officeart/2009/3/layout/StepUpProcess"/>
    <dgm:cxn modelId="{43379393-F4E2-4675-BD05-FF8F14D38A41}" type="presParOf" srcId="{B89D5028-CE2E-4F40-84B3-851700FE49B3}" destId="{6CFC4731-5608-4FED-A2A5-449202AD1A6F}" srcOrd="0" destOrd="0" presId="urn:microsoft.com/office/officeart/2009/3/layout/StepUpProcess"/>
    <dgm:cxn modelId="{1962627D-682E-40DA-9BF3-994AD8671AB2}" type="presParOf" srcId="{6CFC4731-5608-4FED-A2A5-449202AD1A6F}" destId="{4F1D5BCE-CFC7-49B9-A23A-833BC3C5EF87}" srcOrd="0" destOrd="0" presId="urn:microsoft.com/office/officeart/2009/3/layout/StepUpProcess"/>
    <dgm:cxn modelId="{64236BC1-5357-4755-9CC1-35C6D735CD5F}" type="presParOf" srcId="{6CFC4731-5608-4FED-A2A5-449202AD1A6F}" destId="{ED9B6572-999A-4219-AE3C-6DB2176BAF6D}" srcOrd="1" destOrd="0" presId="urn:microsoft.com/office/officeart/2009/3/layout/StepUpProcess"/>
    <dgm:cxn modelId="{5A219260-6D30-4DE6-8275-EADDB713BA30}" type="presParOf" srcId="{6CFC4731-5608-4FED-A2A5-449202AD1A6F}" destId="{A0229022-B775-4C83-A755-88E303466FFB}" srcOrd="2" destOrd="0" presId="urn:microsoft.com/office/officeart/2009/3/layout/StepUpProcess"/>
    <dgm:cxn modelId="{D860A03F-A739-4317-AB61-7D86F6E2668C}" type="presParOf" srcId="{B89D5028-CE2E-4F40-84B3-851700FE49B3}" destId="{D898CEB2-7832-40F6-8844-A58588561892}" srcOrd="1" destOrd="0" presId="urn:microsoft.com/office/officeart/2009/3/layout/StepUpProcess"/>
    <dgm:cxn modelId="{9AA7A54B-6B66-4001-BAFC-882B2151F4E4}" type="presParOf" srcId="{D898CEB2-7832-40F6-8844-A58588561892}" destId="{8A77BEBD-260A-4DFA-927F-E74C4A01A50A}" srcOrd="0" destOrd="0" presId="urn:microsoft.com/office/officeart/2009/3/layout/StepUpProcess"/>
    <dgm:cxn modelId="{82131CDA-C731-42BD-AC33-ECD43F8AC5B0}" type="presParOf" srcId="{B89D5028-CE2E-4F40-84B3-851700FE49B3}" destId="{97F2D178-BB99-422C-8D58-7B6D54D22076}" srcOrd="2" destOrd="0" presId="urn:microsoft.com/office/officeart/2009/3/layout/StepUpProcess"/>
    <dgm:cxn modelId="{4D853D5E-5DE0-4E23-BBCA-878948DD4BE9}" type="presParOf" srcId="{97F2D178-BB99-422C-8D58-7B6D54D22076}" destId="{2E524BC1-9F12-4337-B2A0-4CC522690245}" srcOrd="0" destOrd="0" presId="urn:microsoft.com/office/officeart/2009/3/layout/StepUpProcess"/>
    <dgm:cxn modelId="{0BB91ACA-2229-4CE1-816F-86F3DB0FAFBF}" type="presParOf" srcId="{97F2D178-BB99-422C-8D58-7B6D54D22076}" destId="{47D13309-3E06-4286-9472-A62055DE1AC9}" srcOrd="1" destOrd="0" presId="urn:microsoft.com/office/officeart/2009/3/layout/StepUpProcess"/>
    <dgm:cxn modelId="{0715A1F7-CCF1-4BB6-9231-5B3D545B502E}" type="presParOf" srcId="{97F2D178-BB99-422C-8D58-7B6D54D22076}" destId="{CAF911AE-A591-4D9F-B37A-58A3414609D2}" srcOrd="2" destOrd="0" presId="urn:microsoft.com/office/officeart/2009/3/layout/StepUpProcess"/>
    <dgm:cxn modelId="{C97035FF-C173-4E98-B0BD-3EEB71315DFB}" type="presParOf" srcId="{B89D5028-CE2E-4F40-84B3-851700FE49B3}" destId="{4B5174A2-D08C-4546-95AA-1D4C9948F9A8}" srcOrd="3" destOrd="0" presId="urn:microsoft.com/office/officeart/2009/3/layout/StepUpProcess"/>
    <dgm:cxn modelId="{73E4F633-83A2-4F3F-A027-E25D9FF60D09}" type="presParOf" srcId="{4B5174A2-D08C-4546-95AA-1D4C9948F9A8}" destId="{F35C7784-5FE3-4577-9196-1E249B1F2A3B}" srcOrd="0" destOrd="0" presId="urn:microsoft.com/office/officeart/2009/3/layout/StepUpProcess"/>
    <dgm:cxn modelId="{82F5A9F4-27D3-4599-A096-4D9606682F61}" type="presParOf" srcId="{B89D5028-CE2E-4F40-84B3-851700FE49B3}" destId="{99AB6846-1E52-4958-B5C2-53C3DD298C0E}" srcOrd="4" destOrd="0" presId="urn:microsoft.com/office/officeart/2009/3/layout/StepUpProcess"/>
    <dgm:cxn modelId="{D4FB56AF-EDFC-49D2-9950-9212EB0A75E7}" type="presParOf" srcId="{99AB6846-1E52-4958-B5C2-53C3DD298C0E}" destId="{7950655A-74CE-4F1B-816F-9A91E7F259D0}" srcOrd="0" destOrd="0" presId="urn:microsoft.com/office/officeart/2009/3/layout/StepUpProcess"/>
    <dgm:cxn modelId="{4E53F1EA-F0F3-45E8-ACAC-0C33BF24CA69}" type="presParOf" srcId="{99AB6846-1E52-4958-B5C2-53C3DD298C0E}" destId="{D88E36B3-E59B-416E-B359-F88EB965D8FC}" srcOrd="1" destOrd="0" presId="urn:microsoft.com/office/officeart/2009/3/layout/StepUpProcess"/>
    <dgm:cxn modelId="{586792C4-C2B3-4017-9BB5-6B9F0B2D5F54}" type="presParOf" srcId="{99AB6846-1E52-4958-B5C2-53C3DD298C0E}" destId="{0E1D72CF-EEFC-40F1-9B13-F2C1032C4830}" srcOrd="2" destOrd="0" presId="urn:microsoft.com/office/officeart/2009/3/layout/StepUpProcess"/>
    <dgm:cxn modelId="{86A4199C-5123-4306-BD8B-C5CEAC77D15D}" type="presParOf" srcId="{B89D5028-CE2E-4F40-84B3-851700FE49B3}" destId="{870457E7-E156-4D59-A6E9-E17CBCF9C54E}" srcOrd="5" destOrd="0" presId="urn:microsoft.com/office/officeart/2009/3/layout/StepUpProcess"/>
    <dgm:cxn modelId="{942EA8AB-0B9B-442C-845E-46229FC825A2}" type="presParOf" srcId="{870457E7-E156-4D59-A6E9-E17CBCF9C54E}" destId="{BA82FC90-2A86-4B34-94E6-CA6DB6DA8056}" srcOrd="0" destOrd="0" presId="urn:microsoft.com/office/officeart/2009/3/layout/StepUpProcess"/>
    <dgm:cxn modelId="{F03B950B-A968-40A2-87A4-76122DFF8AF9}" type="presParOf" srcId="{B89D5028-CE2E-4F40-84B3-851700FE49B3}" destId="{E47BE7FC-AD30-4E36-97D8-FBF144B577C8}" srcOrd="6" destOrd="0" presId="urn:microsoft.com/office/officeart/2009/3/layout/StepUpProcess"/>
    <dgm:cxn modelId="{03A8399B-BCA2-4BA6-98E0-53D85A83ED3D}" type="presParOf" srcId="{E47BE7FC-AD30-4E36-97D8-FBF144B577C8}" destId="{6B8CFB92-E9F6-4960-A955-E3A205944E97}" srcOrd="0" destOrd="0" presId="urn:microsoft.com/office/officeart/2009/3/layout/StepUpProcess"/>
    <dgm:cxn modelId="{41447AE5-50D8-4637-91FF-44C21A638600}" type="presParOf" srcId="{E47BE7FC-AD30-4E36-97D8-FBF144B577C8}" destId="{623C060D-1B9B-43A1-A379-CC3E8284EDEC}" srcOrd="1" destOrd="0" presId="urn:microsoft.com/office/officeart/2009/3/layout/StepUpProcess"/>
    <dgm:cxn modelId="{F8A32DEF-E0E0-45BF-975B-ECDA68E18DCA}" type="presParOf" srcId="{E47BE7FC-AD30-4E36-97D8-FBF144B577C8}" destId="{608C758B-61DF-47DE-BE49-8F0FC1A8CB72}" srcOrd="2" destOrd="0" presId="urn:microsoft.com/office/officeart/2009/3/layout/StepUpProcess"/>
    <dgm:cxn modelId="{9629ED1E-E30B-4713-ADA2-82AC016BF197}" type="presParOf" srcId="{B89D5028-CE2E-4F40-84B3-851700FE49B3}" destId="{8C2D70B7-4A7C-4215-8C1B-B4221D4660B0}" srcOrd="7" destOrd="0" presId="urn:microsoft.com/office/officeart/2009/3/layout/StepUpProcess"/>
    <dgm:cxn modelId="{773BE4E3-5612-4A61-AEA3-0BCF65F9EBB1}" type="presParOf" srcId="{8C2D70B7-4A7C-4215-8C1B-B4221D4660B0}" destId="{132BDA0E-2487-4CFD-96BC-C969EB0DB627}" srcOrd="0" destOrd="0" presId="urn:microsoft.com/office/officeart/2009/3/layout/StepUpProcess"/>
    <dgm:cxn modelId="{D41F87FB-3861-4803-818F-FF88C158CE25}" type="presParOf" srcId="{B89D5028-CE2E-4F40-84B3-851700FE49B3}" destId="{FA4558B4-A0E7-43F5-9898-2C5BE10A91F7}" srcOrd="8" destOrd="0" presId="urn:microsoft.com/office/officeart/2009/3/layout/StepUpProcess"/>
    <dgm:cxn modelId="{1E965321-BE0D-4B9C-8D0B-EE2038CB0604}" type="presParOf" srcId="{FA4558B4-A0E7-43F5-9898-2C5BE10A91F7}" destId="{D9E28AD0-9060-414A-9071-CC38A1545823}" srcOrd="0" destOrd="0" presId="urn:microsoft.com/office/officeart/2009/3/layout/StepUpProcess"/>
    <dgm:cxn modelId="{E8CFE9F0-28B4-463D-97A0-E8E550107566}"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chemeClr val="bg1"/>
              </a:solidFill>
            </a:rPr>
            <a:t>List</a:t>
          </a:r>
          <a:endParaRPr lang="en-US" b="1" dirty="0">
            <a:solidFill>
              <a:schemeClr val="bg1"/>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chemeClr val="bg1"/>
              </a:solidFill>
            </a:rPr>
            <a:t>Determine Effects</a:t>
          </a:r>
          <a:endParaRPr lang="en-US" b="1" dirty="0">
            <a:solidFill>
              <a:schemeClr val="bg1"/>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chemeClr val="bg1"/>
              </a:solidFill>
            </a:rPr>
            <a:t>Control</a:t>
          </a:r>
          <a:endParaRPr lang="en-US" b="1" dirty="0">
            <a:solidFill>
              <a:schemeClr val="bg1"/>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653" custLinFactNeighborY="-13650">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653" custLinFactNeighborY="-13650">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653" custLinFactNeighborY="-13650">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653" custLinFactNeighborY="-13650">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653" custLinFactNeighborY="-13650">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0E5232E2-E9D4-428F-828E-029427190179}" srcId="{8A98E892-C455-4262-89D4-19E02B28A4A5}" destId="{D5E10D74-90FE-4E22-B84D-2F055C863BC6}" srcOrd="0" destOrd="0" parTransId="{B82DFF4B-C118-49AF-B935-71BE2BD83C61}" sibTransId="{04942F90-2204-4ACE-A5A8-575B0F9D7769}"/>
    <dgm:cxn modelId="{31FB04D7-F384-49AE-ACDE-CB3BB98809B7}" srcId="{8A98E892-C455-4262-89D4-19E02B28A4A5}" destId="{1FD06673-E1A5-4092-A7AF-B00E02ED9668}" srcOrd="3" destOrd="0" parTransId="{EED6B67C-B93C-4F7E-8D3D-62D6A804363B}" sibTransId="{545F717F-8AEC-4F14-90D8-D14AA10FA71F}"/>
    <dgm:cxn modelId="{35090C7B-1931-46AA-B58B-25388A9C3C91}" type="presOf" srcId="{B2B68DB9-79BE-4C48-A48B-7EC55604AF3E}" destId="{70A40E0B-6F12-4EB9-AD21-4F99DE010C41}" srcOrd="0" destOrd="0" presId="urn:microsoft.com/office/officeart/2009/3/layout/StepUpProcess"/>
    <dgm:cxn modelId="{306D53C4-FC91-4EAB-9ECB-79E0165C7EEC}" type="presOf" srcId="{D5E10D74-90FE-4E22-B84D-2F055C863BC6}" destId="{ED9B6572-999A-4219-AE3C-6DB2176BAF6D}" srcOrd="0" destOrd="0" presId="urn:microsoft.com/office/officeart/2009/3/layout/StepUpProcess"/>
    <dgm:cxn modelId="{1E841219-E51D-4F3F-AD42-B7AF57430C78}" type="presOf" srcId="{1FD06673-E1A5-4092-A7AF-B00E02ED9668}" destId="{623C060D-1B9B-43A1-A379-CC3E8284EDEC}" srcOrd="0" destOrd="0" presId="urn:microsoft.com/office/officeart/2009/3/layout/StepUpProcess"/>
    <dgm:cxn modelId="{D4166380-B3BE-497B-9BCE-FB95FB94F0C6}" srcId="{8A98E892-C455-4262-89D4-19E02B28A4A5}" destId="{FFC2985E-269E-47ED-92C5-2AC9E9C1CB0B}" srcOrd="1" destOrd="0" parTransId="{348A9A4D-95CC-4C29-987B-7B7425E6C8BA}" sibTransId="{DC382545-9CF2-4C49-BB08-7DF963AAC043}"/>
    <dgm:cxn modelId="{87822769-E301-4034-9980-09EEB98742DE}" type="presOf" srcId="{8A98E892-C455-4262-89D4-19E02B28A4A5}" destId="{B89D5028-CE2E-4F40-84B3-851700FE49B3}" srcOrd="0" destOrd="0" presId="urn:microsoft.com/office/officeart/2009/3/layout/StepUpProcess"/>
    <dgm:cxn modelId="{142C0701-4E6A-479A-BA72-F86E2362F92B}" type="presOf" srcId="{FFC2985E-269E-47ED-92C5-2AC9E9C1CB0B}" destId="{47D13309-3E06-4286-9472-A62055DE1AC9}" srcOrd="0" destOrd="0" presId="urn:microsoft.com/office/officeart/2009/3/layout/StepUpProcess"/>
    <dgm:cxn modelId="{110E3798-46C8-44D9-B7CF-DB47CBDF97C5}" type="presOf" srcId="{0F45DD54-1D4B-44C8-B230-438D289BF741}" destId="{D88E36B3-E59B-416E-B359-F88EB965D8FC}" srcOrd="0" destOrd="0" presId="urn:microsoft.com/office/officeart/2009/3/layout/StepUpProcess"/>
    <dgm:cxn modelId="{3A464BF4-2FDD-4E51-91AB-00EC7931742F}" type="presParOf" srcId="{B89D5028-CE2E-4F40-84B3-851700FE49B3}" destId="{6CFC4731-5608-4FED-A2A5-449202AD1A6F}" srcOrd="0" destOrd="0" presId="urn:microsoft.com/office/officeart/2009/3/layout/StepUpProcess"/>
    <dgm:cxn modelId="{4BC6B296-1C0F-4915-9488-22F2C9C7A980}" type="presParOf" srcId="{6CFC4731-5608-4FED-A2A5-449202AD1A6F}" destId="{4F1D5BCE-CFC7-49B9-A23A-833BC3C5EF87}" srcOrd="0" destOrd="0" presId="urn:microsoft.com/office/officeart/2009/3/layout/StepUpProcess"/>
    <dgm:cxn modelId="{8DBC136A-757E-499E-B527-2E84362A1921}" type="presParOf" srcId="{6CFC4731-5608-4FED-A2A5-449202AD1A6F}" destId="{ED9B6572-999A-4219-AE3C-6DB2176BAF6D}" srcOrd="1" destOrd="0" presId="urn:microsoft.com/office/officeart/2009/3/layout/StepUpProcess"/>
    <dgm:cxn modelId="{FB820679-4378-44C9-9DAE-DFA06F603562}" type="presParOf" srcId="{6CFC4731-5608-4FED-A2A5-449202AD1A6F}" destId="{A0229022-B775-4C83-A755-88E303466FFB}" srcOrd="2" destOrd="0" presId="urn:microsoft.com/office/officeart/2009/3/layout/StepUpProcess"/>
    <dgm:cxn modelId="{D7DFC6E7-0B7D-44F9-80F8-03821690A7D2}" type="presParOf" srcId="{B89D5028-CE2E-4F40-84B3-851700FE49B3}" destId="{D898CEB2-7832-40F6-8844-A58588561892}" srcOrd="1" destOrd="0" presId="urn:microsoft.com/office/officeart/2009/3/layout/StepUpProcess"/>
    <dgm:cxn modelId="{0C704D2B-E057-44B2-AFEA-59B43CBEDA9B}" type="presParOf" srcId="{D898CEB2-7832-40F6-8844-A58588561892}" destId="{8A77BEBD-260A-4DFA-927F-E74C4A01A50A}" srcOrd="0" destOrd="0" presId="urn:microsoft.com/office/officeart/2009/3/layout/StepUpProcess"/>
    <dgm:cxn modelId="{740F8CBF-FED3-4633-A4BE-DE985C8449AB}" type="presParOf" srcId="{B89D5028-CE2E-4F40-84B3-851700FE49B3}" destId="{97F2D178-BB99-422C-8D58-7B6D54D22076}" srcOrd="2" destOrd="0" presId="urn:microsoft.com/office/officeart/2009/3/layout/StepUpProcess"/>
    <dgm:cxn modelId="{5DD23C5C-F8D3-4C86-9DC2-19ECABD3B2EF}" type="presParOf" srcId="{97F2D178-BB99-422C-8D58-7B6D54D22076}" destId="{2E524BC1-9F12-4337-B2A0-4CC522690245}" srcOrd="0" destOrd="0" presId="urn:microsoft.com/office/officeart/2009/3/layout/StepUpProcess"/>
    <dgm:cxn modelId="{7CD212D3-7B20-4097-85D5-924FF1B507E8}" type="presParOf" srcId="{97F2D178-BB99-422C-8D58-7B6D54D22076}" destId="{47D13309-3E06-4286-9472-A62055DE1AC9}" srcOrd="1" destOrd="0" presId="urn:microsoft.com/office/officeart/2009/3/layout/StepUpProcess"/>
    <dgm:cxn modelId="{5BF08499-5FE0-4551-A524-58C7DC3A4C26}" type="presParOf" srcId="{97F2D178-BB99-422C-8D58-7B6D54D22076}" destId="{CAF911AE-A591-4D9F-B37A-58A3414609D2}" srcOrd="2" destOrd="0" presId="urn:microsoft.com/office/officeart/2009/3/layout/StepUpProcess"/>
    <dgm:cxn modelId="{E3E39C78-E675-4833-8B4D-24F7683E2F2B}" type="presParOf" srcId="{B89D5028-CE2E-4F40-84B3-851700FE49B3}" destId="{4B5174A2-D08C-4546-95AA-1D4C9948F9A8}" srcOrd="3" destOrd="0" presId="urn:microsoft.com/office/officeart/2009/3/layout/StepUpProcess"/>
    <dgm:cxn modelId="{79230575-AB88-4576-BD17-356362BA7FFD}" type="presParOf" srcId="{4B5174A2-D08C-4546-95AA-1D4C9948F9A8}" destId="{F35C7784-5FE3-4577-9196-1E249B1F2A3B}" srcOrd="0" destOrd="0" presId="urn:microsoft.com/office/officeart/2009/3/layout/StepUpProcess"/>
    <dgm:cxn modelId="{3D9003F7-8035-490E-947B-6801E1712CFE}" type="presParOf" srcId="{B89D5028-CE2E-4F40-84B3-851700FE49B3}" destId="{99AB6846-1E52-4958-B5C2-53C3DD298C0E}" srcOrd="4" destOrd="0" presId="urn:microsoft.com/office/officeart/2009/3/layout/StepUpProcess"/>
    <dgm:cxn modelId="{CC190335-0BE8-4D8E-86B5-3D1BE3DAABC0}" type="presParOf" srcId="{99AB6846-1E52-4958-B5C2-53C3DD298C0E}" destId="{7950655A-74CE-4F1B-816F-9A91E7F259D0}" srcOrd="0" destOrd="0" presId="urn:microsoft.com/office/officeart/2009/3/layout/StepUpProcess"/>
    <dgm:cxn modelId="{75C56975-67BA-445C-8485-5F0BA91D2FFB}" type="presParOf" srcId="{99AB6846-1E52-4958-B5C2-53C3DD298C0E}" destId="{D88E36B3-E59B-416E-B359-F88EB965D8FC}" srcOrd="1" destOrd="0" presId="urn:microsoft.com/office/officeart/2009/3/layout/StepUpProcess"/>
    <dgm:cxn modelId="{5F9C9AF9-08AB-4293-9B31-D5A270625F3D}" type="presParOf" srcId="{99AB6846-1E52-4958-B5C2-53C3DD298C0E}" destId="{0E1D72CF-EEFC-40F1-9B13-F2C1032C4830}" srcOrd="2" destOrd="0" presId="urn:microsoft.com/office/officeart/2009/3/layout/StepUpProcess"/>
    <dgm:cxn modelId="{D7636926-5869-44DD-9760-7D5CFC0FE474}" type="presParOf" srcId="{B89D5028-CE2E-4F40-84B3-851700FE49B3}" destId="{870457E7-E156-4D59-A6E9-E17CBCF9C54E}" srcOrd="5" destOrd="0" presId="urn:microsoft.com/office/officeart/2009/3/layout/StepUpProcess"/>
    <dgm:cxn modelId="{3B447171-DFFE-4698-A113-2EDDF603A12D}" type="presParOf" srcId="{870457E7-E156-4D59-A6E9-E17CBCF9C54E}" destId="{BA82FC90-2A86-4B34-94E6-CA6DB6DA8056}" srcOrd="0" destOrd="0" presId="urn:microsoft.com/office/officeart/2009/3/layout/StepUpProcess"/>
    <dgm:cxn modelId="{0BB9F6DE-D955-45E2-B27B-BCA2D3BB15BA}" type="presParOf" srcId="{B89D5028-CE2E-4F40-84B3-851700FE49B3}" destId="{E47BE7FC-AD30-4E36-97D8-FBF144B577C8}" srcOrd="6" destOrd="0" presId="urn:microsoft.com/office/officeart/2009/3/layout/StepUpProcess"/>
    <dgm:cxn modelId="{BF0E4D74-8BAF-4D02-846E-126CA4B1251C}" type="presParOf" srcId="{E47BE7FC-AD30-4E36-97D8-FBF144B577C8}" destId="{6B8CFB92-E9F6-4960-A955-E3A205944E97}" srcOrd="0" destOrd="0" presId="urn:microsoft.com/office/officeart/2009/3/layout/StepUpProcess"/>
    <dgm:cxn modelId="{79C08470-8E6E-42E5-9607-24F269C4FE87}" type="presParOf" srcId="{E47BE7FC-AD30-4E36-97D8-FBF144B577C8}" destId="{623C060D-1B9B-43A1-A379-CC3E8284EDEC}" srcOrd="1" destOrd="0" presId="urn:microsoft.com/office/officeart/2009/3/layout/StepUpProcess"/>
    <dgm:cxn modelId="{E1D77228-538D-4B76-BA04-7CDB7A0B8D81}" type="presParOf" srcId="{E47BE7FC-AD30-4E36-97D8-FBF144B577C8}" destId="{608C758B-61DF-47DE-BE49-8F0FC1A8CB72}" srcOrd="2" destOrd="0" presId="urn:microsoft.com/office/officeart/2009/3/layout/StepUpProcess"/>
    <dgm:cxn modelId="{3320CB85-5EB3-4BA1-ADF2-0580284CD0D4}" type="presParOf" srcId="{B89D5028-CE2E-4F40-84B3-851700FE49B3}" destId="{8C2D70B7-4A7C-4215-8C1B-B4221D4660B0}" srcOrd="7" destOrd="0" presId="urn:microsoft.com/office/officeart/2009/3/layout/StepUpProcess"/>
    <dgm:cxn modelId="{C21023CB-755D-4229-95A2-26C14A69E78B}" type="presParOf" srcId="{8C2D70B7-4A7C-4215-8C1B-B4221D4660B0}" destId="{132BDA0E-2487-4CFD-96BC-C969EB0DB627}" srcOrd="0" destOrd="0" presId="urn:microsoft.com/office/officeart/2009/3/layout/StepUpProcess"/>
    <dgm:cxn modelId="{ACCFB06C-0655-4A42-8625-3FF08E68B115}" type="presParOf" srcId="{B89D5028-CE2E-4F40-84B3-851700FE49B3}" destId="{FA4558B4-A0E7-43F5-9898-2C5BE10A91F7}" srcOrd="8" destOrd="0" presId="urn:microsoft.com/office/officeart/2009/3/layout/StepUpProcess"/>
    <dgm:cxn modelId="{4FFEF244-AC31-45A0-92AF-82E14C99293F}" type="presParOf" srcId="{FA4558B4-A0E7-43F5-9898-2C5BE10A91F7}" destId="{D9E28AD0-9060-414A-9071-CC38A1545823}" srcOrd="0" destOrd="0" presId="urn:microsoft.com/office/officeart/2009/3/layout/StepUpProcess"/>
    <dgm:cxn modelId="{680D4C1D-86B8-4D9A-989E-41D43D223CE0}"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chemeClr val="bg1"/>
              </a:solidFill>
            </a:rPr>
            <a:t>List</a:t>
          </a:r>
          <a:endParaRPr lang="en-US" b="1" dirty="0">
            <a:solidFill>
              <a:schemeClr val="bg1"/>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chemeClr val="bg1"/>
              </a:solidFill>
            </a:rPr>
            <a:t>Determine Effects</a:t>
          </a:r>
          <a:endParaRPr lang="en-US" b="1" dirty="0">
            <a:solidFill>
              <a:schemeClr val="bg1"/>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chemeClr val="bg1"/>
              </a:solidFill>
            </a:rPr>
            <a:t>Control</a:t>
          </a:r>
          <a:endParaRPr lang="en-US" b="1" dirty="0">
            <a:solidFill>
              <a:schemeClr val="bg1"/>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1794" custLinFactNeighborY="-12689">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1794" custLinFactNeighborY="-12689">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1794" custLinFactNeighborY="-12689">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1794" custLinFactNeighborY="-12689">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1794" custLinFactNeighborY="-12689">
        <dgm:presLayoutVars>
          <dgm:chMax val="0"/>
          <dgm:chPref val="0"/>
          <dgm:bulletEnabled val="1"/>
        </dgm:presLayoutVars>
      </dgm:prSet>
      <dgm:spPr/>
      <dgm:t>
        <a:bodyPr/>
        <a:lstStyle/>
        <a:p>
          <a:endParaRPr lang="en-US"/>
        </a:p>
      </dgm:t>
    </dgm:pt>
  </dgm:ptLst>
  <dgm:cxnLst>
    <dgm:cxn modelId="{E3A7625A-14CC-45B5-82B0-D09719A8A5D5}" type="presOf" srcId="{B2B68DB9-79BE-4C48-A48B-7EC55604AF3E}" destId="{70A40E0B-6F12-4EB9-AD21-4F99DE010C41}" srcOrd="0" destOrd="0" presId="urn:microsoft.com/office/officeart/2009/3/layout/StepUpProcess"/>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A6B4AD2E-F36A-48B6-AF6B-3D9D3CD6B714}" type="presOf" srcId="{FFC2985E-269E-47ED-92C5-2AC9E9C1CB0B}" destId="{47D13309-3E06-4286-9472-A62055DE1AC9}" srcOrd="0" destOrd="0" presId="urn:microsoft.com/office/officeart/2009/3/layout/StepUpProcess"/>
    <dgm:cxn modelId="{0E5232E2-E9D4-428F-828E-029427190179}" srcId="{8A98E892-C455-4262-89D4-19E02B28A4A5}" destId="{D5E10D74-90FE-4E22-B84D-2F055C863BC6}" srcOrd="0" destOrd="0" parTransId="{B82DFF4B-C118-49AF-B935-71BE2BD83C61}" sibTransId="{04942F90-2204-4ACE-A5A8-575B0F9D7769}"/>
    <dgm:cxn modelId="{9990582A-D133-4CDA-BB67-D602B33C54D2}" type="presOf" srcId="{1FD06673-E1A5-4092-A7AF-B00E02ED9668}" destId="{623C060D-1B9B-43A1-A379-CC3E8284EDEC}"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D4166380-B3BE-497B-9BCE-FB95FB94F0C6}" srcId="{8A98E892-C455-4262-89D4-19E02B28A4A5}" destId="{FFC2985E-269E-47ED-92C5-2AC9E9C1CB0B}" srcOrd="1" destOrd="0" parTransId="{348A9A4D-95CC-4C29-987B-7B7425E6C8BA}" sibTransId="{DC382545-9CF2-4C49-BB08-7DF963AAC043}"/>
    <dgm:cxn modelId="{4C2CC63A-D31C-4482-AEBD-7442EB05ADCA}" type="presOf" srcId="{8A98E892-C455-4262-89D4-19E02B28A4A5}" destId="{B89D5028-CE2E-4F40-84B3-851700FE49B3}" srcOrd="0" destOrd="0" presId="urn:microsoft.com/office/officeart/2009/3/layout/StepUpProcess"/>
    <dgm:cxn modelId="{6C824DC7-6AFB-4AC2-B38A-FF397D54D457}" type="presOf" srcId="{D5E10D74-90FE-4E22-B84D-2F055C863BC6}" destId="{ED9B6572-999A-4219-AE3C-6DB2176BAF6D}" srcOrd="0" destOrd="0" presId="urn:microsoft.com/office/officeart/2009/3/layout/StepUpProcess"/>
    <dgm:cxn modelId="{720C49B3-D052-498B-892B-F30FE22DE223}" type="presOf" srcId="{0F45DD54-1D4B-44C8-B230-438D289BF741}" destId="{D88E36B3-E59B-416E-B359-F88EB965D8FC}" srcOrd="0" destOrd="0" presId="urn:microsoft.com/office/officeart/2009/3/layout/StepUpProcess"/>
    <dgm:cxn modelId="{0BFD88AB-36F2-4C80-8E10-435EF2AC3F88}" type="presParOf" srcId="{B89D5028-CE2E-4F40-84B3-851700FE49B3}" destId="{6CFC4731-5608-4FED-A2A5-449202AD1A6F}" srcOrd="0" destOrd="0" presId="urn:microsoft.com/office/officeart/2009/3/layout/StepUpProcess"/>
    <dgm:cxn modelId="{41D63E94-F9FE-47CC-B4B1-244D31260B0E}" type="presParOf" srcId="{6CFC4731-5608-4FED-A2A5-449202AD1A6F}" destId="{4F1D5BCE-CFC7-49B9-A23A-833BC3C5EF87}" srcOrd="0" destOrd="0" presId="urn:microsoft.com/office/officeart/2009/3/layout/StepUpProcess"/>
    <dgm:cxn modelId="{95C9188B-5D27-48B9-A023-3A679C699A54}" type="presParOf" srcId="{6CFC4731-5608-4FED-A2A5-449202AD1A6F}" destId="{ED9B6572-999A-4219-AE3C-6DB2176BAF6D}" srcOrd="1" destOrd="0" presId="urn:microsoft.com/office/officeart/2009/3/layout/StepUpProcess"/>
    <dgm:cxn modelId="{D864B931-81D8-4ACC-8E7E-F05AB7A99903}" type="presParOf" srcId="{6CFC4731-5608-4FED-A2A5-449202AD1A6F}" destId="{A0229022-B775-4C83-A755-88E303466FFB}" srcOrd="2" destOrd="0" presId="urn:microsoft.com/office/officeart/2009/3/layout/StepUpProcess"/>
    <dgm:cxn modelId="{B793C02B-0FAC-4B3F-9FC3-E8F07197B82C}" type="presParOf" srcId="{B89D5028-CE2E-4F40-84B3-851700FE49B3}" destId="{D898CEB2-7832-40F6-8844-A58588561892}" srcOrd="1" destOrd="0" presId="urn:microsoft.com/office/officeart/2009/3/layout/StepUpProcess"/>
    <dgm:cxn modelId="{41BA0838-DF78-4E55-A495-9EC43ADC390C}" type="presParOf" srcId="{D898CEB2-7832-40F6-8844-A58588561892}" destId="{8A77BEBD-260A-4DFA-927F-E74C4A01A50A}" srcOrd="0" destOrd="0" presId="urn:microsoft.com/office/officeart/2009/3/layout/StepUpProcess"/>
    <dgm:cxn modelId="{82B7937D-E8A9-4BC3-8B3B-D7646DE9A551}" type="presParOf" srcId="{B89D5028-CE2E-4F40-84B3-851700FE49B3}" destId="{97F2D178-BB99-422C-8D58-7B6D54D22076}" srcOrd="2" destOrd="0" presId="urn:microsoft.com/office/officeart/2009/3/layout/StepUpProcess"/>
    <dgm:cxn modelId="{FDAAED2D-18BC-4081-A910-755B6F9EC6C6}" type="presParOf" srcId="{97F2D178-BB99-422C-8D58-7B6D54D22076}" destId="{2E524BC1-9F12-4337-B2A0-4CC522690245}" srcOrd="0" destOrd="0" presId="urn:microsoft.com/office/officeart/2009/3/layout/StepUpProcess"/>
    <dgm:cxn modelId="{FAFA44C0-CC09-4B73-B561-10E4432F3D38}" type="presParOf" srcId="{97F2D178-BB99-422C-8D58-7B6D54D22076}" destId="{47D13309-3E06-4286-9472-A62055DE1AC9}" srcOrd="1" destOrd="0" presId="urn:microsoft.com/office/officeart/2009/3/layout/StepUpProcess"/>
    <dgm:cxn modelId="{7FDC3FCC-9DA9-4E00-8384-158C79FD3F12}" type="presParOf" srcId="{97F2D178-BB99-422C-8D58-7B6D54D22076}" destId="{CAF911AE-A591-4D9F-B37A-58A3414609D2}" srcOrd="2" destOrd="0" presId="urn:microsoft.com/office/officeart/2009/3/layout/StepUpProcess"/>
    <dgm:cxn modelId="{EB38C63A-2E7E-40B4-9DD4-9D7063456F78}" type="presParOf" srcId="{B89D5028-CE2E-4F40-84B3-851700FE49B3}" destId="{4B5174A2-D08C-4546-95AA-1D4C9948F9A8}" srcOrd="3" destOrd="0" presId="urn:microsoft.com/office/officeart/2009/3/layout/StepUpProcess"/>
    <dgm:cxn modelId="{4FC4540B-66E4-4A9D-81BC-106257168C1F}" type="presParOf" srcId="{4B5174A2-D08C-4546-95AA-1D4C9948F9A8}" destId="{F35C7784-5FE3-4577-9196-1E249B1F2A3B}" srcOrd="0" destOrd="0" presId="urn:microsoft.com/office/officeart/2009/3/layout/StepUpProcess"/>
    <dgm:cxn modelId="{BC51EF1B-9F05-4CBF-996F-1F216A01B9B5}" type="presParOf" srcId="{B89D5028-CE2E-4F40-84B3-851700FE49B3}" destId="{99AB6846-1E52-4958-B5C2-53C3DD298C0E}" srcOrd="4" destOrd="0" presId="urn:microsoft.com/office/officeart/2009/3/layout/StepUpProcess"/>
    <dgm:cxn modelId="{1F59C3B1-0C4A-43E0-9883-AE705F0C66B4}" type="presParOf" srcId="{99AB6846-1E52-4958-B5C2-53C3DD298C0E}" destId="{7950655A-74CE-4F1B-816F-9A91E7F259D0}" srcOrd="0" destOrd="0" presId="urn:microsoft.com/office/officeart/2009/3/layout/StepUpProcess"/>
    <dgm:cxn modelId="{2C090E0D-04F5-4FB1-BCBF-C6ED3805CA3B}" type="presParOf" srcId="{99AB6846-1E52-4958-B5C2-53C3DD298C0E}" destId="{D88E36B3-E59B-416E-B359-F88EB965D8FC}" srcOrd="1" destOrd="0" presId="urn:microsoft.com/office/officeart/2009/3/layout/StepUpProcess"/>
    <dgm:cxn modelId="{58F410CB-BA35-4015-82F9-CA1203B49ED1}" type="presParOf" srcId="{99AB6846-1E52-4958-B5C2-53C3DD298C0E}" destId="{0E1D72CF-EEFC-40F1-9B13-F2C1032C4830}" srcOrd="2" destOrd="0" presId="urn:microsoft.com/office/officeart/2009/3/layout/StepUpProcess"/>
    <dgm:cxn modelId="{A73DB542-4F82-4EE3-88D9-648D1A2259A9}" type="presParOf" srcId="{B89D5028-CE2E-4F40-84B3-851700FE49B3}" destId="{870457E7-E156-4D59-A6E9-E17CBCF9C54E}" srcOrd="5" destOrd="0" presId="urn:microsoft.com/office/officeart/2009/3/layout/StepUpProcess"/>
    <dgm:cxn modelId="{D5B12734-6076-4A8D-AFA3-06CA26220D76}" type="presParOf" srcId="{870457E7-E156-4D59-A6E9-E17CBCF9C54E}" destId="{BA82FC90-2A86-4B34-94E6-CA6DB6DA8056}" srcOrd="0" destOrd="0" presId="urn:microsoft.com/office/officeart/2009/3/layout/StepUpProcess"/>
    <dgm:cxn modelId="{EEE5BC64-14AC-456C-A196-724C0064C9C7}" type="presParOf" srcId="{B89D5028-CE2E-4F40-84B3-851700FE49B3}" destId="{E47BE7FC-AD30-4E36-97D8-FBF144B577C8}" srcOrd="6" destOrd="0" presId="urn:microsoft.com/office/officeart/2009/3/layout/StepUpProcess"/>
    <dgm:cxn modelId="{DF2E7D8B-8790-48CC-9C46-D2035220CBF7}" type="presParOf" srcId="{E47BE7FC-AD30-4E36-97D8-FBF144B577C8}" destId="{6B8CFB92-E9F6-4960-A955-E3A205944E97}" srcOrd="0" destOrd="0" presId="urn:microsoft.com/office/officeart/2009/3/layout/StepUpProcess"/>
    <dgm:cxn modelId="{B6083F00-F219-4FE6-9737-5DD192E47078}" type="presParOf" srcId="{E47BE7FC-AD30-4E36-97D8-FBF144B577C8}" destId="{623C060D-1B9B-43A1-A379-CC3E8284EDEC}" srcOrd="1" destOrd="0" presId="urn:microsoft.com/office/officeart/2009/3/layout/StepUpProcess"/>
    <dgm:cxn modelId="{C222674C-1FEE-4BDB-A9D0-BF72F40429F3}" type="presParOf" srcId="{E47BE7FC-AD30-4E36-97D8-FBF144B577C8}" destId="{608C758B-61DF-47DE-BE49-8F0FC1A8CB72}" srcOrd="2" destOrd="0" presId="urn:microsoft.com/office/officeart/2009/3/layout/StepUpProcess"/>
    <dgm:cxn modelId="{A1239451-D783-442E-BFF4-CBFEE536EF6E}" type="presParOf" srcId="{B89D5028-CE2E-4F40-84B3-851700FE49B3}" destId="{8C2D70B7-4A7C-4215-8C1B-B4221D4660B0}" srcOrd="7" destOrd="0" presId="urn:microsoft.com/office/officeart/2009/3/layout/StepUpProcess"/>
    <dgm:cxn modelId="{8AA2CCEA-D99F-47F1-92AB-03CD17175C32}" type="presParOf" srcId="{8C2D70B7-4A7C-4215-8C1B-B4221D4660B0}" destId="{132BDA0E-2487-4CFD-96BC-C969EB0DB627}" srcOrd="0" destOrd="0" presId="urn:microsoft.com/office/officeart/2009/3/layout/StepUpProcess"/>
    <dgm:cxn modelId="{353F1EC1-8CC2-4683-BDA2-467BA76C99B1}" type="presParOf" srcId="{B89D5028-CE2E-4F40-84B3-851700FE49B3}" destId="{FA4558B4-A0E7-43F5-9898-2C5BE10A91F7}" srcOrd="8" destOrd="0" presId="urn:microsoft.com/office/officeart/2009/3/layout/StepUpProcess"/>
    <dgm:cxn modelId="{6E37E9DA-EC96-4AEE-A9B7-7BC28960479C}" type="presParOf" srcId="{FA4558B4-A0E7-43F5-9898-2C5BE10A91F7}" destId="{D9E28AD0-9060-414A-9071-CC38A1545823}" srcOrd="0" destOrd="0" presId="urn:microsoft.com/office/officeart/2009/3/layout/StepUpProcess"/>
    <dgm:cxn modelId="{1666D9E6-AC76-4970-91DD-9338096B0D3A}"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chemeClr val="bg1"/>
              </a:solidFill>
            </a:rPr>
            <a:t>List</a:t>
          </a:r>
          <a:endParaRPr lang="en-US" b="1" dirty="0">
            <a:solidFill>
              <a:schemeClr val="bg1"/>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chemeClr val="bg1"/>
              </a:solidFill>
            </a:rPr>
            <a:t>Determine Effects</a:t>
          </a:r>
          <a:endParaRPr lang="en-US" b="1" dirty="0">
            <a:solidFill>
              <a:schemeClr val="bg1"/>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chemeClr val="bg1"/>
              </a:solidFill>
            </a:rPr>
            <a:t>Control</a:t>
          </a:r>
          <a:endParaRPr lang="en-US" b="1" dirty="0">
            <a:solidFill>
              <a:schemeClr val="bg1"/>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360" custLinFactNeighborY="-12689">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360" custLinFactNeighborY="-12689">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360" custLinFactNeighborY="-12689">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360" custLinFactNeighborY="-12689">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360" custLinFactNeighborY="-12689">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D9EB23C4-6CDF-4030-918A-34D2C7BDD16B}" type="presOf" srcId="{B2B68DB9-79BE-4C48-A48B-7EC55604AF3E}" destId="{70A40E0B-6F12-4EB9-AD21-4F99DE010C41}" srcOrd="0" destOrd="0" presId="urn:microsoft.com/office/officeart/2009/3/layout/StepUpProcess"/>
    <dgm:cxn modelId="{0E5232E2-E9D4-428F-828E-029427190179}" srcId="{8A98E892-C455-4262-89D4-19E02B28A4A5}" destId="{D5E10D74-90FE-4E22-B84D-2F055C863BC6}" srcOrd="0" destOrd="0" parTransId="{B82DFF4B-C118-49AF-B935-71BE2BD83C61}" sibTransId="{04942F90-2204-4ACE-A5A8-575B0F9D7769}"/>
    <dgm:cxn modelId="{BC731CEC-5689-400E-9B72-FEBB309388EE}" type="presOf" srcId="{FFC2985E-269E-47ED-92C5-2AC9E9C1CB0B}" destId="{47D13309-3E06-4286-9472-A62055DE1AC9}" srcOrd="0" destOrd="0" presId="urn:microsoft.com/office/officeart/2009/3/layout/StepUpProcess"/>
    <dgm:cxn modelId="{9B18BA04-DE78-424F-8072-A2A4833300A8}" type="presOf" srcId="{D5E10D74-90FE-4E22-B84D-2F055C863BC6}" destId="{ED9B6572-999A-4219-AE3C-6DB2176BAF6D}"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D4166380-B3BE-497B-9BCE-FB95FB94F0C6}" srcId="{8A98E892-C455-4262-89D4-19E02B28A4A5}" destId="{FFC2985E-269E-47ED-92C5-2AC9E9C1CB0B}" srcOrd="1" destOrd="0" parTransId="{348A9A4D-95CC-4C29-987B-7B7425E6C8BA}" sibTransId="{DC382545-9CF2-4C49-BB08-7DF963AAC043}"/>
    <dgm:cxn modelId="{5AF50E9B-9698-4EEF-B0BA-9C35A646DF04}" type="presOf" srcId="{0F45DD54-1D4B-44C8-B230-438D289BF741}" destId="{D88E36B3-E59B-416E-B359-F88EB965D8FC}" srcOrd="0" destOrd="0" presId="urn:microsoft.com/office/officeart/2009/3/layout/StepUpProcess"/>
    <dgm:cxn modelId="{C7AC04C2-83AF-4B2C-B5C5-88BC322EF65E}" type="presOf" srcId="{1FD06673-E1A5-4092-A7AF-B00E02ED9668}" destId="{623C060D-1B9B-43A1-A379-CC3E8284EDEC}" srcOrd="0" destOrd="0" presId="urn:microsoft.com/office/officeart/2009/3/layout/StepUpProcess"/>
    <dgm:cxn modelId="{062FE1A7-D04B-4BCF-AB23-5749C6A15074}" type="presOf" srcId="{8A98E892-C455-4262-89D4-19E02B28A4A5}" destId="{B89D5028-CE2E-4F40-84B3-851700FE49B3}" srcOrd="0" destOrd="0" presId="urn:microsoft.com/office/officeart/2009/3/layout/StepUpProcess"/>
    <dgm:cxn modelId="{9BCBEAB2-7AD6-4396-AB81-28B661F63ECD}" type="presParOf" srcId="{B89D5028-CE2E-4F40-84B3-851700FE49B3}" destId="{6CFC4731-5608-4FED-A2A5-449202AD1A6F}" srcOrd="0" destOrd="0" presId="urn:microsoft.com/office/officeart/2009/3/layout/StepUpProcess"/>
    <dgm:cxn modelId="{00A7D6AA-4300-4717-9605-896FF6B9830E}" type="presParOf" srcId="{6CFC4731-5608-4FED-A2A5-449202AD1A6F}" destId="{4F1D5BCE-CFC7-49B9-A23A-833BC3C5EF87}" srcOrd="0" destOrd="0" presId="urn:microsoft.com/office/officeart/2009/3/layout/StepUpProcess"/>
    <dgm:cxn modelId="{5847C92E-ADFE-4829-8904-CB0A854512D9}" type="presParOf" srcId="{6CFC4731-5608-4FED-A2A5-449202AD1A6F}" destId="{ED9B6572-999A-4219-AE3C-6DB2176BAF6D}" srcOrd="1" destOrd="0" presId="urn:microsoft.com/office/officeart/2009/3/layout/StepUpProcess"/>
    <dgm:cxn modelId="{72AC87BB-CBCB-4A70-B4B5-66C4C2C2C4B4}" type="presParOf" srcId="{6CFC4731-5608-4FED-A2A5-449202AD1A6F}" destId="{A0229022-B775-4C83-A755-88E303466FFB}" srcOrd="2" destOrd="0" presId="urn:microsoft.com/office/officeart/2009/3/layout/StepUpProcess"/>
    <dgm:cxn modelId="{A7CF41A3-13EE-4BAD-847B-A2C66853D665}" type="presParOf" srcId="{B89D5028-CE2E-4F40-84B3-851700FE49B3}" destId="{D898CEB2-7832-40F6-8844-A58588561892}" srcOrd="1" destOrd="0" presId="urn:microsoft.com/office/officeart/2009/3/layout/StepUpProcess"/>
    <dgm:cxn modelId="{B9289437-8558-4ED4-BD00-B96546BF9AC9}" type="presParOf" srcId="{D898CEB2-7832-40F6-8844-A58588561892}" destId="{8A77BEBD-260A-4DFA-927F-E74C4A01A50A}" srcOrd="0" destOrd="0" presId="urn:microsoft.com/office/officeart/2009/3/layout/StepUpProcess"/>
    <dgm:cxn modelId="{109C2A55-16BC-4965-949F-7E9F2C5F1CF5}" type="presParOf" srcId="{B89D5028-CE2E-4F40-84B3-851700FE49B3}" destId="{97F2D178-BB99-422C-8D58-7B6D54D22076}" srcOrd="2" destOrd="0" presId="urn:microsoft.com/office/officeart/2009/3/layout/StepUpProcess"/>
    <dgm:cxn modelId="{D03A56BD-6F7D-4B7D-BD99-8B1FE2C30427}" type="presParOf" srcId="{97F2D178-BB99-422C-8D58-7B6D54D22076}" destId="{2E524BC1-9F12-4337-B2A0-4CC522690245}" srcOrd="0" destOrd="0" presId="urn:microsoft.com/office/officeart/2009/3/layout/StepUpProcess"/>
    <dgm:cxn modelId="{DC48BCD5-B028-40EA-A5AA-25CE6B0D7BD4}" type="presParOf" srcId="{97F2D178-BB99-422C-8D58-7B6D54D22076}" destId="{47D13309-3E06-4286-9472-A62055DE1AC9}" srcOrd="1" destOrd="0" presId="urn:microsoft.com/office/officeart/2009/3/layout/StepUpProcess"/>
    <dgm:cxn modelId="{62B33D63-BCD5-4B08-AC4D-5EA5B8FDE0FB}" type="presParOf" srcId="{97F2D178-BB99-422C-8D58-7B6D54D22076}" destId="{CAF911AE-A591-4D9F-B37A-58A3414609D2}" srcOrd="2" destOrd="0" presId="urn:microsoft.com/office/officeart/2009/3/layout/StepUpProcess"/>
    <dgm:cxn modelId="{8B22A95B-93BB-4A48-BABD-777C8BDA2B73}" type="presParOf" srcId="{B89D5028-CE2E-4F40-84B3-851700FE49B3}" destId="{4B5174A2-D08C-4546-95AA-1D4C9948F9A8}" srcOrd="3" destOrd="0" presId="urn:microsoft.com/office/officeart/2009/3/layout/StepUpProcess"/>
    <dgm:cxn modelId="{B7B0BC7B-9397-4B04-811F-F4A2EB1C6CFD}" type="presParOf" srcId="{4B5174A2-D08C-4546-95AA-1D4C9948F9A8}" destId="{F35C7784-5FE3-4577-9196-1E249B1F2A3B}" srcOrd="0" destOrd="0" presId="urn:microsoft.com/office/officeart/2009/3/layout/StepUpProcess"/>
    <dgm:cxn modelId="{968DA4D8-8FF2-4E57-9A29-C5FB6ECEAF59}" type="presParOf" srcId="{B89D5028-CE2E-4F40-84B3-851700FE49B3}" destId="{99AB6846-1E52-4958-B5C2-53C3DD298C0E}" srcOrd="4" destOrd="0" presId="urn:microsoft.com/office/officeart/2009/3/layout/StepUpProcess"/>
    <dgm:cxn modelId="{7D3FB6D9-A614-426E-AA5A-76125ADD5CFC}" type="presParOf" srcId="{99AB6846-1E52-4958-B5C2-53C3DD298C0E}" destId="{7950655A-74CE-4F1B-816F-9A91E7F259D0}" srcOrd="0" destOrd="0" presId="urn:microsoft.com/office/officeart/2009/3/layout/StepUpProcess"/>
    <dgm:cxn modelId="{9896401D-379C-45BA-8E93-C95AA49C85A9}" type="presParOf" srcId="{99AB6846-1E52-4958-B5C2-53C3DD298C0E}" destId="{D88E36B3-E59B-416E-B359-F88EB965D8FC}" srcOrd="1" destOrd="0" presId="urn:microsoft.com/office/officeart/2009/3/layout/StepUpProcess"/>
    <dgm:cxn modelId="{670E89B9-A27A-4114-A5AA-A65103CB023C}" type="presParOf" srcId="{99AB6846-1E52-4958-B5C2-53C3DD298C0E}" destId="{0E1D72CF-EEFC-40F1-9B13-F2C1032C4830}" srcOrd="2" destOrd="0" presId="urn:microsoft.com/office/officeart/2009/3/layout/StepUpProcess"/>
    <dgm:cxn modelId="{5F46008C-E342-41A6-9C8A-6DD097A9A9DE}" type="presParOf" srcId="{B89D5028-CE2E-4F40-84B3-851700FE49B3}" destId="{870457E7-E156-4D59-A6E9-E17CBCF9C54E}" srcOrd="5" destOrd="0" presId="urn:microsoft.com/office/officeart/2009/3/layout/StepUpProcess"/>
    <dgm:cxn modelId="{A09A42A1-4A1E-4136-8975-F96C85EA8903}" type="presParOf" srcId="{870457E7-E156-4D59-A6E9-E17CBCF9C54E}" destId="{BA82FC90-2A86-4B34-94E6-CA6DB6DA8056}" srcOrd="0" destOrd="0" presId="urn:microsoft.com/office/officeart/2009/3/layout/StepUpProcess"/>
    <dgm:cxn modelId="{A1CA3162-6D2A-4A7B-8716-01B6EA18D4EE}" type="presParOf" srcId="{B89D5028-CE2E-4F40-84B3-851700FE49B3}" destId="{E47BE7FC-AD30-4E36-97D8-FBF144B577C8}" srcOrd="6" destOrd="0" presId="urn:microsoft.com/office/officeart/2009/3/layout/StepUpProcess"/>
    <dgm:cxn modelId="{AEE4855F-7545-4D3C-99C3-C1CC73D8FB71}" type="presParOf" srcId="{E47BE7FC-AD30-4E36-97D8-FBF144B577C8}" destId="{6B8CFB92-E9F6-4960-A955-E3A205944E97}" srcOrd="0" destOrd="0" presId="urn:microsoft.com/office/officeart/2009/3/layout/StepUpProcess"/>
    <dgm:cxn modelId="{A4A6A5AE-F6CB-43DD-96BF-A6CA1C375913}" type="presParOf" srcId="{E47BE7FC-AD30-4E36-97D8-FBF144B577C8}" destId="{623C060D-1B9B-43A1-A379-CC3E8284EDEC}" srcOrd="1" destOrd="0" presId="urn:microsoft.com/office/officeart/2009/3/layout/StepUpProcess"/>
    <dgm:cxn modelId="{AF11C114-0834-4010-998F-9900388A67A6}" type="presParOf" srcId="{E47BE7FC-AD30-4E36-97D8-FBF144B577C8}" destId="{608C758B-61DF-47DE-BE49-8F0FC1A8CB72}" srcOrd="2" destOrd="0" presId="urn:microsoft.com/office/officeart/2009/3/layout/StepUpProcess"/>
    <dgm:cxn modelId="{5C3785F8-8BE2-4247-89B4-A3B9B7C0CB52}" type="presParOf" srcId="{B89D5028-CE2E-4F40-84B3-851700FE49B3}" destId="{8C2D70B7-4A7C-4215-8C1B-B4221D4660B0}" srcOrd="7" destOrd="0" presId="urn:microsoft.com/office/officeart/2009/3/layout/StepUpProcess"/>
    <dgm:cxn modelId="{1669CA71-4413-4327-AD3F-7DA438B87BE2}" type="presParOf" srcId="{8C2D70B7-4A7C-4215-8C1B-B4221D4660B0}" destId="{132BDA0E-2487-4CFD-96BC-C969EB0DB627}" srcOrd="0" destOrd="0" presId="urn:microsoft.com/office/officeart/2009/3/layout/StepUpProcess"/>
    <dgm:cxn modelId="{A92D887B-99AC-4BF5-8D1B-26867AC0DB6C}" type="presParOf" srcId="{B89D5028-CE2E-4F40-84B3-851700FE49B3}" destId="{FA4558B4-A0E7-43F5-9898-2C5BE10A91F7}" srcOrd="8" destOrd="0" presId="urn:microsoft.com/office/officeart/2009/3/layout/StepUpProcess"/>
    <dgm:cxn modelId="{DBA62EA9-F1BF-4816-9219-B708713E5DBE}" type="presParOf" srcId="{FA4558B4-A0E7-43F5-9898-2C5BE10A91F7}" destId="{D9E28AD0-9060-414A-9071-CC38A1545823}" srcOrd="0" destOrd="0" presId="urn:microsoft.com/office/officeart/2009/3/layout/StepUpProcess"/>
    <dgm:cxn modelId="{7831A0C3-90B3-4AD3-860C-AAE19E0C7912}"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rgbClr val="2646D0"/>
              </a:solidFill>
            </a:rPr>
            <a:t>List</a:t>
          </a:r>
          <a:endParaRPr lang="en-US" b="1" dirty="0">
            <a:solidFill>
              <a:srgbClr val="2646D0"/>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rgbClr val="2646D0"/>
              </a:solidFill>
            </a:rPr>
            <a:t>Determine Effects</a:t>
          </a:r>
          <a:endParaRPr lang="en-US" b="1" dirty="0">
            <a:solidFill>
              <a:srgbClr val="2646D0"/>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rgbClr val="2646D0"/>
              </a:solidFill>
            </a:rPr>
            <a:t>Control</a:t>
          </a:r>
          <a:endParaRPr lang="en-US" b="1" dirty="0">
            <a:solidFill>
              <a:srgbClr val="2646D0"/>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5" custLinFactNeighborY="-15475">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5" custLinFactNeighborY="-15475">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5" custLinFactNeighborY="-15475">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5" custLinFactNeighborY="-15475">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5" custLinFactNeighborY="-15475">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0E5232E2-E9D4-428F-828E-029427190179}" srcId="{8A98E892-C455-4262-89D4-19E02B28A4A5}" destId="{D5E10D74-90FE-4E22-B84D-2F055C863BC6}" srcOrd="0" destOrd="0" parTransId="{B82DFF4B-C118-49AF-B935-71BE2BD83C61}" sibTransId="{04942F90-2204-4ACE-A5A8-575B0F9D7769}"/>
    <dgm:cxn modelId="{4958660B-622B-4F6E-A45F-108E045F7BEA}" type="presOf" srcId="{D5E10D74-90FE-4E22-B84D-2F055C863BC6}" destId="{ED9B6572-999A-4219-AE3C-6DB2176BAF6D}" srcOrd="0" destOrd="0" presId="urn:microsoft.com/office/officeart/2009/3/layout/StepUpProcess"/>
    <dgm:cxn modelId="{D9B8C3B2-7797-4860-9714-24FC329F23DA}" type="presOf" srcId="{FFC2985E-269E-47ED-92C5-2AC9E9C1CB0B}" destId="{47D13309-3E06-4286-9472-A62055DE1AC9}" srcOrd="0" destOrd="0" presId="urn:microsoft.com/office/officeart/2009/3/layout/StepUpProcess"/>
    <dgm:cxn modelId="{58FFD467-9C01-4046-AF10-95075DF50140}" type="presOf" srcId="{8A98E892-C455-4262-89D4-19E02B28A4A5}" destId="{B89D5028-CE2E-4F40-84B3-851700FE49B3}"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7CC1A7EA-00D4-417D-98DD-91B7B7523568}" type="presOf" srcId="{0F45DD54-1D4B-44C8-B230-438D289BF741}" destId="{D88E36B3-E59B-416E-B359-F88EB965D8FC}" srcOrd="0" destOrd="0" presId="urn:microsoft.com/office/officeart/2009/3/layout/StepUpProcess"/>
    <dgm:cxn modelId="{D2C90F49-D1F3-4AA1-B78B-3ADCA1B7BC91}" type="presOf" srcId="{B2B68DB9-79BE-4C48-A48B-7EC55604AF3E}" destId="{70A40E0B-6F12-4EB9-AD21-4F99DE010C41}" srcOrd="0" destOrd="0" presId="urn:microsoft.com/office/officeart/2009/3/layout/StepUpProcess"/>
    <dgm:cxn modelId="{DA75B086-C821-4C95-A952-F7EA02BE4698}" type="presOf" srcId="{1FD06673-E1A5-4092-A7AF-B00E02ED9668}" destId="{623C060D-1B9B-43A1-A379-CC3E8284EDEC}" srcOrd="0" destOrd="0" presId="urn:microsoft.com/office/officeart/2009/3/layout/StepUpProcess"/>
    <dgm:cxn modelId="{D4166380-B3BE-497B-9BCE-FB95FB94F0C6}" srcId="{8A98E892-C455-4262-89D4-19E02B28A4A5}" destId="{FFC2985E-269E-47ED-92C5-2AC9E9C1CB0B}" srcOrd="1" destOrd="0" parTransId="{348A9A4D-95CC-4C29-987B-7B7425E6C8BA}" sibTransId="{DC382545-9CF2-4C49-BB08-7DF963AAC043}"/>
    <dgm:cxn modelId="{93B5F79B-06C4-4CC7-9FD1-49C8D71AC689}" type="presParOf" srcId="{B89D5028-CE2E-4F40-84B3-851700FE49B3}" destId="{6CFC4731-5608-4FED-A2A5-449202AD1A6F}" srcOrd="0" destOrd="0" presId="urn:microsoft.com/office/officeart/2009/3/layout/StepUpProcess"/>
    <dgm:cxn modelId="{657C9325-682F-4DD7-9E38-C0CD8C6BDF17}" type="presParOf" srcId="{6CFC4731-5608-4FED-A2A5-449202AD1A6F}" destId="{4F1D5BCE-CFC7-49B9-A23A-833BC3C5EF87}" srcOrd="0" destOrd="0" presId="urn:microsoft.com/office/officeart/2009/3/layout/StepUpProcess"/>
    <dgm:cxn modelId="{4A30FE20-E0BB-4890-AD70-7244D158E899}" type="presParOf" srcId="{6CFC4731-5608-4FED-A2A5-449202AD1A6F}" destId="{ED9B6572-999A-4219-AE3C-6DB2176BAF6D}" srcOrd="1" destOrd="0" presId="urn:microsoft.com/office/officeart/2009/3/layout/StepUpProcess"/>
    <dgm:cxn modelId="{C486EEA9-8314-461E-806E-4EE29AAFEA7D}" type="presParOf" srcId="{6CFC4731-5608-4FED-A2A5-449202AD1A6F}" destId="{A0229022-B775-4C83-A755-88E303466FFB}" srcOrd="2" destOrd="0" presId="urn:microsoft.com/office/officeart/2009/3/layout/StepUpProcess"/>
    <dgm:cxn modelId="{0B169BFD-6B65-4709-B267-662EAEADCA51}" type="presParOf" srcId="{B89D5028-CE2E-4F40-84B3-851700FE49B3}" destId="{D898CEB2-7832-40F6-8844-A58588561892}" srcOrd="1" destOrd="0" presId="urn:microsoft.com/office/officeart/2009/3/layout/StepUpProcess"/>
    <dgm:cxn modelId="{9AF10380-5766-429C-97D3-A98B91A0A7D8}" type="presParOf" srcId="{D898CEB2-7832-40F6-8844-A58588561892}" destId="{8A77BEBD-260A-4DFA-927F-E74C4A01A50A}" srcOrd="0" destOrd="0" presId="urn:microsoft.com/office/officeart/2009/3/layout/StepUpProcess"/>
    <dgm:cxn modelId="{BDE12D39-AF35-411B-9D46-2F5E45A247DE}" type="presParOf" srcId="{B89D5028-CE2E-4F40-84B3-851700FE49B3}" destId="{97F2D178-BB99-422C-8D58-7B6D54D22076}" srcOrd="2" destOrd="0" presId="urn:microsoft.com/office/officeart/2009/3/layout/StepUpProcess"/>
    <dgm:cxn modelId="{8288D57C-E457-4751-B605-818070F99ACD}" type="presParOf" srcId="{97F2D178-BB99-422C-8D58-7B6D54D22076}" destId="{2E524BC1-9F12-4337-B2A0-4CC522690245}" srcOrd="0" destOrd="0" presId="urn:microsoft.com/office/officeart/2009/3/layout/StepUpProcess"/>
    <dgm:cxn modelId="{49163726-E2AE-4DB2-979A-1ACBDA3383DD}" type="presParOf" srcId="{97F2D178-BB99-422C-8D58-7B6D54D22076}" destId="{47D13309-3E06-4286-9472-A62055DE1AC9}" srcOrd="1" destOrd="0" presId="urn:microsoft.com/office/officeart/2009/3/layout/StepUpProcess"/>
    <dgm:cxn modelId="{6795A18A-E752-4028-9DFB-0F323AF7EE20}" type="presParOf" srcId="{97F2D178-BB99-422C-8D58-7B6D54D22076}" destId="{CAF911AE-A591-4D9F-B37A-58A3414609D2}" srcOrd="2" destOrd="0" presId="urn:microsoft.com/office/officeart/2009/3/layout/StepUpProcess"/>
    <dgm:cxn modelId="{E8FB2CFC-8635-4608-8B60-E5BCB3926627}" type="presParOf" srcId="{B89D5028-CE2E-4F40-84B3-851700FE49B3}" destId="{4B5174A2-D08C-4546-95AA-1D4C9948F9A8}" srcOrd="3" destOrd="0" presId="urn:microsoft.com/office/officeart/2009/3/layout/StepUpProcess"/>
    <dgm:cxn modelId="{43C4D5DD-CBD2-4917-9CE5-5544F70F421A}" type="presParOf" srcId="{4B5174A2-D08C-4546-95AA-1D4C9948F9A8}" destId="{F35C7784-5FE3-4577-9196-1E249B1F2A3B}" srcOrd="0" destOrd="0" presId="urn:microsoft.com/office/officeart/2009/3/layout/StepUpProcess"/>
    <dgm:cxn modelId="{A2206AB8-1823-46D9-88B4-7E2C923EC0EB}" type="presParOf" srcId="{B89D5028-CE2E-4F40-84B3-851700FE49B3}" destId="{99AB6846-1E52-4958-B5C2-53C3DD298C0E}" srcOrd="4" destOrd="0" presId="urn:microsoft.com/office/officeart/2009/3/layout/StepUpProcess"/>
    <dgm:cxn modelId="{D6E914A5-C4EF-4FCF-BFA5-B60EAEE71CC0}" type="presParOf" srcId="{99AB6846-1E52-4958-B5C2-53C3DD298C0E}" destId="{7950655A-74CE-4F1B-816F-9A91E7F259D0}" srcOrd="0" destOrd="0" presId="urn:microsoft.com/office/officeart/2009/3/layout/StepUpProcess"/>
    <dgm:cxn modelId="{50CF3ED8-E89A-4C3C-99FA-AB452AD16FF9}" type="presParOf" srcId="{99AB6846-1E52-4958-B5C2-53C3DD298C0E}" destId="{D88E36B3-E59B-416E-B359-F88EB965D8FC}" srcOrd="1" destOrd="0" presId="urn:microsoft.com/office/officeart/2009/3/layout/StepUpProcess"/>
    <dgm:cxn modelId="{E65412AC-840A-463E-8E64-1210FBAB5D20}" type="presParOf" srcId="{99AB6846-1E52-4958-B5C2-53C3DD298C0E}" destId="{0E1D72CF-EEFC-40F1-9B13-F2C1032C4830}" srcOrd="2" destOrd="0" presId="urn:microsoft.com/office/officeart/2009/3/layout/StepUpProcess"/>
    <dgm:cxn modelId="{BE92F2A4-D4D9-4BC4-B3FB-EF276F0C4926}" type="presParOf" srcId="{B89D5028-CE2E-4F40-84B3-851700FE49B3}" destId="{870457E7-E156-4D59-A6E9-E17CBCF9C54E}" srcOrd="5" destOrd="0" presId="urn:microsoft.com/office/officeart/2009/3/layout/StepUpProcess"/>
    <dgm:cxn modelId="{C80D2FD1-798E-4CBD-A4D4-AEF958A9E076}" type="presParOf" srcId="{870457E7-E156-4D59-A6E9-E17CBCF9C54E}" destId="{BA82FC90-2A86-4B34-94E6-CA6DB6DA8056}" srcOrd="0" destOrd="0" presId="urn:microsoft.com/office/officeart/2009/3/layout/StepUpProcess"/>
    <dgm:cxn modelId="{89A8CF45-36BD-413F-AB64-79FCE6863F5B}" type="presParOf" srcId="{B89D5028-CE2E-4F40-84B3-851700FE49B3}" destId="{E47BE7FC-AD30-4E36-97D8-FBF144B577C8}" srcOrd="6" destOrd="0" presId="urn:microsoft.com/office/officeart/2009/3/layout/StepUpProcess"/>
    <dgm:cxn modelId="{BC2428C7-3BFC-4C82-B884-A6B0EC2C5BB8}" type="presParOf" srcId="{E47BE7FC-AD30-4E36-97D8-FBF144B577C8}" destId="{6B8CFB92-E9F6-4960-A955-E3A205944E97}" srcOrd="0" destOrd="0" presId="urn:microsoft.com/office/officeart/2009/3/layout/StepUpProcess"/>
    <dgm:cxn modelId="{5A07F470-81A6-439C-8FBB-E7B817BA1850}" type="presParOf" srcId="{E47BE7FC-AD30-4E36-97D8-FBF144B577C8}" destId="{623C060D-1B9B-43A1-A379-CC3E8284EDEC}" srcOrd="1" destOrd="0" presId="urn:microsoft.com/office/officeart/2009/3/layout/StepUpProcess"/>
    <dgm:cxn modelId="{3FCB7621-45AA-4ABA-A092-B8BD30B0A4E2}" type="presParOf" srcId="{E47BE7FC-AD30-4E36-97D8-FBF144B577C8}" destId="{608C758B-61DF-47DE-BE49-8F0FC1A8CB72}" srcOrd="2" destOrd="0" presId="urn:microsoft.com/office/officeart/2009/3/layout/StepUpProcess"/>
    <dgm:cxn modelId="{73BB1EBB-4FBF-4E49-A71E-DDE866D824DB}" type="presParOf" srcId="{B89D5028-CE2E-4F40-84B3-851700FE49B3}" destId="{8C2D70B7-4A7C-4215-8C1B-B4221D4660B0}" srcOrd="7" destOrd="0" presId="urn:microsoft.com/office/officeart/2009/3/layout/StepUpProcess"/>
    <dgm:cxn modelId="{86D3A832-E7A4-4E57-A4DB-FAEBB91972A8}" type="presParOf" srcId="{8C2D70B7-4A7C-4215-8C1B-B4221D4660B0}" destId="{132BDA0E-2487-4CFD-96BC-C969EB0DB627}" srcOrd="0" destOrd="0" presId="urn:microsoft.com/office/officeart/2009/3/layout/StepUpProcess"/>
    <dgm:cxn modelId="{0CA41BFE-296D-403F-B81D-EAAE180DDB4B}" type="presParOf" srcId="{B89D5028-CE2E-4F40-84B3-851700FE49B3}" destId="{FA4558B4-A0E7-43F5-9898-2C5BE10A91F7}" srcOrd="8" destOrd="0" presId="urn:microsoft.com/office/officeart/2009/3/layout/StepUpProcess"/>
    <dgm:cxn modelId="{A0F975F0-1F1C-41AC-B056-3FE8D0BCBC53}" type="presParOf" srcId="{FA4558B4-A0E7-43F5-9898-2C5BE10A91F7}" destId="{D9E28AD0-9060-414A-9071-CC38A1545823}" srcOrd="0" destOrd="0" presId="urn:microsoft.com/office/officeart/2009/3/layout/StepUpProcess"/>
    <dgm:cxn modelId="{4DD6ED77-C164-46FC-A83D-4E45C54966CA}"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rgbClr val="2646D0"/>
              </a:solidFill>
            </a:rPr>
            <a:t>List</a:t>
          </a:r>
          <a:endParaRPr lang="en-US" b="1" dirty="0">
            <a:solidFill>
              <a:srgbClr val="2646D0"/>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rgbClr val="2646D0"/>
              </a:solidFill>
            </a:rPr>
            <a:t>Determine Effects</a:t>
          </a:r>
          <a:endParaRPr lang="en-US" b="1" dirty="0">
            <a:solidFill>
              <a:srgbClr val="2646D0"/>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rgbClr val="2646D0"/>
              </a:solidFill>
            </a:rPr>
            <a:t>Control</a:t>
          </a:r>
          <a:endParaRPr lang="en-US" b="1" dirty="0">
            <a:solidFill>
              <a:srgbClr val="2646D0"/>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5" custLinFactNeighborY="-15475">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5" custLinFactNeighborY="-15475">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5" custLinFactNeighborY="-15475">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5" custLinFactNeighborY="-15475">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5" custLinFactNeighborY="-15475">
        <dgm:presLayoutVars>
          <dgm:chMax val="0"/>
          <dgm:chPref val="0"/>
          <dgm:bulletEnabled val="1"/>
        </dgm:presLayoutVars>
      </dgm:prSet>
      <dgm:spPr/>
      <dgm:t>
        <a:bodyPr/>
        <a:lstStyle/>
        <a:p>
          <a:endParaRPr lang="en-US"/>
        </a:p>
      </dgm:t>
    </dgm:pt>
  </dgm:ptLst>
  <dgm:cxnLst>
    <dgm:cxn modelId="{CC2511CE-BFA0-4C0D-B5A5-83F0DDBA034E}" srcId="{8A98E892-C455-4262-89D4-19E02B28A4A5}" destId="{0F45DD54-1D4B-44C8-B230-438D289BF741}" srcOrd="2" destOrd="0" parTransId="{A07C8347-4A54-45E9-B761-FE7EC53DD591}" sibTransId="{A640C156-42AE-48B0-88B3-6A4E5432BA3C}"/>
    <dgm:cxn modelId="{803EF00D-6233-454F-887A-5AF379226227}" srcId="{8A98E892-C455-4262-89D4-19E02B28A4A5}" destId="{B2B68DB9-79BE-4C48-A48B-7EC55604AF3E}" srcOrd="4" destOrd="0" parTransId="{01031CCA-A414-4B71-A992-B62D3404DBBF}" sibTransId="{CD0D4595-8ABE-4987-B484-878358BBB35D}"/>
    <dgm:cxn modelId="{A5D45DCE-A2A3-49C2-8F0A-E7DC3B5AE3DA}" type="presOf" srcId="{FFC2985E-269E-47ED-92C5-2AC9E9C1CB0B}" destId="{47D13309-3E06-4286-9472-A62055DE1AC9}" srcOrd="0" destOrd="0" presId="urn:microsoft.com/office/officeart/2009/3/layout/StepUpProcess"/>
    <dgm:cxn modelId="{0E5232E2-E9D4-428F-828E-029427190179}" srcId="{8A98E892-C455-4262-89D4-19E02B28A4A5}" destId="{D5E10D74-90FE-4E22-B84D-2F055C863BC6}" srcOrd="0" destOrd="0" parTransId="{B82DFF4B-C118-49AF-B935-71BE2BD83C61}" sibTransId="{04942F90-2204-4ACE-A5A8-575B0F9D7769}"/>
    <dgm:cxn modelId="{5D6A8105-0FD7-42F8-9082-4E6E38B0BC2B}" type="presOf" srcId="{D5E10D74-90FE-4E22-B84D-2F055C863BC6}" destId="{ED9B6572-999A-4219-AE3C-6DB2176BAF6D}"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D4166380-B3BE-497B-9BCE-FB95FB94F0C6}" srcId="{8A98E892-C455-4262-89D4-19E02B28A4A5}" destId="{FFC2985E-269E-47ED-92C5-2AC9E9C1CB0B}" srcOrd="1" destOrd="0" parTransId="{348A9A4D-95CC-4C29-987B-7B7425E6C8BA}" sibTransId="{DC382545-9CF2-4C49-BB08-7DF963AAC043}"/>
    <dgm:cxn modelId="{153E9951-511D-43A4-82C8-646027F6DF8D}" type="presOf" srcId="{B2B68DB9-79BE-4C48-A48B-7EC55604AF3E}" destId="{70A40E0B-6F12-4EB9-AD21-4F99DE010C41}" srcOrd="0" destOrd="0" presId="urn:microsoft.com/office/officeart/2009/3/layout/StepUpProcess"/>
    <dgm:cxn modelId="{C5C88A14-BE20-4614-B982-BA1315719637}" type="presOf" srcId="{0F45DD54-1D4B-44C8-B230-438D289BF741}" destId="{D88E36B3-E59B-416E-B359-F88EB965D8FC}" srcOrd="0" destOrd="0" presId="urn:microsoft.com/office/officeart/2009/3/layout/StepUpProcess"/>
    <dgm:cxn modelId="{CEA6053A-C4E6-42C8-B36F-A20EA0A528CA}" type="presOf" srcId="{8A98E892-C455-4262-89D4-19E02B28A4A5}" destId="{B89D5028-CE2E-4F40-84B3-851700FE49B3}" srcOrd="0" destOrd="0" presId="urn:microsoft.com/office/officeart/2009/3/layout/StepUpProcess"/>
    <dgm:cxn modelId="{F01EF6FA-CAB8-4378-BC7A-6C6BDD77EC58}" type="presOf" srcId="{1FD06673-E1A5-4092-A7AF-B00E02ED9668}" destId="{623C060D-1B9B-43A1-A379-CC3E8284EDEC}" srcOrd="0" destOrd="0" presId="urn:microsoft.com/office/officeart/2009/3/layout/StepUpProcess"/>
    <dgm:cxn modelId="{341EF006-0AD0-48B4-A591-0948BE7715CF}" type="presParOf" srcId="{B89D5028-CE2E-4F40-84B3-851700FE49B3}" destId="{6CFC4731-5608-4FED-A2A5-449202AD1A6F}" srcOrd="0" destOrd="0" presId="urn:microsoft.com/office/officeart/2009/3/layout/StepUpProcess"/>
    <dgm:cxn modelId="{E1488DFC-2271-4DB3-8B66-79F663E91E7A}" type="presParOf" srcId="{6CFC4731-5608-4FED-A2A5-449202AD1A6F}" destId="{4F1D5BCE-CFC7-49B9-A23A-833BC3C5EF87}" srcOrd="0" destOrd="0" presId="urn:microsoft.com/office/officeart/2009/3/layout/StepUpProcess"/>
    <dgm:cxn modelId="{B59E7076-BDC7-423E-AEDF-09974E67BD68}" type="presParOf" srcId="{6CFC4731-5608-4FED-A2A5-449202AD1A6F}" destId="{ED9B6572-999A-4219-AE3C-6DB2176BAF6D}" srcOrd="1" destOrd="0" presId="urn:microsoft.com/office/officeart/2009/3/layout/StepUpProcess"/>
    <dgm:cxn modelId="{2A4D9F01-FFC6-4EF7-85B9-479D0CD1814D}" type="presParOf" srcId="{6CFC4731-5608-4FED-A2A5-449202AD1A6F}" destId="{A0229022-B775-4C83-A755-88E303466FFB}" srcOrd="2" destOrd="0" presId="urn:microsoft.com/office/officeart/2009/3/layout/StepUpProcess"/>
    <dgm:cxn modelId="{4544A7A6-9D6E-47C3-ABB5-6DF8CEE94DDC}" type="presParOf" srcId="{B89D5028-CE2E-4F40-84B3-851700FE49B3}" destId="{D898CEB2-7832-40F6-8844-A58588561892}" srcOrd="1" destOrd="0" presId="urn:microsoft.com/office/officeart/2009/3/layout/StepUpProcess"/>
    <dgm:cxn modelId="{FD026615-8ACE-4EDA-B0DF-A19C8A04682C}" type="presParOf" srcId="{D898CEB2-7832-40F6-8844-A58588561892}" destId="{8A77BEBD-260A-4DFA-927F-E74C4A01A50A}" srcOrd="0" destOrd="0" presId="urn:microsoft.com/office/officeart/2009/3/layout/StepUpProcess"/>
    <dgm:cxn modelId="{C3C742D0-75C7-4909-A2D6-889362C9F323}" type="presParOf" srcId="{B89D5028-CE2E-4F40-84B3-851700FE49B3}" destId="{97F2D178-BB99-422C-8D58-7B6D54D22076}" srcOrd="2" destOrd="0" presId="urn:microsoft.com/office/officeart/2009/3/layout/StepUpProcess"/>
    <dgm:cxn modelId="{9AEAA20D-CEF1-472D-BF90-F637D984A188}" type="presParOf" srcId="{97F2D178-BB99-422C-8D58-7B6D54D22076}" destId="{2E524BC1-9F12-4337-B2A0-4CC522690245}" srcOrd="0" destOrd="0" presId="urn:microsoft.com/office/officeart/2009/3/layout/StepUpProcess"/>
    <dgm:cxn modelId="{00ED99B5-261B-48D6-8798-09BA4DF5203A}" type="presParOf" srcId="{97F2D178-BB99-422C-8D58-7B6D54D22076}" destId="{47D13309-3E06-4286-9472-A62055DE1AC9}" srcOrd="1" destOrd="0" presId="urn:microsoft.com/office/officeart/2009/3/layout/StepUpProcess"/>
    <dgm:cxn modelId="{8BED03EE-3039-4089-A5A1-69C9D5739703}" type="presParOf" srcId="{97F2D178-BB99-422C-8D58-7B6D54D22076}" destId="{CAF911AE-A591-4D9F-B37A-58A3414609D2}" srcOrd="2" destOrd="0" presId="urn:microsoft.com/office/officeart/2009/3/layout/StepUpProcess"/>
    <dgm:cxn modelId="{17D4004A-4471-42F0-B6F9-20BA39E2C719}" type="presParOf" srcId="{B89D5028-CE2E-4F40-84B3-851700FE49B3}" destId="{4B5174A2-D08C-4546-95AA-1D4C9948F9A8}" srcOrd="3" destOrd="0" presId="urn:microsoft.com/office/officeart/2009/3/layout/StepUpProcess"/>
    <dgm:cxn modelId="{68480ECE-7772-4D2F-B00B-3746193EBCBF}" type="presParOf" srcId="{4B5174A2-D08C-4546-95AA-1D4C9948F9A8}" destId="{F35C7784-5FE3-4577-9196-1E249B1F2A3B}" srcOrd="0" destOrd="0" presId="urn:microsoft.com/office/officeart/2009/3/layout/StepUpProcess"/>
    <dgm:cxn modelId="{A197C70C-80E7-40D7-9BE9-C479CEF5ABFB}" type="presParOf" srcId="{B89D5028-CE2E-4F40-84B3-851700FE49B3}" destId="{99AB6846-1E52-4958-B5C2-53C3DD298C0E}" srcOrd="4" destOrd="0" presId="urn:microsoft.com/office/officeart/2009/3/layout/StepUpProcess"/>
    <dgm:cxn modelId="{E6B36409-5FFA-442E-A409-D03100A8DF90}" type="presParOf" srcId="{99AB6846-1E52-4958-B5C2-53C3DD298C0E}" destId="{7950655A-74CE-4F1B-816F-9A91E7F259D0}" srcOrd="0" destOrd="0" presId="urn:microsoft.com/office/officeart/2009/3/layout/StepUpProcess"/>
    <dgm:cxn modelId="{A8466D41-B9E1-4F26-85B1-729B3514ECA0}" type="presParOf" srcId="{99AB6846-1E52-4958-B5C2-53C3DD298C0E}" destId="{D88E36B3-E59B-416E-B359-F88EB965D8FC}" srcOrd="1" destOrd="0" presId="urn:microsoft.com/office/officeart/2009/3/layout/StepUpProcess"/>
    <dgm:cxn modelId="{CBB44BD7-FF2F-4A84-AACE-C90ADE91DD37}" type="presParOf" srcId="{99AB6846-1E52-4958-B5C2-53C3DD298C0E}" destId="{0E1D72CF-EEFC-40F1-9B13-F2C1032C4830}" srcOrd="2" destOrd="0" presId="urn:microsoft.com/office/officeart/2009/3/layout/StepUpProcess"/>
    <dgm:cxn modelId="{D13F5B72-D291-4A24-967E-567FAFEE746C}" type="presParOf" srcId="{B89D5028-CE2E-4F40-84B3-851700FE49B3}" destId="{870457E7-E156-4D59-A6E9-E17CBCF9C54E}" srcOrd="5" destOrd="0" presId="urn:microsoft.com/office/officeart/2009/3/layout/StepUpProcess"/>
    <dgm:cxn modelId="{D45B3545-F906-439A-867D-D3184F1A597F}" type="presParOf" srcId="{870457E7-E156-4D59-A6E9-E17CBCF9C54E}" destId="{BA82FC90-2A86-4B34-94E6-CA6DB6DA8056}" srcOrd="0" destOrd="0" presId="urn:microsoft.com/office/officeart/2009/3/layout/StepUpProcess"/>
    <dgm:cxn modelId="{C8493FF8-9B54-4057-83D3-CA980EE58195}" type="presParOf" srcId="{B89D5028-CE2E-4F40-84B3-851700FE49B3}" destId="{E47BE7FC-AD30-4E36-97D8-FBF144B577C8}" srcOrd="6" destOrd="0" presId="urn:microsoft.com/office/officeart/2009/3/layout/StepUpProcess"/>
    <dgm:cxn modelId="{D43630EE-69C6-439B-8D53-5227DD06C726}" type="presParOf" srcId="{E47BE7FC-AD30-4E36-97D8-FBF144B577C8}" destId="{6B8CFB92-E9F6-4960-A955-E3A205944E97}" srcOrd="0" destOrd="0" presId="urn:microsoft.com/office/officeart/2009/3/layout/StepUpProcess"/>
    <dgm:cxn modelId="{A69765BD-6352-45E8-87AA-0C0C4BAEDB39}" type="presParOf" srcId="{E47BE7FC-AD30-4E36-97D8-FBF144B577C8}" destId="{623C060D-1B9B-43A1-A379-CC3E8284EDEC}" srcOrd="1" destOrd="0" presId="urn:microsoft.com/office/officeart/2009/3/layout/StepUpProcess"/>
    <dgm:cxn modelId="{E536FB16-4D02-48F0-9799-27C5A6B7CC1F}" type="presParOf" srcId="{E47BE7FC-AD30-4E36-97D8-FBF144B577C8}" destId="{608C758B-61DF-47DE-BE49-8F0FC1A8CB72}" srcOrd="2" destOrd="0" presId="urn:microsoft.com/office/officeart/2009/3/layout/StepUpProcess"/>
    <dgm:cxn modelId="{144B3E1D-20C6-4D9B-A456-C6301E38BE52}" type="presParOf" srcId="{B89D5028-CE2E-4F40-84B3-851700FE49B3}" destId="{8C2D70B7-4A7C-4215-8C1B-B4221D4660B0}" srcOrd="7" destOrd="0" presId="urn:microsoft.com/office/officeart/2009/3/layout/StepUpProcess"/>
    <dgm:cxn modelId="{B8BBFF75-5E06-405E-B22B-9E9A342BB9F0}" type="presParOf" srcId="{8C2D70B7-4A7C-4215-8C1B-B4221D4660B0}" destId="{132BDA0E-2487-4CFD-96BC-C969EB0DB627}" srcOrd="0" destOrd="0" presId="urn:microsoft.com/office/officeart/2009/3/layout/StepUpProcess"/>
    <dgm:cxn modelId="{0292407E-81D7-48DE-AD1B-BBF3196CA125}" type="presParOf" srcId="{B89D5028-CE2E-4F40-84B3-851700FE49B3}" destId="{FA4558B4-A0E7-43F5-9898-2C5BE10A91F7}" srcOrd="8" destOrd="0" presId="urn:microsoft.com/office/officeart/2009/3/layout/StepUpProcess"/>
    <dgm:cxn modelId="{DFCA27EA-8AB2-4044-B469-C443DF8DCFA6}" type="presParOf" srcId="{FA4558B4-A0E7-43F5-9898-2C5BE10A91F7}" destId="{D9E28AD0-9060-414A-9071-CC38A1545823}" srcOrd="0" destOrd="0" presId="urn:microsoft.com/office/officeart/2009/3/layout/StepUpProcess"/>
    <dgm:cxn modelId="{139E1A03-BA33-4D2C-A4C7-426B983DDD5B}"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98E892-C455-4262-89D4-19E02B28A4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5E10D74-90FE-4E22-B84D-2F055C863BC6}">
      <dgm:prSet phldrT="[Text]"/>
      <dgm:spPr>
        <a:solidFill>
          <a:srgbClr val="FFB300"/>
        </a:solidFill>
      </dgm:spPr>
      <dgm:t>
        <a:bodyPr/>
        <a:lstStyle/>
        <a:p>
          <a:r>
            <a:rPr lang="en-US" b="1" dirty="0" smtClean="0">
              <a:solidFill>
                <a:srgbClr val="2646D0"/>
              </a:solidFill>
            </a:rPr>
            <a:t>List</a:t>
          </a:r>
          <a:endParaRPr lang="en-US" b="1" dirty="0">
            <a:solidFill>
              <a:srgbClr val="2646D0"/>
            </a:solidFill>
          </a:endParaRPr>
        </a:p>
      </dgm:t>
    </dgm:pt>
    <dgm:pt modelId="{B82DFF4B-C118-49AF-B935-71BE2BD83C61}" type="parTrans" cxnId="{0E5232E2-E9D4-428F-828E-029427190179}">
      <dgm:prSet/>
      <dgm:spPr/>
      <dgm:t>
        <a:bodyPr/>
        <a:lstStyle/>
        <a:p>
          <a:endParaRPr lang="en-US"/>
        </a:p>
      </dgm:t>
    </dgm:pt>
    <dgm:pt modelId="{04942F90-2204-4ACE-A5A8-575B0F9D7769}" type="sibTrans" cxnId="{0E5232E2-E9D4-428F-828E-029427190179}">
      <dgm:prSet/>
      <dgm:spPr/>
      <dgm:t>
        <a:bodyPr/>
        <a:lstStyle/>
        <a:p>
          <a:endParaRPr lang="en-US"/>
        </a:p>
      </dgm:t>
    </dgm:pt>
    <dgm:pt modelId="{FFC2985E-269E-47ED-92C5-2AC9E9C1CB0B}">
      <dgm:prSet phldrT="[Text]"/>
      <dgm:spPr>
        <a:solidFill>
          <a:srgbClr val="996532"/>
        </a:solidFill>
      </dgm:spPr>
      <dgm:t>
        <a:bodyPr/>
        <a:lstStyle/>
        <a:p>
          <a:r>
            <a:rPr lang="en-US" b="1" dirty="0" smtClean="0">
              <a:solidFill>
                <a:schemeClr val="bg1"/>
              </a:solidFill>
            </a:rPr>
            <a:t>Failure Modes</a:t>
          </a:r>
          <a:endParaRPr lang="en-US" b="1" dirty="0">
            <a:solidFill>
              <a:schemeClr val="bg1"/>
            </a:solidFill>
          </a:endParaRPr>
        </a:p>
      </dgm:t>
    </dgm:pt>
    <dgm:pt modelId="{348A9A4D-95CC-4C29-987B-7B7425E6C8BA}" type="parTrans" cxnId="{D4166380-B3BE-497B-9BCE-FB95FB94F0C6}">
      <dgm:prSet/>
      <dgm:spPr/>
      <dgm:t>
        <a:bodyPr/>
        <a:lstStyle/>
        <a:p>
          <a:endParaRPr lang="en-US"/>
        </a:p>
      </dgm:t>
    </dgm:pt>
    <dgm:pt modelId="{DC382545-9CF2-4C49-BB08-7DF963AAC043}" type="sibTrans" cxnId="{D4166380-B3BE-497B-9BCE-FB95FB94F0C6}">
      <dgm:prSet/>
      <dgm:spPr/>
      <dgm:t>
        <a:bodyPr/>
        <a:lstStyle/>
        <a:p>
          <a:endParaRPr lang="en-US"/>
        </a:p>
      </dgm:t>
    </dgm:pt>
    <dgm:pt modelId="{0F45DD54-1D4B-44C8-B230-438D289BF741}">
      <dgm:prSet phldrT="[Text]"/>
      <dgm:spPr>
        <a:solidFill>
          <a:srgbClr val="FFC000"/>
        </a:solidFill>
      </dgm:spPr>
      <dgm:t>
        <a:bodyPr/>
        <a:lstStyle/>
        <a:p>
          <a:r>
            <a:rPr lang="en-US" b="1" dirty="0" smtClean="0">
              <a:solidFill>
                <a:srgbClr val="2646D0"/>
              </a:solidFill>
            </a:rPr>
            <a:t>Determine Effects</a:t>
          </a:r>
          <a:endParaRPr lang="en-US" b="1" dirty="0">
            <a:solidFill>
              <a:srgbClr val="2646D0"/>
            </a:solidFill>
          </a:endParaRPr>
        </a:p>
      </dgm:t>
    </dgm:pt>
    <dgm:pt modelId="{A07C8347-4A54-45E9-B761-FE7EC53DD591}" type="parTrans" cxnId="{CC2511CE-BFA0-4C0D-B5A5-83F0DDBA034E}">
      <dgm:prSet/>
      <dgm:spPr/>
      <dgm:t>
        <a:bodyPr/>
        <a:lstStyle/>
        <a:p>
          <a:endParaRPr lang="en-US"/>
        </a:p>
      </dgm:t>
    </dgm:pt>
    <dgm:pt modelId="{A640C156-42AE-48B0-88B3-6A4E5432BA3C}" type="sibTrans" cxnId="{CC2511CE-BFA0-4C0D-B5A5-83F0DDBA034E}">
      <dgm:prSet/>
      <dgm:spPr/>
      <dgm:t>
        <a:bodyPr/>
        <a:lstStyle/>
        <a:p>
          <a:endParaRPr lang="en-US"/>
        </a:p>
      </dgm:t>
    </dgm:pt>
    <dgm:pt modelId="{1FD06673-E1A5-4092-A7AF-B00E02ED9668}">
      <dgm:prSet phldrT="[Text]"/>
      <dgm:spPr>
        <a:solidFill>
          <a:srgbClr val="996532"/>
        </a:solidFill>
      </dgm:spPr>
      <dgm:t>
        <a:bodyPr/>
        <a:lstStyle/>
        <a:p>
          <a:r>
            <a:rPr lang="en-US" b="1" dirty="0" smtClean="0">
              <a:solidFill>
                <a:schemeClr val="bg1"/>
              </a:solidFill>
            </a:rPr>
            <a:t>Evaluate Effects</a:t>
          </a:r>
          <a:endParaRPr lang="en-US" b="1" dirty="0">
            <a:solidFill>
              <a:schemeClr val="bg1"/>
            </a:solidFill>
          </a:endParaRPr>
        </a:p>
      </dgm:t>
    </dgm:pt>
    <dgm:pt modelId="{EED6B67C-B93C-4F7E-8D3D-62D6A804363B}" type="parTrans" cxnId="{31FB04D7-F384-49AE-ACDE-CB3BB98809B7}">
      <dgm:prSet/>
      <dgm:spPr/>
      <dgm:t>
        <a:bodyPr/>
        <a:lstStyle/>
        <a:p>
          <a:endParaRPr lang="en-US"/>
        </a:p>
      </dgm:t>
    </dgm:pt>
    <dgm:pt modelId="{545F717F-8AEC-4F14-90D8-D14AA10FA71F}" type="sibTrans" cxnId="{31FB04D7-F384-49AE-ACDE-CB3BB98809B7}">
      <dgm:prSet/>
      <dgm:spPr/>
      <dgm:t>
        <a:bodyPr/>
        <a:lstStyle/>
        <a:p>
          <a:endParaRPr lang="en-US"/>
        </a:p>
      </dgm:t>
    </dgm:pt>
    <dgm:pt modelId="{B2B68DB9-79BE-4C48-A48B-7EC55604AF3E}">
      <dgm:prSet phldrT="[Text]"/>
      <dgm:spPr>
        <a:solidFill>
          <a:srgbClr val="FFC000"/>
        </a:solidFill>
      </dgm:spPr>
      <dgm:t>
        <a:bodyPr/>
        <a:lstStyle/>
        <a:p>
          <a:r>
            <a:rPr lang="en-US" b="1" dirty="0" smtClean="0">
              <a:solidFill>
                <a:srgbClr val="2646D0"/>
              </a:solidFill>
            </a:rPr>
            <a:t>Control</a:t>
          </a:r>
          <a:endParaRPr lang="en-US" b="1" dirty="0">
            <a:solidFill>
              <a:srgbClr val="2646D0"/>
            </a:solidFill>
          </a:endParaRPr>
        </a:p>
      </dgm:t>
    </dgm:pt>
    <dgm:pt modelId="{01031CCA-A414-4B71-A992-B62D3404DBBF}" type="parTrans" cxnId="{803EF00D-6233-454F-887A-5AF379226227}">
      <dgm:prSet/>
      <dgm:spPr/>
      <dgm:t>
        <a:bodyPr/>
        <a:lstStyle/>
        <a:p>
          <a:endParaRPr lang="en-US"/>
        </a:p>
      </dgm:t>
    </dgm:pt>
    <dgm:pt modelId="{CD0D4595-8ABE-4987-B484-878358BBB35D}" type="sibTrans" cxnId="{803EF00D-6233-454F-887A-5AF379226227}">
      <dgm:prSet/>
      <dgm:spPr/>
      <dgm:t>
        <a:bodyPr/>
        <a:lstStyle/>
        <a:p>
          <a:endParaRPr lang="en-US"/>
        </a:p>
      </dgm:t>
    </dgm:pt>
    <dgm:pt modelId="{B89D5028-CE2E-4F40-84B3-851700FE49B3}" type="pres">
      <dgm:prSet presAssocID="{8A98E892-C455-4262-89D4-19E02B28A4A5}" presName="rootnode" presStyleCnt="0">
        <dgm:presLayoutVars>
          <dgm:chMax/>
          <dgm:chPref/>
          <dgm:dir/>
          <dgm:animLvl val="lvl"/>
        </dgm:presLayoutVars>
      </dgm:prSet>
      <dgm:spPr/>
      <dgm:t>
        <a:bodyPr/>
        <a:lstStyle/>
        <a:p>
          <a:endParaRPr lang="en-US"/>
        </a:p>
      </dgm:t>
    </dgm:pt>
    <dgm:pt modelId="{6CFC4731-5608-4FED-A2A5-449202AD1A6F}" type="pres">
      <dgm:prSet presAssocID="{D5E10D74-90FE-4E22-B84D-2F055C863BC6}" presName="composite" presStyleCnt="0"/>
      <dgm:spPr/>
    </dgm:pt>
    <dgm:pt modelId="{4F1D5BCE-CFC7-49B9-A23A-833BC3C5EF87}" type="pres">
      <dgm:prSet presAssocID="{D5E10D74-90FE-4E22-B84D-2F055C863BC6}" presName="LShape" presStyleLbl="alignNode1" presStyleIdx="0" presStyleCnt="9"/>
      <dgm:spPr>
        <a:solidFill>
          <a:srgbClr val="2646D0"/>
        </a:solidFill>
      </dgm:spPr>
    </dgm:pt>
    <dgm:pt modelId="{ED9B6572-999A-4219-AE3C-6DB2176BAF6D}" type="pres">
      <dgm:prSet presAssocID="{D5E10D74-90FE-4E22-B84D-2F055C863BC6}" presName="ParentText" presStyleLbl="revTx" presStyleIdx="0" presStyleCnt="5" custScaleY="74647" custLinFactNeighborX="5" custLinFactNeighborY="-15475">
        <dgm:presLayoutVars>
          <dgm:chMax val="0"/>
          <dgm:chPref val="0"/>
          <dgm:bulletEnabled val="1"/>
        </dgm:presLayoutVars>
      </dgm:prSet>
      <dgm:spPr/>
      <dgm:t>
        <a:bodyPr/>
        <a:lstStyle/>
        <a:p>
          <a:endParaRPr lang="en-US"/>
        </a:p>
      </dgm:t>
    </dgm:pt>
    <dgm:pt modelId="{A0229022-B775-4C83-A755-88E303466FFB}" type="pres">
      <dgm:prSet presAssocID="{D5E10D74-90FE-4E22-B84D-2F055C863BC6}" presName="Triangle" presStyleLbl="alignNode1" presStyleIdx="1" presStyleCnt="9"/>
      <dgm:spPr>
        <a:solidFill>
          <a:srgbClr val="2646D0"/>
        </a:solidFill>
      </dgm:spPr>
    </dgm:pt>
    <dgm:pt modelId="{D898CEB2-7832-40F6-8844-A58588561892}" type="pres">
      <dgm:prSet presAssocID="{04942F90-2204-4ACE-A5A8-575B0F9D7769}" presName="sibTrans" presStyleCnt="0"/>
      <dgm:spPr/>
    </dgm:pt>
    <dgm:pt modelId="{8A77BEBD-260A-4DFA-927F-E74C4A01A50A}" type="pres">
      <dgm:prSet presAssocID="{04942F90-2204-4ACE-A5A8-575B0F9D7769}" presName="space" presStyleCnt="0"/>
      <dgm:spPr/>
    </dgm:pt>
    <dgm:pt modelId="{97F2D178-BB99-422C-8D58-7B6D54D22076}" type="pres">
      <dgm:prSet presAssocID="{FFC2985E-269E-47ED-92C5-2AC9E9C1CB0B}" presName="composite" presStyleCnt="0"/>
      <dgm:spPr/>
    </dgm:pt>
    <dgm:pt modelId="{2E524BC1-9F12-4337-B2A0-4CC522690245}" type="pres">
      <dgm:prSet presAssocID="{FFC2985E-269E-47ED-92C5-2AC9E9C1CB0B}" presName="LShape" presStyleLbl="alignNode1" presStyleIdx="2" presStyleCnt="9"/>
      <dgm:spPr>
        <a:solidFill>
          <a:srgbClr val="2646D0"/>
        </a:solidFill>
      </dgm:spPr>
    </dgm:pt>
    <dgm:pt modelId="{47D13309-3E06-4286-9472-A62055DE1AC9}" type="pres">
      <dgm:prSet presAssocID="{FFC2985E-269E-47ED-92C5-2AC9E9C1CB0B}" presName="ParentText" presStyleLbl="revTx" presStyleIdx="1" presStyleCnt="5" custScaleY="74647" custLinFactNeighborX="5" custLinFactNeighborY="-15475">
        <dgm:presLayoutVars>
          <dgm:chMax val="0"/>
          <dgm:chPref val="0"/>
          <dgm:bulletEnabled val="1"/>
        </dgm:presLayoutVars>
      </dgm:prSet>
      <dgm:spPr/>
      <dgm:t>
        <a:bodyPr/>
        <a:lstStyle/>
        <a:p>
          <a:endParaRPr lang="en-US"/>
        </a:p>
      </dgm:t>
    </dgm:pt>
    <dgm:pt modelId="{CAF911AE-A591-4D9F-B37A-58A3414609D2}" type="pres">
      <dgm:prSet presAssocID="{FFC2985E-269E-47ED-92C5-2AC9E9C1CB0B}" presName="Triangle" presStyleLbl="alignNode1" presStyleIdx="3" presStyleCnt="9"/>
      <dgm:spPr>
        <a:solidFill>
          <a:srgbClr val="2646D0"/>
        </a:solidFill>
      </dgm:spPr>
    </dgm:pt>
    <dgm:pt modelId="{4B5174A2-D08C-4546-95AA-1D4C9948F9A8}" type="pres">
      <dgm:prSet presAssocID="{DC382545-9CF2-4C49-BB08-7DF963AAC043}" presName="sibTrans" presStyleCnt="0"/>
      <dgm:spPr/>
    </dgm:pt>
    <dgm:pt modelId="{F35C7784-5FE3-4577-9196-1E249B1F2A3B}" type="pres">
      <dgm:prSet presAssocID="{DC382545-9CF2-4C49-BB08-7DF963AAC043}" presName="space" presStyleCnt="0"/>
      <dgm:spPr/>
    </dgm:pt>
    <dgm:pt modelId="{99AB6846-1E52-4958-B5C2-53C3DD298C0E}" type="pres">
      <dgm:prSet presAssocID="{0F45DD54-1D4B-44C8-B230-438D289BF741}" presName="composite" presStyleCnt="0"/>
      <dgm:spPr/>
    </dgm:pt>
    <dgm:pt modelId="{7950655A-74CE-4F1B-816F-9A91E7F259D0}" type="pres">
      <dgm:prSet presAssocID="{0F45DD54-1D4B-44C8-B230-438D289BF741}" presName="LShape" presStyleLbl="alignNode1" presStyleIdx="4" presStyleCnt="9"/>
      <dgm:spPr>
        <a:solidFill>
          <a:srgbClr val="2646D0"/>
        </a:solidFill>
      </dgm:spPr>
    </dgm:pt>
    <dgm:pt modelId="{D88E36B3-E59B-416E-B359-F88EB965D8FC}" type="pres">
      <dgm:prSet presAssocID="{0F45DD54-1D4B-44C8-B230-438D289BF741}" presName="ParentText" presStyleLbl="revTx" presStyleIdx="2" presStyleCnt="5" custScaleY="74647" custLinFactNeighborX="5" custLinFactNeighborY="-15475">
        <dgm:presLayoutVars>
          <dgm:chMax val="0"/>
          <dgm:chPref val="0"/>
          <dgm:bulletEnabled val="1"/>
        </dgm:presLayoutVars>
      </dgm:prSet>
      <dgm:spPr/>
      <dgm:t>
        <a:bodyPr/>
        <a:lstStyle/>
        <a:p>
          <a:endParaRPr lang="en-US"/>
        </a:p>
      </dgm:t>
    </dgm:pt>
    <dgm:pt modelId="{0E1D72CF-EEFC-40F1-9B13-F2C1032C4830}" type="pres">
      <dgm:prSet presAssocID="{0F45DD54-1D4B-44C8-B230-438D289BF741}" presName="Triangle" presStyleLbl="alignNode1" presStyleIdx="5" presStyleCnt="9"/>
      <dgm:spPr>
        <a:solidFill>
          <a:srgbClr val="2646D0"/>
        </a:solidFill>
      </dgm:spPr>
    </dgm:pt>
    <dgm:pt modelId="{870457E7-E156-4D59-A6E9-E17CBCF9C54E}" type="pres">
      <dgm:prSet presAssocID="{A640C156-42AE-48B0-88B3-6A4E5432BA3C}" presName="sibTrans" presStyleCnt="0"/>
      <dgm:spPr/>
    </dgm:pt>
    <dgm:pt modelId="{BA82FC90-2A86-4B34-94E6-CA6DB6DA8056}" type="pres">
      <dgm:prSet presAssocID="{A640C156-42AE-48B0-88B3-6A4E5432BA3C}" presName="space" presStyleCnt="0"/>
      <dgm:spPr/>
    </dgm:pt>
    <dgm:pt modelId="{E47BE7FC-AD30-4E36-97D8-FBF144B577C8}" type="pres">
      <dgm:prSet presAssocID="{1FD06673-E1A5-4092-A7AF-B00E02ED9668}" presName="composite" presStyleCnt="0"/>
      <dgm:spPr/>
    </dgm:pt>
    <dgm:pt modelId="{6B8CFB92-E9F6-4960-A955-E3A205944E97}" type="pres">
      <dgm:prSet presAssocID="{1FD06673-E1A5-4092-A7AF-B00E02ED9668}" presName="LShape" presStyleLbl="alignNode1" presStyleIdx="6" presStyleCnt="9"/>
      <dgm:spPr>
        <a:solidFill>
          <a:srgbClr val="2646D0"/>
        </a:solidFill>
      </dgm:spPr>
    </dgm:pt>
    <dgm:pt modelId="{623C060D-1B9B-43A1-A379-CC3E8284EDEC}" type="pres">
      <dgm:prSet presAssocID="{1FD06673-E1A5-4092-A7AF-B00E02ED9668}" presName="ParentText" presStyleLbl="revTx" presStyleIdx="3" presStyleCnt="5" custScaleY="74647" custLinFactNeighborX="5" custLinFactNeighborY="-15475">
        <dgm:presLayoutVars>
          <dgm:chMax val="0"/>
          <dgm:chPref val="0"/>
          <dgm:bulletEnabled val="1"/>
        </dgm:presLayoutVars>
      </dgm:prSet>
      <dgm:spPr/>
      <dgm:t>
        <a:bodyPr/>
        <a:lstStyle/>
        <a:p>
          <a:endParaRPr lang="en-US"/>
        </a:p>
      </dgm:t>
    </dgm:pt>
    <dgm:pt modelId="{608C758B-61DF-47DE-BE49-8F0FC1A8CB72}" type="pres">
      <dgm:prSet presAssocID="{1FD06673-E1A5-4092-A7AF-B00E02ED9668}" presName="Triangle" presStyleLbl="alignNode1" presStyleIdx="7" presStyleCnt="9"/>
      <dgm:spPr>
        <a:solidFill>
          <a:srgbClr val="2646D0"/>
        </a:solidFill>
      </dgm:spPr>
    </dgm:pt>
    <dgm:pt modelId="{8C2D70B7-4A7C-4215-8C1B-B4221D4660B0}" type="pres">
      <dgm:prSet presAssocID="{545F717F-8AEC-4F14-90D8-D14AA10FA71F}" presName="sibTrans" presStyleCnt="0"/>
      <dgm:spPr/>
    </dgm:pt>
    <dgm:pt modelId="{132BDA0E-2487-4CFD-96BC-C969EB0DB627}" type="pres">
      <dgm:prSet presAssocID="{545F717F-8AEC-4F14-90D8-D14AA10FA71F}" presName="space" presStyleCnt="0"/>
      <dgm:spPr/>
    </dgm:pt>
    <dgm:pt modelId="{FA4558B4-A0E7-43F5-9898-2C5BE10A91F7}" type="pres">
      <dgm:prSet presAssocID="{B2B68DB9-79BE-4C48-A48B-7EC55604AF3E}" presName="composite" presStyleCnt="0"/>
      <dgm:spPr/>
    </dgm:pt>
    <dgm:pt modelId="{D9E28AD0-9060-414A-9071-CC38A1545823}" type="pres">
      <dgm:prSet presAssocID="{B2B68DB9-79BE-4C48-A48B-7EC55604AF3E}" presName="LShape" presStyleLbl="alignNode1" presStyleIdx="8" presStyleCnt="9"/>
      <dgm:spPr>
        <a:solidFill>
          <a:srgbClr val="2646D0"/>
        </a:solidFill>
      </dgm:spPr>
    </dgm:pt>
    <dgm:pt modelId="{70A40E0B-6F12-4EB9-AD21-4F99DE010C41}" type="pres">
      <dgm:prSet presAssocID="{B2B68DB9-79BE-4C48-A48B-7EC55604AF3E}" presName="ParentText" presStyleLbl="revTx" presStyleIdx="4" presStyleCnt="5" custScaleY="74647" custLinFactNeighborX="5" custLinFactNeighborY="-15475">
        <dgm:presLayoutVars>
          <dgm:chMax val="0"/>
          <dgm:chPref val="0"/>
          <dgm:bulletEnabled val="1"/>
        </dgm:presLayoutVars>
      </dgm:prSet>
      <dgm:spPr/>
      <dgm:t>
        <a:bodyPr/>
        <a:lstStyle/>
        <a:p>
          <a:endParaRPr lang="en-US"/>
        </a:p>
      </dgm:t>
    </dgm:pt>
  </dgm:ptLst>
  <dgm:cxnLst>
    <dgm:cxn modelId="{803EF00D-6233-454F-887A-5AF379226227}" srcId="{8A98E892-C455-4262-89D4-19E02B28A4A5}" destId="{B2B68DB9-79BE-4C48-A48B-7EC55604AF3E}" srcOrd="4" destOrd="0" parTransId="{01031CCA-A414-4B71-A992-B62D3404DBBF}" sibTransId="{CD0D4595-8ABE-4987-B484-878358BBB35D}"/>
    <dgm:cxn modelId="{CC2511CE-BFA0-4C0D-B5A5-83F0DDBA034E}" srcId="{8A98E892-C455-4262-89D4-19E02B28A4A5}" destId="{0F45DD54-1D4B-44C8-B230-438D289BF741}" srcOrd="2" destOrd="0" parTransId="{A07C8347-4A54-45E9-B761-FE7EC53DD591}" sibTransId="{A640C156-42AE-48B0-88B3-6A4E5432BA3C}"/>
    <dgm:cxn modelId="{0E5232E2-E9D4-428F-828E-029427190179}" srcId="{8A98E892-C455-4262-89D4-19E02B28A4A5}" destId="{D5E10D74-90FE-4E22-B84D-2F055C863BC6}" srcOrd="0" destOrd="0" parTransId="{B82DFF4B-C118-49AF-B935-71BE2BD83C61}" sibTransId="{04942F90-2204-4ACE-A5A8-575B0F9D7769}"/>
    <dgm:cxn modelId="{72ABC4F6-5D93-4ADF-97D9-31336F382A9E}" type="presOf" srcId="{FFC2985E-269E-47ED-92C5-2AC9E9C1CB0B}" destId="{47D13309-3E06-4286-9472-A62055DE1AC9}" srcOrd="0" destOrd="0" presId="urn:microsoft.com/office/officeart/2009/3/layout/StepUpProcess"/>
    <dgm:cxn modelId="{C97AE6DC-2D7D-4C0D-AF02-A399DECC4EF2}" type="presOf" srcId="{8A98E892-C455-4262-89D4-19E02B28A4A5}" destId="{B89D5028-CE2E-4F40-84B3-851700FE49B3}" srcOrd="0" destOrd="0" presId="urn:microsoft.com/office/officeart/2009/3/layout/StepUpProcess"/>
    <dgm:cxn modelId="{8FCD35C3-E88E-4173-BB49-B579C780D6D7}" type="presOf" srcId="{1FD06673-E1A5-4092-A7AF-B00E02ED9668}" destId="{623C060D-1B9B-43A1-A379-CC3E8284EDEC}" srcOrd="0" destOrd="0" presId="urn:microsoft.com/office/officeart/2009/3/layout/StepUpProcess"/>
    <dgm:cxn modelId="{31FB04D7-F384-49AE-ACDE-CB3BB98809B7}" srcId="{8A98E892-C455-4262-89D4-19E02B28A4A5}" destId="{1FD06673-E1A5-4092-A7AF-B00E02ED9668}" srcOrd="3" destOrd="0" parTransId="{EED6B67C-B93C-4F7E-8D3D-62D6A804363B}" sibTransId="{545F717F-8AEC-4F14-90D8-D14AA10FA71F}"/>
    <dgm:cxn modelId="{40ED96F6-4E5A-4540-B43A-281E79584441}" type="presOf" srcId="{D5E10D74-90FE-4E22-B84D-2F055C863BC6}" destId="{ED9B6572-999A-4219-AE3C-6DB2176BAF6D}" srcOrd="0" destOrd="0" presId="urn:microsoft.com/office/officeart/2009/3/layout/StepUpProcess"/>
    <dgm:cxn modelId="{F248D56B-B5FB-4AC8-8D0A-1B5274544B81}" type="presOf" srcId="{0F45DD54-1D4B-44C8-B230-438D289BF741}" destId="{D88E36B3-E59B-416E-B359-F88EB965D8FC}" srcOrd="0" destOrd="0" presId="urn:microsoft.com/office/officeart/2009/3/layout/StepUpProcess"/>
    <dgm:cxn modelId="{D4166380-B3BE-497B-9BCE-FB95FB94F0C6}" srcId="{8A98E892-C455-4262-89D4-19E02B28A4A5}" destId="{FFC2985E-269E-47ED-92C5-2AC9E9C1CB0B}" srcOrd="1" destOrd="0" parTransId="{348A9A4D-95CC-4C29-987B-7B7425E6C8BA}" sibTransId="{DC382545-9CF2-4C49-BB08-7DF963AAC043}"/>
    <dgm:cxn modelId="{776588C2-3C27-4D43-8CED-1E88EB30D2E0}" type="presOf" srcId="{B2B68DB9-79BE-4C48-A48B-7EC55604AF3E}" destId="{70A40E0B-6F12-4EB9-AD21-4F99DE010C41}" srcOrd="0" destOrd="0" presId="urn:microsoft.com/office/officeart/2009/3/layout/StepUpProcess"/>
    <dgm:cxn modelId="{B57FEF1D-979B-4A69-83E7-C82FA4EBABF0}" type="presParOf" srcId="{B89D5028-CE2E-4F40-84B3-851700FE49B3}" destId="{6CFC4731-5608-4FED-A2A5-449202AD1A6F}" srcOrd="0" destOrd="0" presId="urn:microsoft.com/office/officeart/2009/3/layout/StepUpProcess"/>
    <dgm:cxn modelId="{65F5DB78-F199-4C25-B09D-B55CB365DEBD}" type="presParOf" srcId="{6CFC4731-5608-4FED-A2A5-449202AD1A6F}" destId="{4F1D5BCE-CFC7-49B9-A23A-833BC3C5EF87}" srcOrd="0" destOrd="0" presId="urn:microsoft.com/office/officeart/2009/3/layout/StepUpProcess"/>
    <dgm:cxn modelId="{B06D5B87-E276-4ABA-98D2-F5A21FF50B43}" type="presParOf" srcId="{6CFC4731-5608-4FED-A2A5-449202AD1A6F}" destId="{ED9B6572-999A-4219-AE3C-6DB2176BAF6D}" srcOrd="1" destOrd="0" presId="urn:microsoft.com/office/officeart/2009/3/layout/StepUpProcess"/>
    <dgm:cxn modelId="{AE501577-D1C3-4D5F-99A4-A24716028543}" type="presParOf" srcId="{6CFC4731-5608-4FED-A2A5-449202AD1A6F}" destId="{A0229022-B775-4C83-A755-88E303466FFB}" srcOrd="2" destOrd="0" presId="urn:microsoft.com/office/officeart/2009/3/layout/StepUpProcess"/>
    <dgm:cxn modelId="{CC92A65A-595A-40C1-8816-3B76E3D726CF}" type="presParOf" srcId="{B89D5028-CE2E-4F40-84B3-851700FE49B3}" destId="{D898CEB2-7832-40F6-8844-A58588561892}" srcOrd="1" destOrd="0" presId="urn:microsoft.com/office/officeart/2009/3/layout/StepUpProcess"/>
    <dgm:cxn modelId="{AC95675A-B674-4127-B7F8-A4323103B8D4}" type="presParOf" srcId="{D898CEB2-7832-40F6-8844-A58588561892}" destId="{8A77BEBD-260A-4DFA-927F-E74C4A01A50A}" srcOrd="0" destOrd="0" presId="urn:microsoft.com/office/officeart/2009/3/layout/StepUpProcess"/>
    <dgm:cxn modelId="{197BEC59-50DF-490D-B650-C87964990BB1}" type="presParOf" srcId="{B89D5028-CE2E-4F40-84B3-851700FE49B3}" destId="{97F2D178-BB99-422C-8D58-7B6D54D22076}" srcOrd="2" destOrd="0" presId="urn:microsoft.com/office/officeart/2009/3/layout/StepUpProcess"/>
    <dgm:cxn modelId="{6DC4726A-DDEE-48E4-BBB8-E6D0C29204CA}" type="presParOf" srcId="{97F2D178-BB99-422C-8D58-7B6D54D22076}" destId="{2E524BC1-9F12-4337-B2A0-4CC522690245}" srcOrd="0" destOrd="0" presId="urn:microsoft.com/office/officeart/2009/3/layout/StepUpProcess"/>
    <dgm:cxn modelId="{34C3D02F-DED7-479A-8A4B-AC79D622192F}" type="presParOf" srcId="{97F2D178-BB99-422C-8D58-7B6D54D22076}" destId="{47D13309-3E06-4286-9472-A62055DE1AC9}" srcOrd="1" destOrd="0" presId="urn:microsoft.com/office/officeart/2009/3/layout/StepUpProcess"/>
    <dgm:cxn modelId="{F0B65DD7-AE94-481E-8B1E-98B749465A00}" type="presParOf" srcId="{97F2D178-BB99-422C-8D58-7B6D54D22076}" destId="{CAF911AE-A591-4D9F-B37A-58A3414609D2}" srcOrd="2" destOrd="0" presId="urn:microsoft.com/office/officeart/2009/3/layout/StepUpProcess"/>
    <dgm:cxn modelId="{12F79CB3-D260-437B-97C5-2CB8E5D88ECB}" type="presParOf" srcId="{B89D5028-CE2E-4F40-84B3-851700FE49B3}" destId="{4B5174A2-D08C-4546-95AA-1D4C9948F9A8}" srcOrd="3" destOrd="0" presId="urn:microsoft.com/office/officeart/2009/3/layout/StepUpProcess"/>
    <dgm:cxn modelId="{52366D13-6482-4E17-9EB7-0569197B5216}" type="presParOf" srcId="{4B5174A2-D08C-4546-95AA-1D4C9948F9A8}" destId="{F35C7784-5FE3-4577-9196-1E249B1F2A3B}" srcOrd="0" destOrd="0" presId="urn:microsoft.com/office/officeart/2009/3/layout/StepUpProcess"/>
    <dgm:cxn modelId="{09C0FC53-3F8B-4545-9BAE-5EB676548B93}" type="presParOf" srcId="{B89D5028-CE2E-4F40-84B3-851700FE49B3}" destId="{99AB6846-1E52-4958-B5C2-53C3DD298C0E}" srcOrd="4" destOrd="0" presId="urn:microsoft.com/office/officeart/2009/3/layout/StepUpProcess"/>
    <dgm:cxn modelId="{9B5E63D7-AC41-427F-A8B8-3B2E941A846F}" type="presParOf" srcId="{99AB6846-1E52-4958-B5C2-53C3DD298C0E}" destId="{7950655A-74CE-4F1B-816F-9A91E7F259D0}" srcOrd="0" destOrd="0" presId="urn:microsoft.com/office/officeart/2009/3/layout/StepUpProcess"/>
    <dgm:cxn modelId="{3CF319EE-1BEC-4469-AB89-D68ECE9BD53E}" type="presParOf" srcId="{99AB6846-1E52-4958-B5C2-53C3DD298C0E}" destId="{D88E36B3-E59B-416E-B359-F88EB965D8FC}" srcOrd="1" destOrd="0" presId="urn:microsoft.com/office/officeart/2009/3/layout/StepUpProcess"/>
    <dgm:cxn modelId="{BF2A3FF2-2B01-4E8E-99B1-03E9A3AF9CA5}" type="presParOf" srcId="{99AB6846-1E52-4958-B5C2-53C3DD298C0E}" destId="{0E1D72CF-EEFC-40F1-9B13-F2C1032C4830}" srcOrd="2" destOrd="0" presId="urn:microsoft.com/office/officeart/2009/3/layout/StepUpProcess"/>
    <dgm:cxn modelId="{C2FE3500-748A-4536-A37B-A69354CE488C}" type="presParOf" srcId="{B89D5028-CE2E-4F40-84B3-851700FE49B3}" destId="{870457E7-E156-4D59-A6E9-E17CBCF9C54E}" srcOrd="5" destOrd="0" presId="urn:microsoft.com/office/officeart/2009/3/layout/StepUpProcess"/>
    <dgm:cxn modelId="{6F35EE0E-FF71-431F-A5AD-B48986B36183}" type="presParOf" srcId="{870457E7-E156-4D59-A6E9-E17CBCF9C54E}" destId="{BA82FC90-2A86-4B34-94E6-CA6DB6DA8056}" srcOrd="0" destOrd="0" presId="urn:microsoft.com/office/officeart/2009/3/layout/StepUpProcess"/>
    <dgm:cxn modelId="{A0EF9313-00AA-44D4-AC35-00CA1FFB75D1}" type="presParOf" srcId="{B89D5028-CE2E-4F40-84B3-851700FE49B3}" destId="{E47BE7FC-AD30-4E36-97D8-FBF144B577C8}" srcOrd="6" destOrd="0" presId="urn:microsoft.com/office/officeart/2009/3/layout/StepUpProcess"/>
    <dgm:cxn modelId="{92BD722D-E5C0-44A5-824F-490F716502C8}" type="presParOf" srcId="{E47BE7FC-AD30-4E36-97D8-FBF144B577C8}" destId="{6B8CFB92-E9F6-4960-A955-E3A205944E97}" srcOrd="0" destOrd="0" presId="urn:microsoft.com/office/officeart/2009/3/layout/StepUpProcess"/>
    <dgm:cxn modelId="{CCDD60F1-3212-4055-B22F-75812189A832}" type="presParOf" srcId="{E47BE7FC-AD30-4E36-97D8-FBF144B577C8}" destId="{623C060D-1B9B-43A1-A379-CC3E8284EDEC}" srcOrd="1" destOrd="0" presId="urn:microsoft.com/office/officeart/2009/3/layout/StepUpProcess"/>
    <dgm:cxn modelId="{8B95E477-A99D-4662-B030-70D6F659F972}" type="presParOf" srcId="{E47BE7FC-AD30-4E36-97D8-FBF144B577C8}" destId="{608C758B-61DF-47DE-BE49-8F0FC1A8CB72}" srcOrd="2" destOrd="0" presId="urn:microsoft.com/office/officeart/2009/3/layout/StepUpProcess"/>
    <dgm:cxn modelId="{DB20BECB-759A-44D3-BAB9-F02D7FD0230A}" type="presParOf" srcId="{B89D5028-CE2E-4F40-84B3-851700FE49B3}" destId="{8C2D70B7-4A7C-4215-8C1B-B4221D4660B0}" srcOrd="7" destOrd="0" presId="urn:microsoft.com/office/officeart/2009/3/layout/StepUpProcess"/>
    <dgm:cxn modelId="{457BCE06-A671-4821-A5EA-63472CE04290}" type="presParOf" srcId="{8C2D70B7-4A7C-4215-8C1B-B4221D4660B0}" destId="{132BDA0E-2487-4CFD-96BC-C969EB0DB627}" srcOrd="0" destOrd="0" presId="urn:microsoft.com/office/officeart/2009/3/layout/StepUpProcess"/>
    <dgm:cxn modelId="{F7FE017A-4635-44D2-9C0F-94FC2A7A9A95}" type="presParOf" srcId="{B89D5028-CE2E-4F40-84B3-851700FE49B3}" destId="{FA4558B4-A0E7-43F5-9898-2C5BE10A91F7}" srcOrd="8" destOrd="0" presId="urn:microsoft.com/office/officeart/2009/3/layout/StepUpProcess"/>
    <dgm:cxn modelId="{53ED8CAB-D91F-45B6-BB7D-0CCB89406936}" type="presParOf" srcId="{FA4558B4-A0E7-43F5-9898-2C5BE10A91F7}" destId="{D9E28AD0-9060-414A-9071-CC38A1545823}" srcOrd="0" destOrd="0" presId="urn:microsoft.com/office/officeart/2009/3/layout/StepUpProcess"/>
    <dgm:cxn modelId="{E1495C2B-25AC-40D4-90A6-67186C3139C9}" type="presParOf" srcId="{FA4558B4-A0E7-43F5-9898-2C5BE10A91F7}" destId="{70A40E0B-6F12-4EB9-AD21-4F99DE010C4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6954" y="1414261"/>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List</a:t>
          </a:r>
          <a:endParaRPr lang="en-US" sz="1600" b="1" kern="1200" dirty="0">
            <a:solidFill>
              <a:schemeClr val="bg1"/>
            </a:solidFill>
          </a:endParaRPr>
        </a:p>
      </dsp:txBody>
      <dsp:txXfrm>
        <a:off x="116954" y="1414261"/>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397509" y="1185661"/>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397509" y="1185661"/>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708018" y="957062"/>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Determine Effects</a:t>
          </a:r>
          <a:endParaRPr lang="en-US" sz="1600" b="1" kern="1200" dirty="0">
            <a:solidFill>
              <a:schemeClr val="bg1"/>
            </a:solidFill>
          </a:endParaRPr>
        </a:p>
      </dsp:txBody>
      <dsp:txXfrm>
        <a:off x="2708018" y="957062"/>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43399" y="761086"/>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43399" y="761086"/>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22361" y="576062"/>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Control</a:t>
          </a:r>
          <a:endParaRPr lang="en-US" sz="1600" b="1" kern="1200" dirty="0">
            <a:solidFill>
              <a:schemeClr val="bg1"/>
            </a:solidFill>
          </a:endParaRPr>
        </a:p>
      </dsp:txBody>
      <dsp:txXfrm>
        <a:off x="5222361" y="576062"/>
        <a:ext cx="1048100" cy="68579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8988" y="1386285"/>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List</a:t>
          </a:r>
          <a:endParaRPr lang="en-US" sz="1600" b="1" kern="1200" dirty="0">
            <a:solidFill>
              <a:srgbClr val="2646D0"/>
            </a:solidFill>
          </a:endParaRPr>
        </a:p>
      </dsp:txBody>
      <dsp:txXfrm>
        <a:off x="118988" y="1386285"/>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02068" y="1185248"/>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02068" y="1185248"/>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85148" y="98421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Determine Effects</a:t>
          </a:r>
          <a:endParaRPr lang="en-US" sz="1600" b="1" kern="1200" dirty="0">
            <a:solidFill>
              <a:srgbClr val="2646D0"/>
            </a:solidFill>
          </a:endParaRPr>
        </a:p>
      </dsp:txBody>
      <dsp:txXfrm>
        <a:off x="2685148" y="984210"/>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68229" y="783172"/>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68229" y="783172"/>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51309" y="582135"/>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Control</a:t>
          </a:r>
          <a:endParaRPr lang="en-US" sz="1600" b="1" kern="1200" dirty="0">
            <a:solidFill>
              <a:srgbClr val="2646D0"/>
            </a:solidFill>
          </a:endParaRPr>
        </a:p>
      </dsp:txBody>
      <dsp:txXfrm>
        <a:off x="5251309" y="582135"/>
        <a:ext cx="1048100" cy="68579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24092" y="1439948"/>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List</a:t>
          </a:r>
          <a:endParaRPr lang="en-US" sz="1600" b="1" kern="1200" dirty="0">
            <a:solidFill>
              <a:srgbClr val="2646D0"/>
            </a:solidFill>
          </a:endParaRPr>
        </a:p>
      </dsp:txBody>
      <dsp:txXfrm>
        <a:off x="124092" y="1439948"/>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07172" y="1238910"/>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07172" y="1238910"/>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90253" y="1037873"/>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Determine Effects</a:t>
          </a:r>
          <a:endParaRPr lang="en-US" sz="1600" b="1" kern="1200" dirty="0">
            <a:solidFill>
              <a:srgbClr val="2646D0"/>
            </a:solidFill>
          </a:endParaRPr>
        </a:p>
      </dsp:txBody>
      <dsp:txXfrm>
        <a:off x="2690253" y="1037873"/>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73333" y="836835"/>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73333" y="836835"/>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55030" y="635797"/>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Control</a:t>
          </a:r>
          <a:endParaRPr lang="en-US" sz="1600" b="1" kern="1200" dirty="0">
            <a:solidFill>
              <a:srgbClr val="2646D0"/>
            </a:solidFill>
          </a:endParaRPr>
        </a:p>
      </dsp:txBody>
      <dsp:txXfrm>
        <a:off x="5255030" y="635797"/>
        <a:ext cx="1048100" cy="68579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8B7DC-5CFE-43BD-95F0-D2D9D07461BD}">
      <dsp:nvSpPr>
        <dsp:cNvPr id="0" name=""/>
        <dsp:cNvSpPr/>
      </dsp:nvSpPr>
      <dsp:spPr>
        <a:xfrm>
          <a:off x="1514772" y="390"/>
          <a:ext cx="1803796" cy="721518"/>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Training</a:t>
          </a:r>
          <a:endParaRPr lang="en-US" sz="1900" kern="1200" dirty="0"/>
        </a:p>
      </dsp:txBody>
      <dsp:txXfrm>
        <a:off x="1514772" y="390"/>
        <a:ext cx="1803796" cy="721518"/>
      </dsp:txXfrm>
    </dsp:sp>
    <dsp:sp modelId="{4312832A-7B5D-4808-B75A-15F031C55464}">
      <dsp:nvSpPr>
        <dsp:cNvPr id="0" name=""/>
        <dsp:cNvSpPr/>
      </dsp:nvSpPr>
      <dsp:spPr>
        <a:xfrm>
          <a:off x="1514772" y="822921"/>
          <a:ext cx="1803796" cy="721518"/>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Design</a:t>
          </a:r>
          <a:endParaRPr lang="en-US" sz="1900" kern="1200" dirty="0"/>
        </a:p>
      </dsp:txBody>
      <dsp:txXfrm>
        <a:off x="1514772" y="822921"/>
        <a:ext cx="1803796" cy="721518"/>
      </dsp:txXfrm>
    </dsp:sp>
    <dsp:sp modelId="{DF3E126B-E9E8-43B2-B9E1-189E29E91607}">
      <dsp:nvSpPr>
        <dsp:cNvPr id="0" name=""/>
        <dsp:cNvSpPr/>
      </dsp:nvSpPr>
      <dsp:spPr>
        <a:xfrm>
          <a:off x="4598843" y="827568"/>
          <a:ext cx="1497151" cy="598860"/>
        </a:xfrm>
        <a:prstGeom prst="chevron">
          <a:avLst/>
        </a:prstGeom>
        <a:solidFill>
          <a:srgbClr val="996532">
            <a:alpha val="90000"/>
          </a:srgbClr>
        </a:solidFill>
        <a:ln w="25400" cap="flat" cmpd="sng" algn="ctr">
          <a:solidFill>
            <a:srgbClr val="2646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Pre-operational equipment check</a:t>
          </a:r>
          <a:endParaRPr lang="en-US" sz="1000" kern="1200" dirty="0">
            <a:solidFill>
              <a:schemeClr val="bg1"/>
            </a:solidFill>
          </a:endParaRPr>
        </a:p>
      </dsp:txBody>
      <dsp:txXfrm>
        <a:off x="4598843" y="827568"/>
        <a:ext cx="1497151" cy="598860"/>
      </dsp:txXfrm>
    </dsp:sp>
    <dsp:sp modelId="{CDAFEECE-E881-40B6-87F5-3A6AB3DE68EB}">
      <dsp:nvSpPr>
        <dsp:cNvPr id="0" name=""/>
        <dsp:cNvSpPr/>
      </dsp:nvSpPr>
      <dsp:spPr>
        <a:xfrm>
          <a:off x="1514772" y="1645452"/>
          <a:ext cx="1803796" cy="721518"/>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Procedure</a:t>
          </a:r>
          <a:endParaRPr lang="en-US" sz="1900" kern="1200" dirty="0"/>
        </a:p>
      </dsp:txBody>
      <dsp:txXfrm>
        <a:off x="1514772" y="1645452"/>
        <a:ext cx="1803796" cy="721518"/>
      </dsp:txXfrm>
    </dsp:sp>
    <dsp:sp modelId="{571BD755-FFBC-4AB3-B1D6-2658CDD31417}">
      <dsp:nvSpPr>
        <dsp:cNvPr id="0" name=""/>
        <dsp:cNvSpPr/>
      </dsp:nvSpPr>
      <dsp:spPr>
        <a:xfrm>
          <a:off x="4598843" y="1701649"/>
          <a:ext cx="1497151" cy="598860"/>
        </a:xfrm>
        <a:prstGeom prst="chevron">
          <a:avLst/>
        </a:prstGeom>
        <a:solidFill>
          <a:srgbClr val="996532">
            <a:alpha val="90000"/>
          </a:srgbClr>
        </a:solidFill>
        <a:ln w="25400" cap="flat" cmpd="sng" algn="ctr">
          <a:solidFill>
            <a:srgbClr val="2646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Driver training by  type of vehicle</a:t>
          </a:r>
          <a:endParaRPr lang="en-US" sz="1000" kern="1200" dirty="0">
            <a:solidFill>
              <a:schemeClr val="bg1"/>
            </a:solidFill>
          </a:endParaRPr>
        </a:p>
      </dsp:txBody>
      <dsp:txXfrm>
        <a:off x="4598843" y="1701649"/>
        <a:ext cx="1497151" cy="59886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8B7DC-5CFE-43BD-95F0-D2D9D07461BD}">
      <dsp:nvSpPr>
        <dsp:cNvPr id="0" name=""/>
        <dsp:cNvSpPr/>
      </dsp:nvSpPr>
      <dsp:spPr>
        <a:xfrm>
          <a:off x="1506799" y="838896"/>
          <a:ext cx="1803796" cy="721518"/>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Training</a:t>
          </a:r>
          <a:endParaRPr lang="en-US" sz="1900" kern="1200" dirty="0"/>
        </a:p>
      </dsp:txBody>
      <dsp:txXfrm>
        <a:off x="1506799" y="838896"/>
        <a:ext cx="1803796" cy="721518"/>
      </dsp:txXfrm>
    </dsp:sp>
    <dsp:sp modelId="{4312832A-7B5D-4808-B75A-15F031C55464}">
      <dsp:nvSpPr>
        <dsp:cNvPr id="0" name=""/>
        <dsp:cNvSpPr/>
      </dsp:nvSpPr>
      <dsp:spPr>
        <a:xfrm>
          <a:off x="1457183" y="0"/>
          <a:ext cx="1803796" cy="721518"/>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Design</a:t>
          </a:r>
          <a:endParaRPr lang="en-US" sz="1900" kern="1200" dirty="0"/>
        </a:p>
      </dsp:txBody>
      <dsp:txXfrm>
        <a:off x="1457183" y="0"/>
        <a:ext cx="1803796" cy="721518"/>
      </dsp:txXfrm>
    </dsp:sp>
    <dsp:sp modelId="{DF3E126B-E9E8-43B2-B9E1-189E29E91607}">
      <dsp:nvSpPr>
        <dsp:cNvPr id="0" name=""/>
        <dsp:cNvSpPr/>
      </dsp:nvSpPr>
      <dsp:spPr>
        <a:xfrm>
          <a:off x="3124486" y="1701647"/>
          <a:ext cx="1497151" cy="598860"/>
        </a:xfrm>
        <a:prstGeom prst="chevron">
          <a:avLst/>
        </a:prstGeom>
        <a:solidFill>
          <a:srgbClr val="996532">
            <a:alpha val="90000"/>
          </a:srgbClr>
        </a:solidFill>
        <a:ln w="25400" cap="flat" cmpd="sng" algn="ctr">
          <a:solidFill>
            <a:srgbClr val="2646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Pre-operational equipment check</a:t>
          </a:r>
          <a:endParaRPr lang="en-US" sz="1000" kern="1200" dirty="0">
            <a:solidFill>
              <a:schemeClr val="bg1"/>
            </a:solidFill>
          </a:endParaRPr>
        </a:p>
      </dsp:txBody>
      <dsp:txXfrm>
        <a:off x="3124486" y="1701647"/>
        <a:ext cx="1497151" cy="598860"/>
      </dsp:txXfrm>
    </dsp:sp>
    <dsp:sp modelId="{CDAFEECE-E881-40B6-87F5-3A6AB3DE68EB}">
      <dsp:nvSpPr>
        <dsp:cNvPr id="0" name=""/>
        <dsp:cNvSpPr/>
      </dsp:nvSpPr>
      <dsp:spPr>
        <a:xfrm>
          <a:off x="1514772" y="1645452"/>
          <a:ext cx="1803796" cy="721518"/>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Procedure</a:t>
          </a:r>
          <a:endParaRPr lang="en-US" sz="1900" kern="1200" dirty="0"/>
        </a:p>
      </dsp:txBody>
      <dsp:txXfrm>
        <a:off x="1514772" y="1645452"/>
        <a:ext cx="1803796" cy="721518"/>
      </dsp:txXfrm>
    </dsp:sp>
    <dsp:sp modelId="{571BD755-FFBC-4AB3-B1D6-2658CDD31417}">
      <dsp:nvSpPr>
        <dsp:cNvPr id="0" name=""/>
        <dsp:cNvSpPr/>
      </dsp:nvSpPr>
      <dsp:spPr>
        <a:xfrm>
          <a:off x="3126917" y="889481"/>
          <a:ext cx="1497151" cy="598860"/>
        </a:xfrm>
        <a:prstGeom prst="chevron">
          <a:avLst/>
        </a:prstGeom>
        <a:solidFill>
          <a:srgbClr val="996532">
            <a:alpha val="90000"/>
          </a:srgbClr>
        </a:solidFill>
        <a:ln w="25400" cap="flat" cmpd="sng" algn="ctr">
          <a:solidFill>
            <a:srgbClr val="2646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Driver training by  type of vehicle</a:t>
          </a:r>
          <a:endParaRPr lang="en-US" sz="1000" kern="1200" dirty="0">
            <a:solidFill>
              <a:schemeClr val="bg1"/>
            </a:solidFill>
          </a:endParaRPr>
        </a:p>
      </dsp:txBody>
      <dsp:txXfrm>
        <a:off x="3126917" y="889481"/>
        <a:ext cx="1497151" cy="59886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9BA93A-09A8-4A5E-B9ED-DE787EC16161}">
      <dsp:nvSpPr>
        <dsp:cNvPr id="0" name=""/>
        <dsp:cNvSpPr/>
      </dsp:nvSpPr>
      <dsp:spPr>
        <a:xfrm rot="5400000">
          <a:off x="-145094" y="146350"/>
          <a:ext cx="967293" cy="677105"/>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t>
          </a:r>
          <a:endParaRPr lang="en-US" sz="1900" kern="1200" dirty="0"/>
        </a:p>
      </dsp:txBody>
      <dsp:txXfrm rot="5400000">
        <a:off x="-145094" y="146350"/>
        <a:ext cx="967293" cy="677105"/>
      </dsp:txXfrm>
    </dsp:sp>
    <dsp:sp modelId="{FB99AF85-6C1A-45E9-A6C6-948189FD1E9D}">
      <dsp:nvSpPr>
        <dsp:cNvPr id="0" name=""/>
        <dsp:cNvSpPr/>
      </dsp:nvSpPr>
      <dsp:spPr>
        <a:xfrm rot="5400000">
          <a:off x="3072182" y="-2393820"/>
          <a:ext cx="628740" cy="5418894"/>
        </a:xfrm>
        <a:prstGeom prst="round2SameRect">
          <a:avLst/>
        </a:prstGeom>
        <a:solidFill>
          <a:schemeClr val="lt1">
            <a:alpha val="90000"/>
            <a:hueOff val="0"/>
            <a:satOff val="0"/>
            <a:lumOff val="0"/>
            <a:alphaOff val="0"/>
          </a:schemeClr>
        </a:solidFill>
        <a:ln w="25400" cap="flat" cmpd="sng" algn="ctr">
          <a:solidFill>
            <a:srgbClr val="2646D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First Aid and ambulance readiness</a:t>
          </a:r>
          <a:endParaRPr lang="en-US" sz="1800" kern="1200" dirty="0"/>
        </a:p>
        <a:p>
          <a:pPr marL="171450" lvl="1" indent="-171450" algn="l" defTabSz="800100">
            <a:lnSpc>
              <a:spcPct val="90000"/>
            </a:lnSpc>
            <a:spcBef>
              <a:spcPct val="0"/>
            </a:spcBef>
            <a:spcAft>
              <a:spcPct val="15000"/>
            </a:spcAft>
            <a:buChar char="••"/>
          </a:pPr>
          <a:r>
            <a:rPr lang="en-US" sz="1800" kern="1200" dirty="0" smtClean="0"/>
            <a:t>Seat belts</a:t>
          </a:r>
          <a:endParaRPr lang="en-US" sz="1800" kern="1200" dirty="0"/>
        </a:p>
      </dsp:txBody>
      <dsp:txXfrm rot="5400000">
        <a:off x="3072182" y="-2393820"/>
        <a:ext cx="628740" cy="5418894"/>
      </dsp:txXfrm>
    </dsp:sp>
    <dsp:sp modelId="{2C710036-302E-4072-A9DD-0A674103B3BD}">
      <dsp:nvSpPr>
        <dsp:cNvPr id="0" name=""/>
        <dsp:cNvSpPr/>
      </dsp:nvSpPr>
      <dsp:spPr>
        <a:xfrm rot="5400000">
          <a:off x="-145094" y="910512"/>
          <a:ext cx="967293" cy="677105"/>
        </a:xfrm>
        <a:prstGeom prst="chevron">
          <a:avLst/>
        </a:prstGeom>
        <a:solidFill>
          <a:srgbClr val="996532"/>
        </a:solidFill>
        <a:ln w="25400" cap="flat" cmpd="sng" algn="ctr">
          <a:solidFill>
            <a:srgbClr val="2646D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t>
          </a:r>
          <a:endParaRPr lang="en-US" sz="1900" kern="1200" dirty="0"/>
        </a:p>
      </dsp:txBody>
      <dsp:txXfrm rot="5400000">
        <a:off x="-145094" y="910512"/>
        <a:ext cx="967293" cy="677105"/>
      </dsp:txXfrm>
    </dsp:sp>
    <dsp:sp modelId="{51E4A5FA-0C6B-4819-83DA-BE0753FE69D4}">
      <dsp:nvSpPr>
        <dsp:cNvPr id="0" name=""/>
        <dsp:cNvSpPr/>
      </dsp:nvSpPr>
      <dsp:spPr>
        <a:xfrm rot="5400000">
          <a:off x="3072182" y="-1629658"/>
          <a:ext cx="628740" cy="5418894"/>
        </a:xfrm>
        <a:prstGeom prst="round2SameRect">
          <a:avLst/>
        </a:prstGeom>
        <a:solidFill>
          <a:schemeClr val="lt1">
            <a:alpha val="90000"/>
            <a:hueOff val="0"/>
            <a:satOff val="0"/>
            <a:lumOff val="0"/>
            <a:alphaOff val="0"/>
          </a:schemeClr>
        </a:solidFill>
        <a:ln w="25400" cap="flat" cmpd="sng" algn="ctr">
          <a:solidFill>
            <a:srgbClr val="2646D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Signage showing right of way</a:t>
          </a:r>
          <a:endParaRPr lang="en-US" sz="1800" kern="1200" dirty="0"/>
        </a:p>
        <a:p>
          <a:pPr marL="171450" lvl="1" indent="-171450" algn="l" defTabSz="800100">
            <a:lnSpc>
              <a:spcPct val="90000"/>
            </a:lnSpc>
            <a:spcBef>
              <a:spcPct val="0"/>
            </a:spcBef>
            <a:spcAft>
              <a:spcPct val="15000"/>
            </a:spcAft>
            <a:buChar char="••"/>
          </a:pPr>
          <a:r>
            <a:rPr lang="en-US" sz="1800" kern="1200" dirty="0" smtClean="0"/>
            <a:t>Grief </a:t>
          </a:r>
          <a:r>
            <a:rPr lang="en-US" sz="1800" kern="1200" dirty="0" err="1" smtClean="0"/>
            <a:t>Counselling</a:t>
          </a:r>
          <a:r>
            <a:rPr lang="en-US" sz="1800" kern="1200" dirty="0" smtClean="0"/>
            <a:t> (post injury/fatality)</a:t>
          </a:r>
          <a:endParaRPr lang="en-US" sz="1800" kern="1200" dirty="0"/>
        </a:p>
      </dsp:txBody>
      <dsp:txXfrm rot="5400000">
        <a:off x="3072182" y="-1629658"/>
        <a:ext cx="628740" cy="5418894"/>
      </dsp:txXfrm>
    </dsp:sp>
    <dsp:sp modelId="{297CF900-6749-4D16-B100-081AA957B513}">
      <dsp:nvSpPr>
        <dsp:cNvPr id="0" name=""/>
        <dsp:cNvSpPr/>
      </dsp:nvSpPr>
      <dsp:spPr>
        <a:xfrm rot="5400000">
          <a:off x="-145094" y="1674674"/>
          <a:ext cx="967293" cy="677105"/>
        </a:xfrm>
        <a:prstGeom prst="chevron">
          <a:avLst/>
        </a:prstGeom>
        <a:solidFill>
          <a:srgbClr val="2646D0"/>
        </a:solidFill>
        <a:ln w="25400" cap="flat" cmpd="sng" algn="ctr">
          <a:solidFill>
            <a:srgbClr val="FFB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t>
          </a:r>
          <a:endParaRPr lang="en-US" sz="1900" kern="1200" dirty="0"/>
        </a:p>
      </dsp:txBody>
      <dsp:txXfrm rot="5400000">
        <a:off x="-145094" y="1674674"/>
        <a:ext cx="967293" cy="677105"/>
      </dsp:txXfrm>
    </dsp:sp>
    <dsp:sp modelId="{FB263810-5655-494C-A6E0-45D2CF084F8C}">
      <dsp:nvSpPr>
        <dsp:cNvPr id="0" name=""/>
        <dsp:cNvSpPr/>
      </dsp:nvSpPr>
      <dsp:spPr>
        <a:xfrm rot="5400000">
          <a:off x="3072182" y="-865496"/>
          <a:ext cx="628740" cy="5418894"/>
        </a:xfrm>
        <a:prstGeom prst="round2SameRect">
          <a:avLst/>
        </a:prstGeom>
        <a:solidFill>
          <a:schemeClr val="lt1">
            <a:alpha val="90000"/>
            <a:hueOff val="0"/>
            <a:satOff val="0"/>
            <a:lumOff val="0"/>
            <a:alphaOff val="0"/>
          </a:schemeClr>
        </a:solidFill>
        <a:ln w="25400" cap="flat" cmpd="sng" algn="ctr">
          <a:solidFill>
            <a:srgbClr val="2646D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Vehicle approach alarms</a:t>
          </a:r>
          <a:endParaRPr lang="en-US" sz="1800" kern="1200" dirty="0"/>
        </a:p>
        <a:p>
          <a:pPr marL="171450" lvl="1" indent="-171450" algn="l" defTabSz="800100">
            <a:lnSpc>
              <a:spcPct val="90000"/>
            </a:lnSpc>
            <a:spcBef>
              <a:spcPct val="0"/>
            </a:spcBef>
            <a:spcAft>
              <a:spcPct val="15000"/>
            </a:spcAft>
            <a:buChar char="••"/>
          </a:pPr>
          <a:r>
            <a:rPr lang="en-US" sz="1800" kern="1200" dirty="0" smtClean="0"/>
            <a:t>Fire suppression system</a:t>
          </a:r>
          <a:endParaRPr lang="en-US" sz="1800" kern="1200" dirty="0"/>
        </a:p>
      </dsp:txBody>
      <dsp:txXfrm rot="5400000">
        <a:off x="3072182" y="-865496"/>
        <a:ext cx="628740" cy="541889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8B7DC-5CFE-43BD-95F0-D2D9D07461BD}">
      <dsp:nvSpPr>
        <dsp:cNvPr id="0" name=""/>
        <dsp:cNvSpPr/>
      </dsp:nvSpPr>
      <dsp:spPr>
        <a:xfrm>
          <a:off x="515875" y="625"/>
          <a:ext cx="2549649" cy="1019859"/>
        </a:xfrm>
        <a:prstGeom prst="chevron">
          <a:avLst/>
        </a:prstGeom>
        <a:solidFill>
          <a:srgbClr val="FFB300"/>
        </a:solidFill>
        <a:ln w="25400" cap="flat" cmpd="sng" algn="ctr">
          <a:solidFill>
            <a:srgbClr val="996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kern="1200" dirty="0" smtClean="0"/>
            <a:t>Hazards</a:t>
          </a:r>
          <a:endParaRPr lang="en-US" sz="3600" kern="1200" dirty="0"/>
        </a:p>
      </dsp:txBody>
      <dsp:txXfrm>
        <a:off x="515875" y="625"/>
        <a:ext cx="2549649" cy="101985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6954" y="1414261"/>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List</a:t>
          </a:r>
          <a:endParaRPr lang="en-US" sz="1600" b="1" kern="1200" dirty="0">
            <a:solidFill>
              <a:schemeClr val="bg1"/>
            </a:solidFill>
          </a:endParaRPr>
        </a:p>
      </dsp:txBody>
      <dsp:txXfrm>
        <a:off x="116954" y="1414261"/>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00035" y="1213223"/>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00035" y="1213223"/>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83115" y="1012185"/>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Determine Effects</a:t>
          </a:r>
          <a:endParaRPr lang="en-US" sz="1600" b="1" kern="1200" dirty="0">
            <a:solidFill>
              <a:schemeClr val="bg1"/>
            </a:solidFill>
          </a:endParaRPr>
        </a:p>
      </dsp:txBody>
      <dsp:txXfrm>
        <a:off x="2683115" y="1012185"/>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66196" y="811147"/>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66196" y="811147"/>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49276" y="61011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Control</a:t>
          </a:r>
          <a:endParaRPr lang="en-US" sz="1600" b="1" kern="1200" dirty="0">
            <a:solidFill>
              <a:schemeClr val="bg1"/>
            </a:solidFill>
          </a:endParaRPr>
        </a:p>
      </dsp:txBody>
      <dsp:txXfrm>
        <a:off x="5249276" y="610110"/>
        <a:ext cx="1048100" cy="6857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38000" y="1414261"/>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List</a:t>
          </a:r>
          <a:endParaRPr lang="en-US" sz="1600" b="1" kern="1200" dirty="0">
            <a:solidFill>
              <a:schemeClr val="bg1"/>
            </a:solidFill>
          </a:endParaRPr>
        </a:p>
      </dsp:txBody>
      <dsp:txXfrm>
        <a:off x="138000" y="1414261"/>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397509" y="1214233"/>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397509" y="1214233"/>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708018" y="1033261"/>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Determine Effects</a:t>
          </a:r>
          <a:endParaRPr lang="en-US" sz="1600" b="1" kern="1200" dirty="0">
            <a:solidFill>
              <a:schemeClr val="bg1"/>
            </a:solidFill>
          </a:endParaRPr>
        </a:p>
      </dsp:txBody>
      <dsp:txXfrm>
        <a:off x="2708018" y="1033261"/>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43399" y="804661"/>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43399" y="804661"/>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22361" y="576062"/>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Control</a:t>
          </a:r>
          <a:endParaRPr lang="en-US" sz="1600" b="1" kern="1200" dirty="0">
            <a:solidFill>
              <a:schemeClr val="bg1"/>
            </a:solidFill>
          </a:endParaRPr>
        </a:p>
      </dsp:txBody>
      <dsp:txXfrm>
        <a:off x="5222361" y="576062"/>
        <a:ext cx="1048100" cy="6857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6954" y="1414261"/>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List</a:t>
          </a:r>
          <a:endParaRPr lang="en-US" sz="1600" b="1" kern="1200" dirty="0">
            <a:solidFill>
              <a:schemeClr val="bg1"/>
            </a:solidFill>
          </a:endParaRPr>
        </a:p>
      </dsp:txBody>
      <dsp:txXfrm>
        <a:off x="116954" y="1414261"/>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397509" y="1185661"/>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397509" y="1185661"/>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708018" y="95595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Determine Effects</a:t>
          </a:r>
          <a:endParaRPr lang="en-US" sz="1600" b="1" kern="1200" dirty="0">
            <a:solidFill>
              <a:schemeClr val="bg1"/>
            </a:solidFill>
          </a:endParaRPr>
        </a:p>
      </dsp:txBody>
      <dsp:txXfrm>
        <a:off x="2708018" y="955950"/>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43399" y="804661"/>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43399" y="804661"/>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07960" y="603532"/>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Control</a:t>
          </a:r>
          <a:endParaRPr lang="en-US" sz="1600" b="1" kern="1200" dirty="0">
            <a:solidFill>
              <a:schemeClr val="bg1"/>
            </a:solidFill>
          </a:endParaRPr>
        </a:p>
      </dsp:txBody>
      <dsp:txXfrm>
        <a:off x="5207960" y="603532"/>
        <a:ext cx="1048100" cy="6857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2091" y="1403052"/>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List</a:t>
          </a:r>
          <a:endParaRPr lang="en-US" sz="1600" b="1" kern="1200" dirty="0">
            <a:solidFill>
              <a:schemeClr val="bg1"/>
            </a:solidFill>
          </a:endParaRPr>
        </a:p>
      </dsp:txBody>
      <dsp:txXfrm>
        <a:off x="112091" y="1403052"/>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395172" y="1202014"/>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395172" y="1202014"/>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78252" y="1000977"/>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Determine Effects</a:t>
          </a:r>
          <a:endParaRPr lang="en-US" sz="1600" b="1" kern="1200" dirty="0">
            <a:solidFill>
              <a:schemeClr val="bg1"/>
            </a:solidFill>
          </a:endParaRPr>
        </a:p>
      </dsp:txBody>
      <dsp:txXfrm>
        <a:off x="2678252" y="1000977"/>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61332" y="799939"/>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61332" y="799939"/>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44413" y="598901"/>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Control</a:t>
          </a:r>
          <a:endParaRPr lang="en-US" sz="1600" b="1" kern="1200" dirty="0">
            <a:solidFill>
              <a:schemeClr val="bg1"/>
            </a:solidFill>
          </a:endParaRPr>
        </a:p>
      </dsp:txBody>
      <dsp:txXfrm>
        <a:off x="5244413" y="598901"/>
        <a:ext cx="1048100" cy="6857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37738" y="1411881"/>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List</a:t>
          </a:r>
          <a:endParaRPr lang="en-US" sz="1600" b="1" kern="1200" dirty="0">
            <a:solidFill>
              <a:schemeClr val="bg1"/>
            </a:solidFill>
          </a:endParaRPr>
        </a:p>
      </dsp:txBody>
      <dsp:txXfrm>
        <a:off x="137738" y="1411881"/>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20819" y="1210843"/>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20819" y="1210843"/>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703899" y="1009806"/>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Determine Effects</a:t>
          </a:r>
          <a:endParaRPr lang="en-US" sz="1600" b="1" kern="1200" dirty="0">
            <a:solidFill>
              <a:schemeClr val="bg1"/>
            </a:solidFill>
          </a:endParaRPr>
        </a:p>
      </dsp:txBody>
      <dsp:txXfrm>
        <a:off x="2703899" y="1009806"/>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86979" y="808768"/>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86979" y="808768"/>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55030" y="60773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Control</a:t>
          </a:r>
          <a:endParaRPr lang="en-US" sz="1600" b="1" kern="1200" dirty="0">
            <a:solidFill>
              <a:schemeClr val="bg1"/>
            </a:solidFill>
          </a:endParaRPr>
        </a:p>
      </dsp:txBody>
      <dsp:txXfrm>
        <a:off x="5255030" y="607730"/>
        <a:ext cx="1048100" cy="68579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22709" y="1411881"/>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List</a:t>
          </a:r>
          <a:endParaRPr lang="en-US" sz="1600" b="1" kern="1200" dirty="0">
            <a:solidFill>
              <a:schemeClr val="bg1"/>
            </a:solidFill>
          </a:endParaRPr>
        </a:p>
      </dsp:txBody>
      <dsp:txXfrm>
        <a:off x="122709" y="1411881"/>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05789" y="1210843"/>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05789" y="1210843"/>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88869" y="1009806"/>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Determine Effects</a:t>
          </a:r>
          <a:endParaRPr lang="en-US" sz="1600" b="1" kern="1200" dirty="0">
            <a:solidFill>
              <a:schemeClr val="bg1"/>
            </a:solidFill>
          </a:endParaRPr>
        </a:p>
      </dsp:txBody>
      <dsp:txXfrm>
        <a:off x="2688869" y="1009806"/>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71950" y="808768"/>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71950" y="808768"/>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55030" y="60773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Control</a:t>
          </a:r>
          <a:endParaRPr lang="en-US" sz="1600" b="1" kern="1200" dirty="0">
            <a:solidFill>
              <a:schemeClr val="bg1"/>
            </a:solidFill>
          </a:endParaRPr>
        </a:p>
      </dsp:txBody>
      <dsp:txXfrm>
        <a:off x="5255030" y="607730"/>
        <a:ext cx="1048100" cy="68579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8988" y="1386285"/>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List</a:t>
          </a:r>
          <a:endParaRPr lang="en-US" sz="1600" b="1" kern="1200" dirty="0">
            <a:solidFill>
              <a:srgbClr val="2646D0"/>
            </a:solidFill>
          </a:endParaRPr>
        </a:p>
      </dsp:txBody>
      <dsp:txXfrm>
        <a:off x="118988" y="1386285"/>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02068" y="1185248"/>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02068" y="1185248"/>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85148" y="98421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Determine Effects</a:t>
          </a:r>
          <a:endParaRPr lang="en-US" sz="1600" b="1" kern="1200" dirty="0">
            <a:solidFill>
              <a:srgbClr val="2646D0"/>
            </a:solidFill>
          </a:endParaRPr>
        </a:p>
      </dsp:txBody>
      <dsp:txXfrm>
        <a:off x="2685148" y="984210"/>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68229" y="783172"/>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68229" y="783172"/>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51309" y="582135"/>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Control</a:t>
          </a:r>
          <a:endParaRPr lang="en-US" sz="1600" b="1" kern="1200" dirty="0">
            <a:solidFill>
              <a:srgbClr val="2646D0"/>
            </a:solidFill>
          </a:endParaRPr>
        </a:p>
      </dsp:txBody>
      <dsp:txXfrm>
        <a:off x="5251309" y="582135"/>
        <a:ext cx="1048100" cy="6857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8988" y="1386285"/>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List</a:t>
          </a:r>
          <a:endParaRPr lang="en-US" sz="1600" b="1" kern="1200" dirty="0">
            <a:solidFill>
              <a:srgbClr val="2646D0"/>
            </a:solidFill>
          </a:endParaRPr>
        </a:p>
      </dsp:txBody>
      <dsp:txXfrm>
        <a:off x="118988" y="1386285"/>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02068" y="1185248"/>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02068" y="1185248"/>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85148" y="98421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Determine Effects</a:t>
          </a:r>
          <a:endParaRPr lang="en-US" sz="1600" b="1" kern="1200" dirty="0">
            <a:solidFill>
              <a:srgbClr val="2646D0"/>
            </a:solidFill>
          </a:endParaRPr>
        </a:p>
      </dsp:txBody>
      <dsp:txXfrm>
        <a:off x="2685148" y="984210"/>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68229" y="783172"/>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68229" y="783172"/>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51309" y="582135"/>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Control</a:t>
          </a:r>
          <a:endParaRPr lang="en-US" sz="1600" b="1" kern="1200" dirty="0">
            <a:solidFill>
              <a:srgbClr val="2646D0"/>
            </a:solidFill>
          </a:endParaRPr>
        </a:p>
      </dsp:txBody>
      <dsp:txXfrm>
        <a:off x="5251309" y="582135"/>
        <a:ext cx="1048100" cy="68579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5BCE-CFC7-49B9-A23A-833BC3C5EF87}">
      <dsp:nvSpPr>
        <dsp:cNvPr id="0" name=""/>
        <dsp:cNvSpPr/>
      </dsp:nvSpPr>
      <dsp:spPr>
        <a:xfrm rot="5400000">
          <a:off x="235397" y="1065126"/>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6572-999A-4219-AE3C-6DB2176BAF6D}">
      <dsp:nvSpPr>
        <dsp:cNvPr id="0" name=""/>
        <dsp:cNvSpPr/>
      </dsp:nvSpPr>
      <dsp:spPr>
        <a:xfrm>
          <a:off x="118988" y="1386285"/>
          <a:ext cx="1048100" cy="685798"/>
        </a:xfrm>
        <a:prstGeom prst="rect">
          <a:avLst/>
        </a:prstGeom>
        <a:solidFill>
          <a:srgbClr val="FFB3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List</a:t>
          </a:r>
          <a:endParaRPr lang="en-US" sz="1600" b="1" kern="1200" dirty="0">
            <a:solidFill>
              <a:srgbClr val="2646D0"/>
            </a:solidFill>
          </a:endParaRPr>
        </a:p>
      </dsp:txBody>
      <dsp:txXfrm>
        <a:off x="118988" y="1386285"/>
        <a:ext cx="1048100" cy="685798"/>
      </dsp:txXfrm>
    </dsp:sp>
    <dsp:sp modelId="{A0229022-B775-4C83-A755-88E303466FFB}">
      <dsp:nvSpPr>
        <dsp:cNvPr id="0" name=""/>
        <dsp:cNvSpPr/>
      </dsp:nvSpPr>
      <dsp:spPr>
        <a:xfrm>
          <a:off x="969281" y="979656"/>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24BC1-9F12-4337-B2A0-4CC522690245}">
      <dsp:nvSpPr>
        <dsp:cNvPr id="0" name=""/>
        <dsp:cNvSpPr/>
      </dsp:nvSpPr>
      <dsp:spPr>
        <a:xfrm rot="5400000">
          <a:off x="1518477" y="864088"/>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13309-3E06-4286-9472-A62055DE1AC9}">
      <dsp:nvSpPr>
        <dsp:cNvPr id="0" name=""/>
        <dsp:cNvSpPr/>
      </dsp:nvSpPr>
      <dsp:spPr>
        <a:xfrm>
          <a:off x="1402068" y="1185248"/>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Failure Modes</a:t>
          </a:r>
          <a:endParaRPr lang="en-US" sz="1600" b="1" kern="1200" dirty="0">
            <a:solidFill>
              <a:schemeClr val="bg1"/>
            </a:solidFill>
          </a:endParaRPr>
        </a:p>
      </dsp:txBody>
      <dsp:txXfrm>
        <a:off x="1402068" y="1185248"/>
        <a:ext cx="1048100" cy="685798"/>
      </dsp:txXfrm>
    </dsp:sp>
    <dsp:sp modelId="{CAF911AE-A591-4D9F-B37A-58A3414609D2}">
      <dsp:nvSpPr>
        <dsp:cNvPr id="0" name=""/>
        <dsp:cNvSpPr/>
      </dsp:nvSpPr>
      <dsp:spPr>
        <a:xfrm>
          <a:off x="2252362" y="778618"/>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655A-74CE-4F1B-816F-9A91E7F259D0}">
      <dsp:nvSpPr>
        <dsp:cNvPr id="0" name=""/>
        <dsp:cNvSpPr/>
      </dsp:nvSpPr>
      <dsp:spPr>
        <a:xfrm rot="5400000">
          <a:off x="2801558" y="663050"/>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E36B3-E59B-416E-B359-F88EB965D8FC}">
      <dsp:nvSpPr>
        <dsp:cNvPr id="0" name=""/>
        <dsp:cNvSpPr/>
      </dsp:nvSpPr>
      <dsp:spPr>
        <a:xfrm>
          <a:off x="2685148" y="984210"/>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Determine Effects</a:t>
          </a:r>
          <a:endParaRPr lang="en-US" sz="1600" b="1" kern="1200" dirty="0">
            <a:solidFill>
              <a:srgbClr val="2646D0"/>
            </a:solidFill>
          </a:endParaRPr>
        </a:p>
      </dsp:txBody>
      <dsp:txXfrm>
        <a:off x="2685148" y="984210"/>
        <a:ext cx="1048100" cy="685798"/>
      </dsp:txXfrm>
    </dsp:sp>
    <dsp:sp modelId="{0E1D72CF-EEFC-40F1-9B13-F2C1032C4830}">
      <dsp:nvSpPr>
        <dsp:cNvPr id="0" name=""/>
        <dsp:cNvSpPr/>
      </dsp:nvSpPr>
      <dsp:spPr>
        <a:xfrm>
          <a:off x="3535442" y="577581"/>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CFB92-E9F6-4960-A955-E3A205944E97}">
      <dsp:nvSpPr>
        <dsp:cNvPr id="0" name=""/>
        <dsp:cNvSpPr/>
      </dsp:nvSpPr>
      <dsp:spPr>
        <a:xfrm rot="5400000">
          <a:off x="4084638" y="462012"/>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060D-1B9B-43A1-A379-CC3E8284EDEC}">
      <dsp:nvSpPr>
        <dsp:cNvPr id="0" name=""/>
        <dsp:cNvSpPr/>
      </dsp:nvSpPr>
      <dsp:spPr>
        <a:xfrm>
          <a:off x="3968229" y="783172"/>
          <a:ext cx="1048100" cy="685798"/>
        </a:xfrm>
        <a:prstGeom prst="rect">
          <a:avLst/>
        </a:prstGeom>
        <a:solidFill>
          <a:srgbClr val="99653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Evaluate Effects</a:t>
          </a:r>
          <a:endParaRPr lang="en-US" sz="1600" b="1" kern="1200" dirty="0">
            <a:solidFill>
              <a:schemeClr val="bg1"/>
            </a:solidFill>
          </a:endParaRPr>
        </a:p>
      </dsp:txBody>
      <dsp:txXfrm>
        <a:off x="3968229" y="783172"/>
        <a:ext cx="1048100" cy="685798"/>
      </dsp:txXfrm>
    </dsp:sp>
    <dsp:sp modelId="{608C758B-61DF-47DE-BE49-8F0FC1A8CB72}">
      <dsp:nvSpPr>
        <dsp:cNvPr id="0" name=""/>
        <dsp:cNvSpPr/>
      </dsp:nvSpPr>
      <dsp:spPr>
        <a:xfrm>
          <a:off x="4818523" y="376543"/>
          <a:ext cx="197754" cy="197754"/>
        </a:xfrm>
        <a:prstGeom prst="triangle">
          <a:avLst>
            <a:gd name="adj" fmla="val 10000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28AD0-9060-414A-9071-CC38A1545823}">
      <dsp:nvSpPr>
        <dsp:cNvPr id="0" name=""/>
        <dsp:cNvSpPr/>
      </dsp:nvSpPr>
      <dsp:spPr>
        <a:xfrm rot="5400000">
          <a:off x="5367718" y="260975"/>
          <a:ext cx="697688" cy="1160937"/>
        </a:xfrm>
        <a:prstGeom prst="corner">
          <a:avLst>
            <a:gd name="adj1" fmla="val 16120"/>
            <a:gd name="adj2" fmla="val 16110"/>
          </a:avLst>
        </a:prstGeom>
        <a:solidFill>
          <a:srgbClr val="2646D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40E0B-6F12-4EB9-AD21-4F99DE010C41}">
      <dsp:nvSpPr>
        <dsp:cNvPr id="0" name=""/>
        <dsp:cNvSpPr/>
      </dsp:nvSpPr>
      <dsp:spPr>
        <a:xfrm>
          <a:off x="5251309" y="582135"/>
          <a:ext cx="1048100" cy="68579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2646D0"/>
              </a:solidFill>
            </a:rPr>
            <a:t>Control</a:t>
          </a:r>
          <a:endParaRPr lang="en-US" sz="1600" b="1" kern="1200" dirty="0">
            <a:solidFill>
              <a:srgbClr val="2646D0"/>
            </a:solidFill>
          </a:endParaRPr>
        </a:p>
      </dsp:txBody>
      <dsp:txXfrm>
        <a:off x="5251309" y="582135"/>
        <a:ext cx="1048100" cy="6857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66" tIns="48783" rIns="97566" bIns="4878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7566" tIns="48783" rIns="97566" bIns="48783" rtlCol="0"/>
          <a:lstStyle>
            <a:lvl1pPr algn="r">
              <a:defRPr sz="1300"/>
            </a:lvl1pPr>
          </a:lstStyle>
          <a:p>
            <a:fld id="{E596A19E-4CC5-4FC6-8D02-FAFE480EC7CB}" type="datetimeFigureOut">
              <a:rPr lang="en-US" smtClean="0"/>
              <a:pPr/>
              <a:t>9/11/2014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7566" tIns="48783" rIns="97566" bIns="4878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7566" tIns="48783" rIns="97566" bIns="48783" rtlCol="0" anchor="b"/>
          <a:lstStyle>
            <a:lvl1pPr algn="r">
              <a:defRPr sz="1300"/>
            </a:lvl1pPr>
          </a:lstStyle>
          <a:p>
            <a:fld id="{C4097A5C-D133-4818-ACA7-6A00E66BD49A}" type="slidenum">
              <a:rPr lang="en-US" smtClean="0"/>
              <a:pPr/>
              <a:t>‹#›</a:t>
            </a:fld>
            <a:endParaRPr lang="en-US"/>
          </a:p>
        </p:txBody>
      </p:sp>
    </p:spTree>
    <p:extLst>
      <p:ext uri="{BB962C8B-B14F-4D97-AF65-F5344CB8AC3E}">
        <p14:creationId xmlns:p14="http://schemas.microsoft.com/office/powerpoint/2010/main" xmlns="" val="27010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66" tIns="48783" rIns="97566" bIns="4878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566" tIns="48783" rIns="97566" bIns="48783" rtlCol="0"/>
          <a:lstStyle>
            <a:lvl1pPr algn="r">
              <a:defRPr sz="1300"/>
            </a:lvl1pPr>
          </a:lstStyle>
          <a:p>
            <a:fld id="{3383AA8E-B77E-4542-B19D-1B0A814CE113}" type="datetimeFigureOut">
              <a:rPr lang="en-US" smtClean="0"/>
              <a:pPr/>
              <a:t>9/11/2014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566" tIns="48783" rIns="97566" bIns="4878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7566" tIns="48783" rIns="97566" bIns="487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7566" tIns="48783" rIns="97566" bIns="4878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7566" tIns="48783" rIns="97566" bIns="48783" rtlCol="0" anchor="b"/>
          <a:lstStyle>
            <a:lvl1pPr algn="r">
              <a:defRPr sz="1300"/>
            </a:lvl1pPr>
          </a:lstStyle>
          <a:p>
            <a:fld id="{AFD42799-FACC-42FF-909A-DD74213EF593}" type="slidenum">
              <a:rPr lang="en-US" smtClean="0"/>
              <a:pPr/>
              <a:t>‹#›</a:t>
            </a:fld>
            <a:endParaRPr lang="en-US"/>
          </a:p>
        </p:txBody>
      </p:sp>
    </p:spTree>
    <p:extLst>
      <p:ext uri="{BB962C8B-B14F-4D97-AF65-F5344CB8AC3E}">
        <p14:creationId xmlns:p14="http://schemas.microsoft.com/office/powerpoint/2010/main" xmlns="" val="241827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a:t>
            </a:fld>
            <a:endParaRPr lang="en-US"/>
          </a:p>
        </p:txBody>
      </p:sp>
    </p:spTree>
    <p:extLst>
      <p:ext uri="{BB962C8B-B14F-4D97-AF65-F5344CB8AC3E}">
        <p14:creationId xmlns:p14="http://schemas.microsoft.com/office/powerpoint/2010/main" xmlns="" val="2660885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a:t>
            </a:fld>
            <a:endParaRPr lang="en-US"/>
          </a:p>
        </p:txBody>
      </p:sp>
    </p:spTree>
    <p:extLst>
      <p:ext uri="{BB962C8B-B14F-4D97-AF65-F5344CB8AC3E}">
        <p14:creationId xmlns:p14="http://schemas.microsoft.com/office/powerpoint/2010/main" xmlns="" val="2660885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a:t>
            </a:fld>
            <a:endParaRPr lang="en-US"/>
          </a:p>
        </p:txBody>
      </p:sp>
    </p:spTree>
    <p:extLst>
      <p:ext uri="{BB962C8B-B14F-4D97-AF65-F5344CB8AC3E}">
        <p14:creationId xmlns:p14="http://schemas.microsoft.com/office/powerpoint/2010/main" xmlns="" val="266088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a:t>
            </a:fld>
            <a:endParaRPr lang="en-US"/>
          </a:p>
        </p:txBody>
      </p:sp>
    </p:spTree>
    <p:extLst>
      <p:ext uri="{BB962C8B-B14F-4D97-AF65-F5344CB8AC3E}">
        <p14:creationId xmlns:p14="http://schemas.microsoft.com/office/powerpoint/2010/main" xmlns="" val="266088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a:t>
            </a:fld>
            <a:endParaRPr lang="en-US"/>
          </a:p>
        </p:txBody>
      </p:sp>
    </p:spTree>
    <p:extLst>
      <p:ext uri="{BB962C8B-B14F-4D97-AF65-F5344CB8AC3E}">
        <p14:creationId xmlns:p14="http://schemas.microsoft.com/office/powerpoint/2010/main" xmlns="" val="266088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95</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96</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97</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98</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99</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100</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101</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102</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104</a:t>
            </a:fld>
            <a:endParaRPr lang="en-US"/>
          </a:p>
        </p:txBody>
      </p:sp>
    </p:spTree>
    <p:extLst>
      <p:ext uri="{BB962C8B-B14F-4D97-AF65-F5344CB8AC3E}">
        <p14:creationId xmlns:p14="http://schemas.microsoft.com/office/powerpoint/2010/main" xmlns="" val="370700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0F766F-6BEE-4F34-A5E8-A5C4E6C63166}"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104716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F766F-6BEE-4F34-A5E8-A5C4E6C63166}"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179385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F766F-6BEE-4F34-A5E8-A5C4E6C63166}"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335803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F766F-6BEE-4F34-A5E8-A5C4E6C63166}"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302834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0F766F-6BEE-4F34-A5E8-A5C4E6C63166}"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296477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0F766F-6BEE-4F34-A5E8-A5C4E6C63166}"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10192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0F766F-6BEE-4F34-A5E8-A5C4E6C63166}" type="datetimeFigureOut">
              <a:rPr lang="en-US" smtClean="0"/>
              <a:pPr/>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366078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0F766F-6BEE-4F34-A5E8-A5C4E6C63166}" type="datetimeFigureOut">
              <a:rPr lang="en-US" smtClean="0"/>
              <a:pPr/>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284218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F766F-6BEE-4F34-A5E8-A5C4E6C63166}"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304428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F766F-6BEE-4F34-A5E8-A5C4E6C63166}"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274595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F766F-6BEE-4F34-A5E8-A5C4E6C63166}"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5218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F766F-6BEE-4F34-A5E8-A5C4E6C63166}"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08355-0E0D-4D5E-A16F-30C9BD1AED51}" type="slidenum">
              <a:rPr lang="en-US" smtClean="0"/>
              <a:pPr/>
              <a:t>‹#›</a:t>
            </a:fld>
            <a:endParaRPr lang="en-US"/>
          </a:p>
        </p:txBody>
      </p:sp>
    </p:spTree>
    <p:extLst>
      <p:ext uri="{BB962C8B-B14F-4D97-AF65-F5344CB8AC3E}">
        <p14:creationId xmlns:p14="http://schemas.microsoft.com/office/powerpoint/2010/main" xmlns="" val="235842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8" Type="http://schemas.openxmlformats.org/officeDocument/2006/relationships/hyperlink" Target="http://www.youtube.com/view_play_list?p=05BAD95091231CF7" TargetMode="External"/><Relationship Id="rId3" Type="http://schemas.openxmlformats.org/officeDocument/2006/relationships/hyperlink" Target="http://www.ironring.ca/" TargetMode="External"/><Relationship Id="rId7" Type="http://schemas.openxmlformats.org/officeDocument/2006/relationships/hyperlink" Target="http://www.rmprofessional.com/" TargetMode="External"/><Relationship Id="rId2" Type="http://schemas.openxmlformats.org/officeDocument/2006/relationships/notesSlide" Target="../notesSlides/notesSlide124.xml"/><Relationship Id="rId1" Type="http://schemas.openxmlformats.org/officeDocument/2006/relationships/slideLayout" Target="../slideLayouts/slideLayout7.xml"/><Relationship Id="rId6" Type="http://schemas.openxmlformats.org/officeDocument/2006/relationships/hyperlink" Target="http://commons.wikimedia.org/wiki/Main_Page" TargetMode="External"/><Relationship Id="rId5" Type="http://schemas.openxmlformats.org/officeDocument/2006/relationships/hyperlink" Target="http://www.mishc.uq.edu.au/" TargetMode="External"/><Relationship Id="rId4" Type="http://schemas.openxmlformats.org/officeDocument/2006/relationships/hyperlink" Target="http://matdl.org/failurecases/Bridge_Collapse_Cases/Quebec_Brid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hyperlink" Target="http://www.workplacesafetynorth.ca/" TargetMode="External"/><Relationship Id="rId13" Type="http://schemas.openxmlformats.org/officeDocument/2006/relationships/hyperlink" Target="http://novascotia.ca/lae/ohs/" TargetMode="External"/><Relationship Id="rId3" Type="http://schemas.openxmlformats.org/officeDocument/2006/relationships/hyperlink" Target="http://www.worksafebc.com/" TargetMode="External"/><Relationship Id="rId7" Type="http://schemas.openxmlformats.org/officeDocument/2006/relationships/hyperlink" Target="http://safemanitoba.com/" TargetMode="External"/><Relationship Id="rId12" Type="http://schemas.openxmlformats.org/officeDocument/2006/relationships/hyperlink" Target="http://www.wscc.nt.ca/Pages/default.aspx" TargetMode="External"/><Relationship Id="rId2" Type="http://schemas.openxmlformats.org/officeDocument/2006/relationships/notesSlide" Target="../notesSlides/notesSlide125.xml"/><Relationship Id="rId1" Type="http://schemas.openxmlformats.org/officeDocument/2006/relationships/slideLayout" Target="../slideLayouts/slideLayout7.xml"/><Relationship Id="rId6" Type="http://schemas.openxmlformats.org/officeDocument/2006/relationships/hyperlink" Target="http://www.worksafesask.ca/" TargetMode="External"/><Relationship Id="rId11" Type="http://schemas.openxmlformats.org/officeDocument/2006/relationships/hyperlink" Target="http://www.servicenl.gov.nl.ca/ohs/" TargetMode="External"/><Relationship Id="rId5" Type="http://schemas.openxmlformats.org/officeDocument/2006/relationships/hyperlink" Target="http://humanservices.alberta.ca/" TargetMode="External"/><Relationship Id="rId15" Type="http://schemas.openxmlformats.org/officeDocument/2006/relationships/hyperlink" Target="http://wcb.yk.ca/" TargetMode="External"/><Relationship Id="rId10" Type="http://schemas.openxmlformats.org/officeDocument/2006/relationships/hyperlink" Target="http://www.worksafenb.ca/" TargetMode="External"/><Relationship Id="rId4" Type="http://schemas.openxmlformats.org/officeDocument/2006/relationships/hyperlink" Target="http://www.safetyauthority.ca/" TargetMode="External"/><Relationship Id="rId9" Type="http://schemas.openxmlformats.org/officeDocument/2006/relationships/hyperlink" Target="http://www.csst.qc.ca/en/youth/Pages/young_people_work.aspx" TargetMode="External"/><Relationship Id="rId14" Type="http://schemas.openxmlformats.org/officeDocument/2006/relationships/hyperlink" Target="http://www.wcb.pe.ca/"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upload.wikimedia.org/wikipedia/commons/d/d7/NRCSIA99280_-_Iowa_(3255)(NRCS_Photo_Gallery).tif" TargetMode="External"/><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upload.wikimedia.org/wikipedia/commons/1/11/Defense.gov_News_Photo_120723-F-HA794-089_-_A_U.S._Air_Force_firefighter_sprays_water_at_the_fire_of_a_simulated_C-130_Hercules_plane_crash_during_operational_readiness_exercise_Beverly.jpg" TargetMode="External"/><Relationship Id="rId5" Type="http://schemas.openxmlformats.org/officeDocument/2006/relationships/image" Target="../media/image8.jpeg"/><Relationship Id="rId4" Type="http://schemas.openxmlformats.org/officeDocument/2006/relationships/hyperlink" Target="//upload.wikimedia.org/wikipedia/commons/5/55/AVONDALE_SHIPYARD_WORKER_WEARS_SPECIAL_EAR_MUFFS_FOR_PROTECTION_FROM_THE_HEAVY_LEVEL_OF_INDUSTRIAL_NOISE_POLLUTION_-_NARA_-_546041.jpg" TargetMode="Externa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hyperlink" Target="//upload.wikimedia.org/wikipedia/commons/d/d7/NRCSIA99280_-_Iowa_(3255)(NRCS_Photo_Gallery).tif" TargetMode="External"/><Relationship Id="rId3" Type="http://schemas.openxmlformats.org/officeDocument/2006/relationships/oleObject" Target="../embeddings/oleObject2.bin"/><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upload.wikimedia.org/wikipedia/commons/1/11/Defense.gov_News_Photo_120723-F-HA794-089_-_A_U.S._Air_Force_firefighter_sprays_water_at_the_fire_of_a_simulated_C-130_Hercules_plane_crash_during_operational_readiness_exercise_Beverly.jpg" TargetMode="External"/><Relationship Id="rId5" Type="http://schemas.openxmlformats.org/officeDocument/2006/relationships/image" Target="../media/image8.jpeg"/><Relationship Id="rId4" Type="http://schemas.openxmlformats.org/officeDocument/2006/relationships/hyperlink" Target="//upload.wikimedia.org/wikipedia/commons/5/55/AVONDALE_SHIPYARD_WORKER_WEARS_SPECIAL_EAR_MUFFS_FOR_PROTECTION_FROM_THE_HEAVY_LEVEL_OF_INDUSTRIAL_NOISE_POLLUTION_-_NARA_-_546041.jpg" TargetMode="Externa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hyperlink" Target="//upload.wikimedia.org/wikipedia/commons/7/7f/US_Navy_090910-N-2491R-040_Aviation_Ordnanceman_2nd_Class_Keon_Beccles_and_Aviation_Ordnanceman_2nd_Class_Aaron_Newby,_both_assigned_to_the_Mad_Foxes_of_Patrol_Squadron_(VP)_5.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upload.wikimedia.org/wikipedia/commons/e/e5/FEMA_-_27333_-_Photograph_by_Marvin_Nauman_taken_on_12-18-2006_in_Washington.jpg" TargetMode="External"/><Relationship Id="rId5" Type="http://schemas.openxmlformats.org/officeDocument/2006/relationships/image" Target="../media/image13.jpeg"/><Relationship Id="rId4" Type="http://schemas.openxmlformats.org/officeDocument/2006/relationships/hyperlink" Target="//upload.wikimedia.org/wikipedia/commons/5/5f/Grinding_in_a_construction_firm.jpg" TargetMode="External"/><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hyperlink" Target="//upload.wikimedia.org/wikipedia/commons/7/7f/US_Navy_090910-N-2491R-040_Aviation_Ordnanceman_2nd_Class_Keon_Beccles_and_Aviation_Ordnanceman_2nd_Class_Aaron_Newby,_both_assigned_to_the_Mad_Foxes_of_Patrol_Squadron_(VP)_5.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upload.wikimedia.org/wikipedia/commons/e/e5/FEMA_-_27333_-_Photograph_by_Marvin_Nauman_taken_on_12-18-2006_in_Washington.jpg" TargetMode="External"/><Relationship Id="rId5" Type="http://schemas.openxmlformats.org/officeDocument/2006/relationships/image" Target="../media/image13.jpeg"/><Relationship Id="rId4" Type="http://schemas.openxmlformats.org/officeDocument/2006/relationships/hyperlink" Target="//upload.wikimedia.org/wikipedia/commons/5/5f/Grinding_in_a_construction_firm.jpg" TargetMode="Externa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4/47/Quebec_Bridge_Collapse_of_1907.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6/67/Deepwater_Horizon_fire_2010-04-21.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6/67/Deepwater_Horizon_fire_2010-04-21.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9/9c/Mina_San_Jos%C3%A9_-_Mario_G%C3%B3mez_Rescue_-_Gobierno_de_Chile.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2498" y="6477000"/>
            <a:ext cx="8127242" cy="762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1828799"/>
            <a:ext cx="7907741" cy="4247317"/>
          </a:xfrm>
          <a:prstGeom prst="rect">
            <a:avLst/>
          </a:prstGeom>
          <a:noFill/>
        </p:spPr>
        <p:txBody>
          <a:bodyPr wrap="square" rtlCol="0">
            <a:spAutoFit/>
          </a:bodyPr>
          <a:lstStyle/>
          <a:p>
            <a:pPr>
              <a:lnSpc>
                <a:spcPct val="150000"/>
              </a:lnSpc>
            </a:pPr>
            <a:r>
              <a:rPr lang="en-US" b="1" dirty="0" smtClean="0">
                <a:solidFill>
                  <a:srgbClr val="061A49"/>
                </a:solidFill>
                <a:latin typeface="Arial" pitchFamily="34" charset="0"/>
                <a:cs typeface="Arial" pitchFamily="34" charset="0"/>
              </a:rPr>
              <a:t>In this module you will learn what Risk Management is all about.   </a:t>
            </a:r>
          </a:p>
          <a:p>
            <a:pPr>
              <a:lnSpc>
                <a:spcPct val="150000"/>
              </a:lnSpc>
            </a:pPr>
            <a:r>
              <a:rPr lang="en-US" b="1" dirty="0" smtClean="0">
                <a:solidFill>
                  <a:srgbClr val="061A49"/>
                </a:solidFill>
                <a:latin typeface="Arial" pitchFamily="34" charset="0"/>
                <a:cs typeface="Arial" pitchFamily="34" charset="0"/>
              </a:rPr>
              <a:t>There are 6 sections that will cover: </a:t>
            </a:r>
          </a:p>
          <a:p>
            <a:pPr marL="285750" indent="-285750">
              <a:lnSpc>
                <a:spcPct val="150000"/>
              </a:lnSpc>
              <a:buClr>
                <a:srgbClr val="0065CC"/>
              </a:buClr>
              <a:buFont typeface="Wingdings" pitchFamily="2" charset="2"/>
              <a:buChar char="v"/>
            </a:pPr>
            <a:r>
              <a:rPr lang="en-US" b="1" dirty="0" smtClean="0">
                <a:solidFill>
                  <a:srgbClr val="2646D0"/>
                </a:solidFill>
                <a:latin typeface="Arial" pitchFamily="34" charset="0"/>
                <a:cs typeface="Arial" pitchFamily="34" charset="0"/>
              </a:rPr>
              <a:t>Introduction</a:t>
            </a:r>
            <a:r>
              <a:rPr lang="en-US" b="1" dirty="0" smtClean="0">
                <a:solidFill>
                  <a:srgbClr val="061A49"/>
                </a:solidFill>
                <a:latin typeface="Arial" pitchFamily="34" charset="0"/>
                <a:cs typeface="Arial" pitchFamily="34" charset="0"/>
              </a:rPr>
              <a:t> – what risk management is and why it is important.</a:t>
            </a:r>
          </a:p>
          <a:p>
            <a:pPr marL="285750" indent="-285750">
              <a:lnSpc>
                <a:spcPct val="150000"/>
              </a:lnSpc>
              <a:buClr>
                <a:srgbClr val="0065CC"/>
              </a:buClr>
              <a:buFont typeface="Wingdings" pitchFamily="2" charset="2"/>
              <a:buChar char="v"/>
            </a:pPr>
            <a:r>
              <a:rPr lang="en-US" b="1" dirty="0" smtClean="0">
                <a:solidFill>
                  <a:srgbClr val="2646D0"/>
                </a:solidFill>
                <a:latin typeface="Arial" pitchFamily="34" charset="0"/>
                <a:cs typeface="Arial" pitchFamily="34" charset="0"/>
              </a:rPr>
              <a:t>Understanding Hazards </a:t>
            </a:r>
            <a:r>
              <a:rPr lang="en-US" b="1" dirty="0" smtClean="0">
                <a:solidFill>
                  <a:srgbClr val="061A49"/>
                </a:solidFill>
                <a:latin typeface="Arial" pitchFamily="34" charset="0"/>
                <a:cs typeface="Arial" pitchFamily="34" charset="0"/>
              </a:rPr>
              <a:t>-  what a hazard is and the sources of energy that can cause them.</a:t>
            </a:r>
          </a:p>
          <a:p>
            <a:pPr marL="285750" indent="-285750">
              <a:lnSpc>
                <a:spcPct val="150000"/>
              </a:lnSpc>
              <a:buClr>
                <a:srgbClr val="0065CC"/>
              </a:buClr>
              <a:buFont typeface="Wingdings" pitchFamily="2" charset="2"/>
              <a:buChar char="v"/>
            </a:pPr>
            <a:r>
              <a:rPr lang="en-US" b="1" dirty="0" smtClean="0">
                <a:solidFill>
                  <a:srgbClr val="2646D0"/>
                </a:solidFill>
                <a:latin typeface="Arial" pitchFamily="34" charset="0"/>
                <a:cs typeface="Arial" pitchFamily="34" charset="0"/>
              </a:rPr>
              <a:t>Understanding Risk </a:t>
            </a:r>
            <a:r>
              <a:rPr lang="en-US" b="1" dirty="0" smtClean="0">
                <a:solidFill>
                  <a:srgbClr val="061A49"/>
                </a:solidFill>
                <a:latin typeface="Arial" pitchFamily="34" charset="0"/>
                <a:cs typeface="Arial" pitchFamily="34" charset="0"/>
              </a:rPr>
              <a:t>– what is risk </a:t>
            </a:r>
          </a:p>
          <a:p>
            <a:pPr marL="285750" indent="-285750">
              <a:lnSpc>
                <a:spcPct val="150000"/>
              </a:lnSpc>
              <a:buClr>
                <a:srgbClr val="0065CC"/>
              </a:buClr>
              <a:buFont typeface="Wingdings" pitchFamily="2" charset="2"/>
              <a:buChar char="v"/>
            </a:pPr>
            <a:r>
              <a:rPr lang="en-US" b="1" dirty="0" smtClean="0">
                <a:solidFill>
                  <a:srgbClr val="2646D0"/>
                </a:solidFill>
                <a:latin typeface="Arial" pitchFamily="34" charset="0"/>
                <a:cs typeface="Arial" pitchFamily="34" charset="0"/>
              </a:rPr>
              <a:t>Risk Assessment </a:t>
            </a:r>
            <a:r>
              <a:rPr lang="en-US" b="1" dirty="0" smtClean="0">
                <a:solidFill>
                  <a:srgbClr val="061A49"/>
                </a:solidFill>
                <a:latin typeface="Arial" pitchFamily="34" charset="0"/>
                <a:cs typeface="Arial" pitchFamily="34" charset="0"/>
              </a:rPr>
              <a:t>– how to assess risk</a:t>
            </a:r>
          </a:p>
          <a:p>
            <a:pPr marL="285750" indent="-285750">
              <a:lnSpc>
                <a:spcPct val="150000"/>
              </a:lnSpc>
              <a:buClr>
                <a:srgbClr val="0065CC"/>
              </a:buClr>
              <a:buFont typeface="Wingdings" pitchFamily="2" charset="2"/>
              <a:buChar char="v"/>
            </a:pPr>
            <a:r>
              <a:rPr lang="en-US" b="1" dirty="0" smtClean="0">
                <a:solidFill>
                  <a:srgbClr val="2646D0"/>
                </a:solidFill>
                <a:latin typeface="Arial" pitchFamily="34" charset="0"/>
                <a:cs typeface="Arial" pitchFamily="34" charset="0"/>
              </a:rPr>
              <a:t>Risk Management </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the process used in the workplace that deals with controlling risk and prevents harm to people and property. </a:t>
            </a:r>
          </a:p>
          <a:p>
            <a:pPr marL="285750" indent="-285750">
              <a:lnSpc>
                <a:spcPct val="150000"/>
              </a:lnSpc>
              <a:buClr>
                <a:srgbClr val="0065CC"/>
              </a:buClr>
              <a:buFont typeface="Wingdings" pitchFamily="2" charset="2"/>
              <a:buChar char="v"/>
            </a:pPr>
            <a:r>
              <a:rPr lang="en-US" b="1" dirty="0" smtClean="0">
                <a:solidFill>
                  <a:srgbClr val="2646D0"/>
                </a:solidFill>
                <a:latin typeface="Arial" pitchFamily="34" charset="0"/>
                <a:cs typeface="Arial" pitchFamily="34" charset="0"/>
              </a:rPr>
              <a:t>Review</a:t>
            </a:r>
            <a:r>
              <a:rPr lang="en-US" b="1" dirty="0" smtClean="0">
                <a:solidFill>
                  <a:srgbClr val="061A49"/>
                </a:solidFill>
                <a:latin typeface="Arial" pitchFamily="34" charset="0"/>
                <a:cs typeface="Arial" pitchFamily="34" charset="0"/>
              </a:rPr>
              <a:t> – a summary of the key concepts learned.</a:t>
            </a: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7930763" y="5959395"/>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2646D0"/>
              </a:solidFill>
            </a:endParaRPr>
          </a:p>
        </p:txBody>
      </p:sp>
      <p:sp>
        <p:nvSpPr>
          <p:cNvPr id="4" name="TextBox 3"/>
          <p:cNvSpPr txBox="1"/>
          <p:nvPr/>
        </p:nvSpPr>
        <p:spPr>
          <a:xfrm>
            <a:off x="7045789" y="5959395"/>
            <a:ext cx="965010" cy="369332"/>
          </a:xfrm>
          <a:prstGeom prst="rect">
            <a:avLst/>
          </a:prstGeom>
          <a:noFill/>
        </p:spPr>
        <p:txBody>
          <a:bodyPr wrap="square" rtlCol="0">
            <a:spAutoFit/>
          </a:bodyPr>
          <a:lstStyle/>
          <a:p>
            <a:r>
              <a:rPr lang="en-US" b="1" dirty="0" smtClean="0"/>
              <a:t>1 of 13</a:t>
            </a:r>
            <a:endParaRPr lang="en-US" b="1" dirty="0"/>
          </a:p>
        </p:txBody>
      </p:sp>
      <p:grpSp>
        <p:nvGrpSpPr>
          <p:cNvPr id="9" name="Group 8"/>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2" name="Round Diagonal Corner Rectangle 21"/>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17" name="Round Diagonal Corner Rectangle 16"/>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162161"/>
            <a:ext cx="3657600" cy="379723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r>
              <a:rPr lang="en-US" b="1" dirty="0" smtClean="0">
                <a:solidFill>
                  <a:schemeClr val="tx1"/>
                </a:solidFill>
              </a:rPr>
              <a:t>Most accidents in the workplace are smaller in scale than the examples you have just seen.  They are just as important because even though they are small, they can result in a fatality.    </a:t>
            </a:r>
          </a:p>
          <a:p>
            <a:pPr marL="290513" indent="-290513">
              <a:lnSpc>
                <a:spcPts val="2500"/>
              </a:lnSpc>
              <a:buClr>
                <a:srgbClr val="FFB300"/>
              </a:buClr>
              <a:buFont typeface="Wingdings" pitchFamily="2" charset="2"/>
              <a:buChar char="v"/>
            </a:pPr>
            <a:r>
              <a:rPr lang="en-US" b="1" dirty="0" smtClean="0">
                <a:solidFill>
                  <a:schemeClr val="tx1"/>
                </a:solidFill>
              </a:rPr>
              <a:t>For example, a worker was killed when he opened the door and this unsecured load fell on him.</a:t>
            </a:r>
            <a:endParaRPr lang="en-US" sz="1400" i="1" dirty="0">
              <a:solidFill>
                <a:schemeClr val="tx1"/>
              </a:solidFill>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89947"/>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6993340" y="6001615"/>
            <a:ext cx="965010" cy="369332"/>
          </a:xfrm>
          <a:prstGeom prst="rect">
            <a:avLst/>
          </a:prstGeom>
          <a:noFill/>
        </p:spPr>
        <p:txBody>
          <a:bodyPr wrap="square" rtlCol="0">
            <a:spAutoFit/>
          </a:bodyPr>
          <a:lstStyle/>
          <a:p>
            <a:pPr algn="ctr"/>
            <a:r>
              <a:rPr lang="en-US" b="1" dirty="0" smtClean="0"/>
              <a:t>10 of 13</a:t>
            </a:r>
            <a:endParaRPr lang="en-US" b="1" dirty="0"/>
          </a:p>
        </p:txBody>
      </p:sp>
      <p:sp>
        <p:nvSpPr>
          <p:cNvPr id="9" name="Left Arrow 8"/>
          <p:cNvSpPr/>
          <p:nvPr/>
        </p:nvSpPr>
        <p:spPr>
          <a:xfrm>
            <a:off x="6334972" y="5989947"/>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pic>
        <p:nvPicPr>
          <p:cNvPr id="4098" name="Picture 2" descr="Cardboard bale leaning up against truck do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12140" y="2162161"/>
            <a:ext cx="3657600" cy="2743200"/>
          </a:xfrm>
          <a:prstGeom prst="rect">
            <a:avLst/>
          </a:prstGeom>
          <a:noFill/>
          <a:ln w="25400">
            <a:solidFill>
              <a:srgbClr val="996532"/>
            </a:solidFill>
          </a:ln>
          <a:extLst>
            <a:ext uri="{909E8E84-426E-40DD-AFC4-6F175D3DCCD1}">
              <a14:hiddenFill xmlns:a14="http://schemas.microsoft.com/office/drawing/2010/main" xmlns="">
                <a:solidFill>
                  <a:srgbClr val="FFFFFF"/>
                </a:solidFill>
              </a14:hiddenFill>
            </a:ext>
          </a:extLst>
        </p:spPr>
      </p:pic>
      <p:sp>
        <p:nvSpPr>
          <p:cNvPr id="28" name="Rounded Rectangle 27"/>
          <p:cNvSpPr/>
          <p:nvPr/>
        </p:nvSpPr>
        <p:spPr>
          <a:xfrm>
            <a:off x="5002337" y="4974633"/>
            <a:ext cx="3657600" cy="89276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Workplace Safety North </a:t>
            </a:r>
          </a:p>
          <a:p>
            <a:pPr algn="ctr"/>
            <a:r>
              <a:rPr lang="en-US" b="1" dirty="0" smtClean="0">
                <a:solidFill>
                  <a:schemeClr val="tx1"/>
                </a:solidFill>
              </a:rPr>
              <a:t>Hazard Alert Bulletin  </a:t>
            </a:r>
          </a:p>
          <a:p>
            <a:pPr algn="ctr"/>
            <a:r>
              <a:rPr lang="en-US" b="1" dirty="0" smtClean="0">
                <a:solidFill>
                  <a:schemeClr val="tx1"/>
                </a:solidFill>
              </a:rPr>
              <a:t>March 23, 2013</a:t>
            </a:r>
            <a:endParaRPr lang="en-US" b="1" i="1" dirty="0">
              <a:solidFill>
                <a:schemeClr val="tx1"/>
              </a:solidFill>
            </a:endParaRPr>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3" name="Round Diagonal Corner Rectangle 32"/>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4" name="Round Diagonal Corner Rectangle 33"/>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5" name="Round Diagonal Corner Rectangle 34"/>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9" name="Rectangle 18"/>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315134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1754326"/>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Once the scope and context are set, the next four steps are to understand the hazards, identify the unwanted events, analyze and evaluate the risks and consider existing controls or plan new ones.  You have already learned the details of these in the previous sections.</a:t>
            </a:r>
          </a:p>
          <a:p>
            <a:pPr>
              <a:buClr>
                <a:srgbClr val="2646D0"/>
              </a:buClr>
            </a:pPr>
            <a:endParaRPr lang="en-US" b="1" dirty="0" smtClean="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4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4" name="Rectangle 3"/>
          <p:cNvSpPr/>
          <p:nvPr/>
        </p:nvSpPr>
        <p:spPr>
          <a:xfrm>
            <a:off x="3710653" y="310816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Establish Context &amp; Scope</a:t>
            </a:r>
          </a:p>
        </p:txBody>
      </p:sp>
      <p:sp>
        <p:nvSpPr>
          <p:cNvPr id="33" name="Rectangle 32"/>
          <p:cNvSpPr/>
          <p:nvPr/>
        </p:nvSpPr>
        <p:spPr>
          <a:xfrm>
            <a:off x="3710651" y="3539813"/>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Understand the Hazards</a:t>
            </a:r>
          </a:p>
        </p:txBody>
      </p:sp>
      <p:sp>
        <p:nvSpPr>
          <p:cNvPr id="34" name="Rectangle 33"/>
          <p:cNvSpPr/>
          <p:nvPr/>
        </p:nvSpPr>
        <p:spPr>
          <a:xfrm>
            <a:off x="3710652" y="3965419"/>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Identify the Unwanted </a:t>
            </a:r>
            <a:r>
              <a:rPr lang="en-US" sz="1200" dirty="0">
                <a:solidFill>
                  <a:schemeClr val="bg1"/>
                </a:solidFill>
              </a:rPr>
              <a:t>E</a:t>
            </a:r>
            <a:r>
              <a:rPr lang="en-US" sz="1200" dirty="0" smtClean="0">
                <a:solidFill>
                  <a:schemeClr val="bg1"/>
                </a:solidFill>
              </a:rPr>
              <a:t>vents</a:t>
            </a:r>
          </a:p>
        </p:txBody>
      </p:sp>
      <p:sp>
        <p:nvSpPr>
          <p:cNvPr id="35" name="Rectangle 34"/>
          <p:cNvSpPr/>
          <p:nvPr/>
        </p:nvSpPr>
        <p:spPr>
          <a:xfrm>
            <a:off x="3710653" y="4395319"/>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Analyze &amp; Evaluate Risks</a:t>
            </a:r>
          </a:p>
        </p:txBody>
      </p:sp>
      <p:sp>
        <p:nvSpPr>
          <p:cNvPr id="36" name="Rectangle 35"/>
          <p:cNvSpPr/>
          <p:nvPr/>
        </p:nvSpPr>
        <p:spPr>
          <a:xfrm>
            <a:off x="3720181" y="4824178"/>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Consider the Controls</a:t>
            </a:r>
          </a:p>
        </p:txBody>
      </p:sp>
      <p:sp>
        <p:nvSpPr>
          <p:cNvPr id="37" name="Rectangle 36"/>
          <p:cNvSpPr/>
          <p:nvPr/>
        </p:nvSpPr>
        <p:spPr>
          <a:xfrm>
            <a:off x="3710648" y="5255822"/>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Treat the Risks</a:t>
            </a:r>
          </a:p>
        </p:txBody>
      </p:sp>
      <p:cxnSp>
        <p:nvCxnSpPr>
          <p:cNvPr id="9" name="Straight Arrow Connector 8"/>
          <p:cNvCxnSpPr>
            <a:stCxn id="4" idx="2"/>
            <a:endCxn id="33" idx="0"/>
          </p:cNvCxnSpPr>
          <p:nvPr/>
        </p:nvCxnSpPr>
        <p:spPr>
          <a:xfrm flipH="1">
            <a:off x="4532076" y="341296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532076" y="3838575"/>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532073" y="427021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41604" y="4697334"/>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541606" y="5128978"/>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989331" y="4181241"/>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Monitor &amp; Review</a:t>
            </a:r>
          </a:p>
        </p:txBody>
      </p:sp>
      <p:sp>
        <p:nvSpPr>
          <p:cNvPr id="44" name="Rectangle 43"/>
          <p:cNvSpPr/>
          <p:nvPr/>
        </p:nvSpPr>
        <p:spPr>
          <a:xfrm>
            <a:off x="1553897" y="396541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Communicate &amp; Consult</a:t>
            </a:r>
          </a:p>
        </p:txBody>
      </p:sp>
      <p:cxnSp>
        <p:nvCxnSpPr>
          <p:cNvPr id="47" name="Straight Arrow Connector 46"/>
          <p:cNvCxnSpPr>
            <a:stCxn id="43" idx="2"/>
          </p:cNvCxnSpPr>
          <p:nvPr/>
        </p:nvCxnSpPr>
        <p:spPr>
          <a:xfrm flipH="1">
            <a:off x="6810755" y="4486041"/>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3"/>
          </p:cNvCxnSpPr>
          <p:nvPr/>
        </p:nvCxnSpPr>
        <p:spPr>
          <a:xfrm>
            <a:off x="5353497" y="5408222"/>
            <a:ext cx="1457258"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41608" y="5182640"/>
            <a:ext cx="2269147"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52494" y="3260569"/>
            <a:ext cx="1457258" cy="0"/>
          </a:xfrm>
          <a:prstGeom prst="line">
            <a:avLst/>
          </a:prstGeom>
          <a:ln>
            <a:solidFill>
              <a:srgbClr val="996532"/>
            </a:solidFill>
            <a:head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809751" y="3259060"/>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3"/>
            <a:endCxn id="34" idx="1"/>
          </p:cNvCxnSpPr>
          <p:nvPr/>
        </p:nvCxnSpPr>
        <p:spPr>
          <a:xfrm>
            <a:off x="3196746" y="4117819"/>
            <a:ext cx="513906" cy="0"/>
          </a:xfrm>
          <a:prstGeom prst="straightConnector1">
            <a:avLst/>
          </a:prstGeom>
          <a:ln>
            <a:solidFill>
              <a:srgbClr val="996532"/>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453701" y="3259060"/>
            <a:ext cx="1" cy="2149162"/>
          </a:xfrm>
          <a:prstGeom prst="straightConnector1">
            <a:avLst/>
          </a:prstGeom>
          <a:ln>
            <a:solidFill>
              <a:srgbClr val="99653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7" idx="1"/>
          </p:cNvCxnSpPr>
          <p:nvPr/>
        </p:nvCxnSpPr>
        <p:spPr>
          <a:xfrm flipH="1">
            <a:off x="3453699" y="5408222"/>
            <a:ext cx="256949"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453699" y="4976578"/>
            <a:ext cx="26891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53699" y="454771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453699" y="3692213"/>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453693" y="326056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177360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3214932"/>
            <a:ext cx="7526741" cy="2308324"/>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Communicating and consulting once unwanted events are identified is crucial for all employees to understand what the potential for harm is in a plant.</a:t>
            </a:r>
          </a:p>
          <a:p>
            <a:pPr>
              <a:buClr>
                <a:srgbClr val="2646D0"/>
              </a:buClr>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r>
              <a:rPr lang="en-US" b="1" dirty="0" smtClean="0">
                <a:latin typeface="Arial" pitchFamily="34" charset="0"/>
                <a:cs typeface="Arial" pitchFamily="34" charset="0"/>
              </a:rPr>
              <a:t>Consultation with employees, safety personnel or subject matter experts will provide the best information to help make decisions about how to handle hazards and risk.</a:t>
            </a:r>
          </a:p>
          <a:p>
            <a:pPr>
              <a:buClr>
                <a:srgbClr val="2646D0"/>
              </a:buClr>
            </a:pPr>
            <a:endParaRPr lang="en-US" b="1" dirty="0" smtClean="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5 of 17</a:t>
            </a:r>
            <a:endParaRPr lang="en-US" b="1" dirty="0"/>
          </a:p>
        </p:txBody>
      </p:sp>
      <p:sp>
        <p:nvSpPr>
          <p:cNvPr id="21" name="Left Arrow 20"/>
          <p:cNvSpPr/>
          <p:nvPr/>
        </p:nvSpPr>
        <p:spPr>
          <a:xfrm>
            <a:off x="6344497"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grpSp>
        <p:nvGrpSpPr>
          <p:cNvPr id="10" name="Group 9"/>
          <p:cNvGrpSpPr/>
          <p:nvPr/>
        </p:nvGrpSpPr>
        <p:grpSpPr>
          <a:xfrm>
            <a:off x="1313293" y="2286000"/>
            <a:ext cx="6559494" cy="530352"/>
            <a:chOff x="1553897" y="3965419"/>
            <a:chExt cx="6559494" cy="530352"/>
          </a:xfrm>
        </p:grpSpPr>
        <p:sp>
          <p:nvSpPr>
            <p:cNvPr id="34" name="Rectangle 33"/>
            <p:cNvSpPr>
              <a:spLocks noChangeAspect="1"/>
            </p:cNvSpPr>
            <p:nvPr/>
          </p:nvSpPr>
          <p:spPr>
            <a:xfrm>
              <a:off x="5254834" y="3965419"/>
              <a:ext cx="2858557" cy="530352"/>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Identify the Unwanted </a:t>
              </a:r>
              <a:r>
                <a:rPr lang="en-US" sz="2000" b="1" dirty="0">
                  <a:solidFill>
                    <a:schemeClr val="bg1"/>
                  </a:solidFill>
                </a:rPr>
                <a:t>E</a:t>
              </a:r>
              <a:r>
                <a:rPr lang="en-US" sz="2000" b="1" dirty="0" smtClean="0">
                  <a:solidFill>
                    <a:schemeClr val="bg1"/>
                  </a:solidFill>
                </a:rPr>
                <a:t>vents</a:t>
              </a:r>
            </a:p>
          </p:txBody>
        </p:sp>
        <p:sp>
          <p:nvSpPr>
            <p:cNvPr id="44" name="Rectangle 43"/>
            <p:cNvSpPr>
              <a:spLocks noChangeAspect="1"/>
            </p:cNvSpPr>
            <p:nvPr/>
          </p:nvSpPr>
          <p:spPr>
            <a:xfrm>
              <a:off x="1553897" y="3965419"/>
              <a:ext cx="2858557" cy="530352"/>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2646D0"/>
                  </a:solidFill>
                </a:rPr>
                <a:t>Communicate &amp; Consult</a:t>
              </a:r>
            </a:p>
          </p:txBody>
        </p:sp>
        <p:cxnSp>
          <p:nvCxnSpPr>
            <p:cNvPr id="57" name="Straight Arrow Connector 56"/>
            <p:cNvCxnSpPr/>
            <p:nvPr/>
          </p:nvCxnSpPr>
          <p:spPr>
            <a:xfrm>
              <a:off x="4386162" y="4230595"/>
              <a:ext cx="870955" cy="0"/>
            </a:xfrm>
            <a:prstGeom prst="straightConnector1">
              <a:avLst/>
            </a:prstGeom>
            <a:ln>
              <a:solidFill>
                <a:srgbClr val="996532"/>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888000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1200329"/>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solidFill>
                  <a:srgbClr val="2646D0"/>
                </a:solidFill>
                <a:latin typeface="Arial" pitchFamily="34" charset="0"/>
                <a:cs typeface="Arial" pitchFamily="34" charset="0"/>
              </a:rPr>
              <a:t>Treating the risks </a:t>
            </a:r>
            <a:r>
              <a:rPr lang="en-US" b="1" dirty="0" smtClean="0">
                <a:latin typeface="Arial" pitchFamily="34" charset="0"/>
                <a:cs typeface="Arial" pitchFamily="34" charset="0"/>
              </a:rPr>
              <a:t>is when a company takes action and makes changes to the workplace, policies, procedures, training or any other aspect of a work task </a:t>
            </a:r>
            <a:r>
              <a:rPr lang="en-US" b="1" smtClean="0">
                <a:latin typeface="Arial" pitchFamily="34" charset="0"/>
                <a:cs typeface="Arial" pitchFamily="34" charset="0"/>
              </a:rPr>
              <a:t>that can contain </a:t>
            </a:r>
            <a:r>
              <a:rPr lang="en-US" b="1" dirty="0" smtClean="0">
                <a:latin typeface="Arial" pitchFamily="34" charset="0"/>
                <a:cs typeface="Arial" pitchFamily="34" charset="0"/>
              </a:rPr>
              <a:t>a hazard and avoid an unwanted event.</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6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4" name="Rectangle 3"/>
          <p:cNvSpPr/>
          <p:nvPr/>
        </p:nvSpPr>
        <p:spPr>
          <a:xfrm>
            <a:off x="3710653" y="310816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Establish Context &amp; Scope</a:t>
            </a:r>
          </a:p>
        </p:txBody>
      </p:sp>
      <p:sp>
        <p:nvSpPr>
          <p:cNvPr id="33" name="Rectangle 32"/>
          <p:cNvSpPr/>
          <p:nvPr/>
        </p:nvSpPr>
        <p:spPr>
          <a:xfrm>
            <a:off x="3710651" y="3539813"/>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Understand the Hazards</a:t>
            </a:r>
          </a:p>
        </p:txBody>
      </p:sp>
      <p:sp>
        <p:nvSpPr>
          <p:cNvPr id="34" name="Rectangle 33"/>
          <p:cNvSpPr/>
          <p:nvPr/>
        </p:nvSpPr>
        <p:spPr>
          <a:xfrm>
            <a:off x="3710652" y="396541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Identify the Unwanted </a:t>
            </a:r>
            <a:r>
              <a:rPr lang="en-US" sz="1200" dirty="0">
                <a:solidFill>
                  <a:schemeClr val="bg1"/>
                </a:solidFill>
              </a:rPr>
              <a:t>E</a:t>
            </a:r>
            <a:r>
              <a:rPr lang="en-US" sz="1200" dirty="0" smtClean="0">
                <a:solidFill>
                  <a:schemeClr val="bg1"/>
                </a:solidFill>
              </a:rPr>
              <a:t>vents</a:t>
            </a:r>
          </a:p>
        </p:txBody>
      </p:sp>
      <p:sp>
        <p:nvSpPr>
          <p:cNvPr id="35" name="Rectangle 34"/>
          <p:cNvSpPr/>
          <p:nvPr/>
        </p:nvSpPr>
        <p:spPr>
          <a:xfrm>
            <a:off x="3710653" y="439531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Analyze &amp; Evaluate Risks</a:t>
            </a:r>
          </a:p>
        </p:txBody>
      </p:sp>
      <p:sp>
        <p:nvSpPr>
          <p:cNvPr id="36" name="Rectangle 35"/>
          <p:cNvSpPr/>
          <p:nvPr/>
        </p:nvSpPr>
        <p:spPr>
          <a:xfrm>
            <a:off x="3720181" y="4824178"/>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Consider the Controls</a:t>
            </a:r>
          </a:p>
        </p:txBody>
      </p:sp>
      <p:sp>
        <p:nvSpPr>
          <p:cNvPr id="37" name="Rectangle 36"/>
          <p:cNvSpPr/>
          <p:nvPr/>
        </p:nvSpPr>
        <p:spPr>
          <a:xfrm>
            <a:off x="3710648" y="5255822"/>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Treat the Risks</a:t>
            </a:r>
          </a:p>
        </p:txBody>
      </p:sp>
      <p:cxnSp>
        <p:nvCxnSpPr>
          <p:cNvPr id="9" name="Straight Arrow Connector 8"/>
          <p:cNvCxnSpPr>
            <a:stCxn id="4" idx="2"/>
            <a:endCxn id="33" idx="0"/>
          </p:cNvCxnSpPr>
          <p:nvPr/>
        </p:nvCxnSpPr>
        <p:spPr>
          <a:xfrm flipH="1">
            <a:off x="4532076" y="341296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532076" y="3838575"/>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532073" y="427021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41604" y="4697334"/>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541606" y="5128978"/>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989331" y="4181241"/>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Monitor &amp; Review</a:t>
            </a:r>
          </a:p>
        </p:txBody>
      </p:sp>
      <p:sp>
        <p:nvSpPr>
          <p:cNvPr id="44" name="Rectangle 43"/>
          <p:cNvSpPr/>
          <p:nvPr/>
        </p:nvSpPr>
        <p:spPr>
          <a:xfrm>
            <a:off x="1553897" y="396541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Communicate &amp; Consult</a:t>
            </a:r>
          </a:p>
        </p:txBody>
      </p:sp>
      <p:cxnSp>
        <p:nvCxnSpPr>
          <p:cNvPr id="47" name="Straight Arrow Connector 46"/>
          <p:cNvCxnSpPr>
            <a:stCxn id="43" idx="2"/>
          </p:cNvCxnSpPr>
          <p:nvPr/>
        </p:nvCxnSpPr>
        <p:spPr>
          <a:xfrm flipH="1">
            <a:off x="6810755" y="4486041"/>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3"/>
          </p:cNvCxnSpPr>
          <p:nvPr/>
        </p:nvCxnSpPr>
        <p:spPr>
          <a:xfrm>
            <a:off x="5353497" y="5408222"/>
            <a:ext cx="1457258"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41608" y="5182640"/>
            <a:ext cx="2269147"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52494" y="3260569"/>
            <a:ext cx="1457258" cy="0"/>
          </a:xfrm>
          <a:prstGeom prst="line">
            <a:avLst/>
          </a:prstGeom>
          <a:ln>
            <a:solidFill>
              <a:srgbClr val="996532"/>
            </a:solidFill>
            <a:head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809751" y="3259060"/>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3"/>
            <a:endCxn id="34" idx="1"/>
          </p:cNvCxnSpPr>
          <p:nvPr/>
        </p:nvCxnSpPr>
        <p:spPr>
          <a:xfrm>
            <a:off x="3196746" y="4117819"/>
            <a:ext cx="513906" cy="0"/>
          </a:xfrm>
          <a:prstGeom prst="straightConnector1">
            <a:avLst/>
          </a:prstGeom>
          <a:ln>
            <a:solidFill>
              <a:srgbClr val="996532"/>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453701" y="3259060"/>
            <a:ext cx="1" cy="2149162"/>
          </a:xfrm>
          <a:prstGeom prst="straightConnector1">
            <a:avLst/>
          </a:prstGeom>
          <a:ln>
            <a:solidFill>
              <a:srgbClr val="99653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7" idx="1"/>
          </p:cNvCxnSpPr>
          <p:nvPr/>
        </p:nvCxnSpPr>
        <p:spPr>
          <a:xfrm flipH="1">
            <a:off x="3453699" y="5408222"/>
            <a:ext cx="256949"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453699" y="4976578"/>
            <a:ext cx="26891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53699" y="454771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453699" y="3692213"/>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453693" y="326056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605347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9494" y="1818411"/>
            <a:ext cx="7526741" cy="1754326"/>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last step is continual monitoring and review to make sure that the controls put in place and actions taken are really working.  It is possible to miss a threat or have a new threat develop.  The monitoring and review process can identify these so that proactive action can be taken and an unwanted event avoided.</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7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cxnSp>
        <p:nvCxnSpPr>
          <p:cNvPr id="63" name="Straight Connector 62"/>
          <p:cNvCxnSpPr>
            <a:stCxn id="37" idx="1"/>
          </p:cNvCxnSpPr>
          <p:nvPr/>
        </p:nvCxnSpPr>
        <p:spPr>
          <a:xfrm flipH="1">
            <a:off x="3453699" y="5565150"/>
            <a:ext cx="256949"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553897" y="3265097"/>
            <a:ext cx="6632813" cy="2452453"/>
            <a:chOff x="1553897" y="3108169"/>
            <a:chExt cx="6632813" cy="2452453"/>
          </a:xfrm>
        </p:grpSpPr>
        <p:cxnSp>
          <p:nvCxnSpPr>
            <p:cNvPr id="9" name="Straight Arrow Connector 8"/>
            <p:cNvCxnSpPr>
              <a:stCxn id="4" idx="2"/>
              <a:endCxn id="33" idx="0"/>
            </p:cNvCxnSpPr>
            <p:nvPr/>
          </p:nvCxnSpPr>
          <p:spPr>
            <a:xfrm flipH="1">
              <a:off x="4532076" y="341296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532076" y="3838575"/>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532073" y="427021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41604" y="4697334"/>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541606" y="5128978"/>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553897" y="3108169"/>
              <a:ext cx="6632813" cy="2452453"/>
              <a:chOff x="1553897" y="3108169"/>
              <a:chExt cx="6632813" cy="2452453"/>
            </a:xfrm>
          </p:grpSpPr>
          <p:sp>
            <p:nvSpPr>
              <p:cNvPr id="4" name="Rectangle 3"/>
              <p:cNvSpPr/>
              <p:nvPr/>
            </p:nvSpPr>
            <p:spPr>
              <a:xfrm>
                <a:off x="3710653" y="310816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Establish Context &amp; Scope</a:t>
                </a:r>
              </a:p>
            </p:txBody>
          </p:sp>
          <p:sp>
            <p:nvSpPr>
              <p:cNvPr id="33" name="Rectangle 32"/>
              <p:cNvSpPr/>
              <p:nvPr/>
            </p:nvSpPr>
            <p:spPr>
              <a:xfrm>
                <a:off x="3710651" y="3539813"/>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Understand the Hazards</a:t>
                </a:r>
              </a:p>
            </p:txBody>
          </p:sp>
          <p:sp>
            <p:nvSpPr>
              <p:cNvPr id="34" name="Rectangle 33"/>
              <p:cNvSpPr/>
              <p:nvPr/>
            </p:nvSpPr>
            <p:spPr>
              <a:xfrm>
                <a:off x="3710652" y="396541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Identify the Unwanted </a:t>
                </a:r>
                <a:r>
                  <a:rPr lang="en-US" sz="1200" dirty="0">
                    <a:solidFill>
                      <a:schemeClr val="bg1"/>
                    </a:solidFill>
                  </a:rPr>
                  <a:t>E</a:t>
                </a:r>
                <a:r>
                  <a:rPr lang="en-US" sz="1200" dirty="0" smtClean="0">
                    <a:solidFill>
                      <a:schemeClr val="bg1"/>
                    </a:solidFill>
                  </a:rPr>
                  <a:t>vents</a:t>
                </a:r>
              </a:p>
            </p:txBody>
          </p:sp>
          <p:sp>
            <p:nvSpPr>
              <p:cNvPr id="35" name="Rectangle 34"/>
              <p:cNvSpPr/>
              <p:nvPr/>
            </p:nvSpPr>
            <p:spPr>
              <a:xfrm>
                <a:off x="3710653" y="439531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Analyze &amp; Evaluate Risks</a:t>
                </a:r>
              </a:p>
            </p:txBody>
          </p:sp>
          <p:sp>
            <p:nvSpPr>
              <p:cNvPr id="36" name="Rectangle 35"/>
              <p:cNvSpPr/>
              <p:nvPr/>
            </p:nvSpPr>
            <p:spPr>
              <a:xfrm>
                <a:off x="3720181" y="4824178"/>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Consider the Controls</a:t>
                </a:r>
              </a:p>
            </p:txBody>
          </p:sp>
          <p:sp>
            <p:nvSpPr>
              <p:cNvPr id="37" name="Rectangle 36"/>
              <p:cNvSpPr/>
              <p:nvPr/>
            </p:nvSpPr>
            <p:spPr>
              <a:xfrm>
                <a:off x="3710648" y="5255822"/>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Treat the Risks</a:t>
                </a:r>
              </a:p>
            </p:txBody>
          </p:sp>
          <p:sp>
            <p:nvSpPr>
              <p:cNvPr id="43" name="Rectangle 42"/>
              <p:cNvSpPr>
                <a:spLocks noChangeAspect="1"/>
              </p:cNvSpPr>
              <p:nvPr/>
            </p:nvSpPr>
            <p:spPr>
              <a:xfrm>
                <a:off x="5443510" y="4191169"/>
                <a:ext cx="2743200" cy="50895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2646D0"/>
                    </a:solidFill>
                  </a:rPr>
                  <a:t>Monitor &amp; Review</a:t>
                </a:r>
              </a:p>
            </p:txBody>
          </p:sp>
          <p:sp>
            <p:nvSpPr>
              <p:cNvPr id="44" name="Rectangle 43"/>
              <p:cNvSpPr/>
              <p:nvPr/>
            </p:nvSpPr>
            <p:spPr>
              <a:xfrm>
                <a:off x="1553897" y="3965419"/>
                <a:ext cx="1642849" cy="30480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Communicate &amp; Consult</a:t>
                </a:r>
              </a:p>
            </p:txBody>
          </p:sp>
          <p:cxnSp>
            <p:nvCxnSpPr>
              <p:cNvPr id="47" name="Straight Arrow Connector 46"/>
              <p:cNvCxnSpPr>
                <a:stCxn id="43" idx="2"/>
              </p:cNvCxnSpPr>
              <p:nvPr/>
            </p:nvCxnSpPr>
            <p:spPr>
              <a:xfrm>
                <a:off x="6815110" y="4700119"/>
                <a:ext cx="0" cy="71803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3"/>
              </p:cNvCxnSpPr>
              <p:nvPr/>
            </p:nvCxnSpPr>
            <p:spPr>
              <a:xfrm>
                <a:off x="5353497" y="5408222"/>
                <a:ext cx="1457258"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41608" y="5182640"/>
                <a:ext cx="2269147"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52494" y="3260569"/>
                <a:ext cx="1457258" cy="0"/>
              </a:xfrm>
              <a:prstGeom prst="line">
                <a:avLst/>
              </a:prstGeom>
              <a:ln>
                <a:solidFill>
                  <a:srgbClr val="996532"/>
                </a:solidFill>
                <a:head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809751" y="3259060"/>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3"/>
                <a:endCxn id="34" idx="1"/>
              </p:cNvCxnSpPr>
              <p:nvPr/>
            </p:nvCxnSpPr>
            <p:spPr>
              <a:xfrm>
                <a:off x="3196746" y="4117819"/>
                <a:ext cx="513906" cy="0"/>
              </a:xfrm>
              <a:prstGeom prst="straightConnector1">
                <a:avLst/>
              </a:prstGeom>
              <a:ln>
                <a:solidFill>
                  <a:srgbClr val="996532"/>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453701" y="3259060"/>
                <a:ext cx="1" cy="2149162"/>
              </a:xfrm>
              <a:prstGeom prst="straightConnector1">
                <a:avLst/>
              </a:prstGeom>
              <a:ln>
                <a:solidFill>
                  <a:srgbClr val="99653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453699" y="4976578"/>
                <a:ext cx="26891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53699" y="454771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453699" y="3692213"/>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453693" y="326056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grpSp>
      </p:grpSp>
      <p:sp>
        <p:nvSpPr>
          <p:cNvPr id="48" name="Rectangle 4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588019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2031325"/>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Companies develop </a:t>
            </a:r>
            <a:r>
              <a:rPr lang="en-US" b="1" dirty="0" smtClean="0">
                <a:solidFill>
                  <a:srgbClr val="2646D0"/>
                </a:solidFill>
                <a:latin typeface="Arial" pitchFamily="34" charset="0"/>
                <a:cs typeface="Arial" pitchFamily="34" charset="0"/>
              </a:rPr>
              <a:t>Risk Management Plans </a:t>
            </a:r>
            <a:r>
              <a:rPr lang="en-US" b="1" dirty="0" smtClean="0">
                <a:latin typeface="Arial" pitchFamily="34" charset="0"/>
                <a:cs typeface="Arial" pitchFamily="34" charset="0"/>
              </a:rPr>
              <a:t>to reduce the risk of harm from hazards that can’t be eliminated from a workplace.</a:t>
            </a:r>
          </a:p>
          <a:p>
            <a:pPr marL="285750" indent="-285750">
              <a:buClr>
                <a:srgbClr val="2646D0"/>
              </a:buClr>
              <a:buFont typeface="Wingdings" pitchFamily="2" charset="2"/>
              <a:buChar char="v"/>
            </a:pPr>
            <a:r>
              <a:rPr lang="en-US" b="1" dirty="0" smtClean="0">
                <a:latin typeface="Arial" pitchFamily="34" charset="0"/>
                <a:cs typeface="Arial" pitchFamily="34" charset="0"/>
              </a:rPr>
              <a:t>This plan is usually a document describing how all risk in the company should be handled. </a:t>
            </a:r>
          </a:p>
          <a:p>
            <a:pPr>
              <a:buClr>
                <a:srgbClr val="2646D0"/>
              </a:buClr>
            </a:pPr>
            <a:r>
              <a:rPr lang="en-US" b="1" dirty="0" smtClean="0">
                <a:latin typeface="Arial" pitchFamily="34" charset="0"/>
                <a:cs typeface="Arial" pitchFamily="34" charset="0"/>
              </a:rPr>
              <a:t> </a:t>
            </a:r>
          </a:p>
          <a:p>
            <a:pPr marL="285750" indent="-285750">
              <a:buClr>
                <a:srgbClr val="2646D0"/>
              </a:buClr>
              <a:buFont typeface="Wingdings" pitchFamily="2" charset="2"/>
              <a:buChar char="v"/>
            </a:pPr>
            <a:r>
              <a:rPr lang="en-US" b="1" dirty="0" smtClean="0">
                <a:latin typeface="Arial" pitchFamily="34" charset="0"/>
                <a:cs typeface="Arial" pitchFamily="34" charset="0"/>
              </a:rPr>
              <a:t>It will cover items such as:</a:t>
            </a:r>
            <a:r>
              <a:rPr lang="en-US" b="1" dirty="0" smtClean="0">
                <a:solidFill>
                  <a:srgbClr val="2646D0"/>
                </a:solidFill>
                <a:latin typeface="Arial" pitchFamily="34" charset="0"/>
                <a:cs typeface="Arial" pitchFamily="34" charset="0"/>
              </a:rPr>
              <a:t> </a:t>
            </a:r>
          </a:p>
          <a:p>
            <a:pPr>
              <a:buClr>
                <a:srgbClr val="2646D0"/>
              </a:buClr>
            </a:pPr>
            <a:endParaRPr lang="en-US" b="1" dirty="0" smtClean="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8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TextBox 27"/>
          <p:cNvSpPr txBox="1"/>
          <p:nvPr/>
        </p:nvSpPr>
        <p:spPr>
          <a:xfrm>
            <a:off x="783793" y="3719899"/>
            <a:ext cx="3639546" cy="1754326"/>
          </a:xfrm>
          <a:prstGeom prst="rect">
            <a:avLst/>
          </a:prstGeom>
          <a:noFill/>
        </p:spPr>
        <p:txBody>
          <a:bodyPr wrap="square" rtlCol="0">
            <a:spAutoFit/>
          </a:bodyPr>
          <a:lstStyle/>
          <a:p>
            <a:pPr marL="342900" indent="-342900">
              <a:buClr>
                <a:srgbClr val="2646D0"/>
              </a:buClr>
              <a:buFont typeface="+mj-lt"/>
              <a:buAutoNum type="arabicPeriod"/>
            </a:pPr>
            <a:r>
              <a:rPr lang="en-US" b="1" dirty="0" smtClean="0">
                <a:latin typeface="Arial" pitchFamily="34" charset="0"/>
                <a:cs typeface="Arial" pitchFamily="34" charset="0"/>
              </a:rPr>
              <a:t>Introduction</a:t>
            </a:r>
          </a:p>
          <a:p>
            <a:pPr marL="342900" indent="-342900">
              <a:buClr>
                <a:srgbClr val="2646D0"/>
              </a:buClr>
              <a:buFont typeface="+mj-lt"/>
              <a:buAutoNum type="arabicPeriod"/>
            </a:pPr>
            <a:r>
              <a:rPr lang="en-US" b="1" dirty="0" smtClean="0">
                <a:latin typeface="Arial" pitchFamily="34" charset="0"/>
                <a:cs typeface="Arial" pitchFamily="34" charset="0"/>
              </a:rPr>
              <a:t>Hazards Identified</a:t>
            </a:r>
          </a:p>
          <a:p>
            <a:pPr marL="342900" indent="-342900">
              <a:buClr>
                <a:srgbClr val="2646D0"/>
              </a:buClr>
              <a:buFont typeface="+mj-lt"/>
              <a:buAutoNum type="arabicPeriod"/>
            </a:pPr>
            <a:r>
              <a:rPr lang="en-US" b="1" dirty="0" smtClean="0">
                <a:latin typeface="Arial" pitchFamily="34" charset="0"/>
                <a:cs typeface="Arial" pitchFamily="34" charset="0"/>
              </a:rPr>
              <a:t>Risk Assessment </a:t>
            </a:r>
          </a:p>
          <a:p>
            <a:pPr marL="342900" indent="-342900">
              <a:buClr>
                <a:srgbClr val="2646D0"/>
              </a:buClr>
              <a:buFont typeface="+mj-lt"/>
              <a:buAutoNum type="arabicPeriod"/>
            </a:pPr>
            <a:r>
              <a:rPr lang="en-US" b="1" dirty="0" smtClean="0">
                <a:latin typeface="Arial" pitchFamily="34" charset="0"/>
                <a:cs typeface="Arial" pitchFamily="34" charset="0"/>
              </a:rPr>
              <a:t>Training</a:t>
            </a:r>
          </a:p>
          <a:p>
            <a:pPr marL="342900" indent="-342900">
              <a:buClr>
                <a:srgbClr val="2646D0"/>
              </a:buClr>
              <a:buFont typeface="+mj-lt"/>
              <a:buAutoNum type="arabicPeriod"/>
            </a:pPr>
            <a:r>
              <a:rPr lang="en-US" b="1" dirty="0" smtClean="0">
                <a:latin typeface="Arial" pitchFamily="34" charset="0"/>
                <a:cs typeface="Arial" pitchFamily="34" charset="0"/>
              </a:rPr>
              <a:t>Roles and Responsibilities</a:t>
            </a:r>
          </a:p>
          <a:p>
            <a:pPr marL="342900" indent="-342900">
              <a:buClr>
                <a:srgbClr val="2646D0"/>
              </a:buClr>
              <a:buFont typeface="+mj-lt"/>
              <a:buAutoNum type="arabicPeriod"/>
            </a:pPr>
            <a:r>
              <a:rPr lang="en-US" b="1" dirty="0" smtClean="0">
                <a:latin typeface="Arial" pitchFamily="34" charset="0"/>
                <a:cs typeface="Arial" pitchFamily="34" charset="0"/>
              </a:rPr>
              <a:t>Audit &amp; Review Processes</a:t>
            </a:r>
          </a:p>
        </p:txBody>
      </p:sp>
      <p:sp>
        <p:nvSpPr>
          <p:cNvPr id="29" name="TextBox 28"/>
          <p:cNvSpPr txBox="1"/>
          <p:nvPr/>
        </p:nvSpPr>
        <p:spPr>
          <a:xfrm>
            <a:off x="4609673" y="3719899"/>
            <a:ext cx="3924727" cy="2031325"/>
          </a:xfrm>
          <a:prstGeom prst="rect">
            <a:avLst/>
          </a:prstGeom>
          <a:noFill/>
        </p:spPr>
        <p:txBody>
          <a:bodyPr wrap="square" rtlCol="0">
            <a:spAutoFit/>
          </a:bodyPr>
          <a:lstStyle/>
          <a:p>
            <a:pPr>
              <a:buClr>
                <a:srgbClr val="2646D0"/>
              </a:buClr>
            </a:pPr>
            <a:r>
              <a:rPr lang="en-US" b="1" dirty="0" smtClean="0">
                <a:solidFill>
                  <a:srgbClr val="2646D0"/>
                </a:solidFill>
                <a:latin typeface="Arial" pitchFamily="34" charset="0"/>
                <a:cs typeface="Arial" pitchFamily="34" charset="0"/>
              </a:rPr>
              <a:t>7.  </a:t>
            </a:r>
            <a:r>
              <a:rPr lang="en-US" b="1" dirty="0" smtClean="0">
                <a:latin typeface="Arial" pitchFamily="34" charset="0"/>
                <a:cs typeface="Arial" pitchFamily="34" charset="0"/>
              </a:rPr>
              <a:t>Management of Change</a:t>
            </a:r>
          </a:p>
          <a:p>
            <a:pPr marL="342900" indent="-342900">
              <a:buClr>
                <a:srgbClr val="2646D0"/>
              </a:buClr>
              <a:buAutoNum type="arabicPeriod" startAt="8"/>
            </a:pPr>
            <a:r>
              <a:rPr lang="en-US" b="1" dirty="0" smtClean="0">
                <a:latin typeface="Arial" pitchFamily="34" charset="0"/>
                <a:cs typeface="Arial" pitchFamily="34" charset="0"/>
              </a:rPr>
              <a:t>Plan Monitoring &amp; Corrective Action</a:t>
            </a:r>
          </a:p>
          <a:p>
            <a:pPr marL="342900" indent="-342900">
              <a:buClr>
                <a:srgbClr val="2646D0"/>
              </a:buClr>
              <a:buAutoNum type="arabicPeriod" startAt="8"/>
            </a:pPr>
            <a:r>
              <a:rPr lang="en-US" b="1" dirty="0" smtClean="0">
                <a:latin typeface="Arial" pitchFamily="34" charset="0"/>
                <a:cs typeface="Arial" pitchFamily="34" charset="0"/>
              </a:rPr>
              <a:t>Communication</a:t>
            </a:r>
            <a:endParaRPr lang="en-US" b="1" dirty="0">
              <a:latin typeface="Arial" pitchFamily="34" charset="0"/>
              <a:cs typeface="Arial" pitchFamily="34" charset="0"/>
            </a:endParaRPr>
          </a:p>
          <a:p>
            <a:pPr marL="342900" indent="-342900">
              <a:buClr>
                <a:srgbClr val="2646D0"/>
              </a:buClr>
              <a:buAutoNum type="arabicPeriod" startAt="8"/>
            </a:pPr>
            <a:r>
              <a:rPr lang="en-US" b="1" dirty="0" smtClean="0">
                <a:latin typeface="Arial" pitchFamily="34" charset="0"/>
                <a:cs typeface="Arial" pitchFamily="34" charset="0"/>
              </a:rPr>
              <a:t>Record Keeping</a:t>
            </a:r>
          </a:p>
          <a:p>
            <a:pPr marL="342900" indent="-342900">
              <a:buClr>
                <a:srgbClr val="2646D0"/>
              </a:buClr>
              <a:buAutoNum type="arabicPeriod" startAt="8"/>
            </a:pPr>
            <a:r>
              <a:rPr lang="en-US" b="1" dirty="0" smtClean="0">
                <a:latin typeface="Arial" pitchFamily="34" charset="0"/>
                <a:cs typeface="Arial" pitchFamily="34" charset="0"/>
              </a:rPr>
              <a:t>Goods &amp; Services Acquisition and control</a:t>
            </a:r>
          </a:p>
        </p:txBody>
      </p:sp>
      <p:sp>
        <p:nvSpPr>
          <p:cNvPr id="30" name="Rectangle 29"/>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158070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3693319"/>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Introduction </a:t>
            </a:r>
            <a:r>
              <a:rPr lang="en-US" b="1" dirty="0" smtClean="0">
                <a:latin typeface="Arial" pitchFamily="34" charset="0"/>
                <a:cs typeface="Arial" pitchFamily="34" charset="0"/>
              </a:rPr>
              <a:t>will usually describe the company’s goals and objectives related to risk management.  It will describe the purpose and structure of the plan.</a:t>
            </a:r>
          </a:p>
          <a:p>
            <a:pPr>
              <a:buClr>
                <a:srgbClr val="2646D0"/>
              </a:buClr>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r>
              <a:rPr lang="en-US" b="1" dirty="0" smtClean="0">
                <a:latin typeface="Arial" pitchFamily="34" charset="0"/>
                <a:cs typeface="Arial" pitchFamily="34" charset="0"/>
              </a:rPr>
              <a:t>The relevance of the plan to Acts, Regulations and laws are also discussed.  Managing the health and safety of workers is legislated under the Occupational Health and Safety Act and is required.</a:t>
            </a: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Hazard Identified </a:t>
            </a:r>
            <a:r>
              <a:rPr lang="en-US" b="1" dirty="0" smtClean="0">
                <a:latin typeface="Arial" pitchFamily="34" charset="0"/>
                <a:cs typeface="Arial" pitchFamily="34" charset="0"/>
              </a:rPr>
              <a:t>section is a chapter that will change as hazards are eliminated or new ones identified.  It will be used by the training department, reviewed by Health and Safety personnel and inspectors.</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9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71428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484" y="1795147"/>
            <a:ext cx="7526741" cy="3970318"/>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Risk Assessment </a:t>
            </a:r>
            <a:r>
              <a:rPr lang="en-US" b="1" dirty="0" smtClean="0">
                <a:latin typeface="Arial" pitchFamily="34" charset="0"/>
                <a:cs typeface="Arial" pitchFamily="34" charset="0"/>
              </a:rPr>
              <a:t>section is a record of all the assessments done by a site.  It will include the different techniques used and include reports or input from subject matter experts as needed.</a:t>
            </a: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Training</a:t>
            </a:r>
            <a:r>
              <a:rPr lang="en-US" b="1" dirty="0" smtClean="0">
                <a:latin typeface="Arial" pitchFamily="34" charset="0"/>
                <a:cs typeface="Arial" pitchFamily="34" charset="0"/>
              </a:rPr>
              <a:t> section will identify the type of training each different job requires with respect to hazard identification and risk assessment.  It will set out what type of records of employee training need to be kept and how often employees will require retraining. </a:t>
            </a:r>
          </a:p>
          <a:p>
            <a:pPr marL="285750" indent="-285750">
              <a:buClr>
                <a:srgbClr val="2646D0"/>
              </a:buClr>
              <a:buFont typeface="Wingdings" pitchFamily="2" charset="2"/>
              <a:buChar char="v"/>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Roles and Responsibilities </a:t>
            </a:r>
            <a:r>
              <a:rPr lang="en-US" b="1" dirty="0" smtClean="0">
                <a:latin typeface="Arial" pitchFamily="34" charset="0"/>
                <a:cs typeface="Arial" pitchFamily="34" charset="0"/>
              </a:rPr>
              <a:t>section makes it clear who is responsible for what and when.  This is important because everyone on a site has a role to play – from the worker up to the manager.</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10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820802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484" y="1795147"/>
            <a:ext cx="7526741" cy="3801041"/>
          </a:xfrm>
          <a:prstGeom prst="rect">
            <a:avLst/>
          </a:prstGeom>
          <a:noFill/>
        </p:spPr>
        <p:txBody>
          <a:bodyPr wrap="square" rtlCol="0">
            <a:spAutoFit/>
          </a:bodyPr>
          <a:lstStyle/>
          <a:p>
            <a:pPr marL="285750" indent="-285750">
              <a:spcAft>
                <a:spcPts val="1000"/>
              </a:spcAft>
              <a:buClr>
                <a:srgbClr val="2646D0"/>
              </a:buClr>
              <a:buFont typeface="Wingdings" pitchFamily="2" charset="2"/>
              <a:buChar char="v"/>
            </a:pPr>
            <a:r>
              <a:rPr lang="en-US" b="1" dirty="0" smtClean="0">
                <a:solidFill>
                  <a:srgbClr val="2646D0"/>
                </a:solidFill>
                <a:latin typeface="Arial" pitchFamily="34" charset="0"/>
                <a:cs typeface="Arial" pitchFamily="34" charset="0"/>
              </a:rPr>
              <a:t>Management of Change </a:t>
            </a:r>
            <a:r>
              <a:rPr lang="en-US" b="1" dirty="0" smtClean="0">
                <a:latin typeface="Arial" pitchFamily="34" charset="0"/>
                <a:cs typeface="Arial" pitchFamily="34" charset="0"/>
              </a:rPr>
              <a:t>is a systematic approach to designed to deal with change in the organization</a:t>
            </a:r>
            <a:r>
              <a:rPr lang="en-US" b="1" dirty="0">
                <a:latin typeface="Arial" pitchFamily="34" charset="0"/>
                <a:cs typeface="Arial" pitchFamily="34" charset="0"/>
              </a:rPr>
              <a:t>. </a:t>
            </a:r>
            <a:r>
              <a:rPr lang="en-US" b="1" dirty="0" smtClean="0">
                <a:latin typeface="Arial" pitchFamily="34" charset="0"/>
                <a:cs typeface="Arial" pitchFamily="34" charset="0"/>
              </a:rPr>
              <a:t>Its objectives are to identify</a:t>
            </a:r>
            <a:r>
              <a:rPr lang="en-US" b="1" dirty="0">
                <a:latin typeface="Arial" pitchFamily="34" charset="0"/>
                <a:cs typeface="Arial" pitchFamily="34" charset="0"/>
              </a:rPr>
              <a:t>, assess and evaluate impact of a change, recommend action(s) to implement and give authorization to proceed.</a:t>
            </a:r>
          </a:p>
          <a:p>
            <a:pPr marL="566928" indent="-285750">
              <a:spcAft>
                <a:spcPts val="1000"/>
              </a:spcAft>
              <a:buClr>
                <a:srgbClr val="2646D0"/>
              </a:buClr>
              <a:buFont typeface="Wingdings" pitchFamily="2" charset="2"/>
              <a:buChar char="Ø"/>
            </a:pPr>
            <a:r>
              <a:rPr lang="en-US" b="1" dirty="0" smtClean="0">
                <a:solidFill>
                  <a:srgbClr val="2646D0"/>
                </a:solidFill>
                <a:latin typeface="Arial" pitchFamily="34" charset="0"/>
                <a:cs typeface="Arial" pitchFamily="34" charset="0"/>
              </a:rPr>
              <a:t>Change</a:t>
            </a:r>
            <a:r>
              <a:rPr lang="en-US" b="1" dirty="0" smtClean="0">
                <a:latin typeface="Arial" pitchFamily="34" charset="0"/>
                <a:cs typeface="Arial" pitchFamily="34" charset="0"/>
              </a:rPr>
              <a:t> can be a modification to equipment, parts, materials, procedures or the introduction of new equipment, parts, materials or procedures.</a:t>
            </a:r>
          </a:p>
          <a:p>
            <a:pPr marL="566928" indent="-285750">
              <a:spcAft>
                <a:spcPts val="1000"/>
              </a:spcAft>
              <a:buClr>
                <a:srgbClr val="2646D0"/>
              </a:buClr>
              <a:buFont typeface="Wingdings" pitchFamily="2" charset="2"/>
              <a:buChar char="Ø"/>
            </a:pPr>
            <a:r>
              <a:rPr lang="en-US" b="1" dirty="0" smtClean="0">
                <a:solidFill>
                  <a:srgbClr val="2646D0"/>
                </a:solidFill>
                <a:latin typeface="Arial" pitchFamily="34" charset="0"/>
                <a:cs typeface="Arial" pitchFamily="34" charset="0"/>
              </a:rPr>
              <a:t>Change</a:t>
            </a:r>
            <a:r>
              <a:rPr lang="en-US" b="1" dirty="0" smtClean="0">
                <a:latin typeface="Arial" pitchFamily="34" charset="0"/>
                <a:cs typeface="Arial" pitchFamily="34" charset="0"/>
              </a:rPr>
              <a:t> can have a positive impact such as when it is implemented to eliminate an identified hazard.</a:t>
            </a:r>
          </a:p>
          <a:p>
            <a:pPr marL="566928" indent="-285750">
              <a:spcAft>
                <a:spcPts val="1000"/>
              </a:spcAft>
              <a:buClr>
                <a:srgbClr val="2646D0"/>
              </a:buClr>
              <a:buFont typeface="Wingdings" pitchFamily="2" charset="2"/>
              <a:buChar char="Ø"/>
            </a:pPr>
            <a:r>
              <a:rPr lang="en-US" b="1" dirty="0" smtClean="0">
                <a:solidFill>
                  <a:srgbClr val="2646D0"/>
                </a:solidFill>
                <a:latin typeface="Arial" pitchFamily="34" charset="0"/>
                <a:cs typeface="Arial" pitchFamily="34" charset="0"/>
              </a:rPr>
              <a:t>Change</a:t>
            </a:r>
            <a:r>
              <a:rPr lang="en-US" b="1" dirty="0" smtClean="0">
                <a:latin typeface="Arial" pitchFamily="34" charset="0"/>
                <a:cs typeface="Arial" pitchFamily="34" charset="0"/>
              </a:rPr>
              <a:t> can also introduce new hazards to a workplace unless it is reviewed by people who have the persons most knowledge on the subject.</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11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398160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484" y="1795147"/>
            <a:ext cx="7526741" cy="3693319"/>
          </a:xfrm>
          <a:prstGeom prst="rect">
            <a:avLst/>
          </a:prstGeom>
          <a:noFill/>
        </p:spPr>
        <p:txBody>
          <a:bodyPr wrap="square" rtlCol="0">
            <a:spAutoFit/>
          </a:bodyPr>
          <a:lstStyle/>
          <a:p>
            <a:pPr marL="285750" indent="-285750">
              <a:buClr>
                <a:srgbClr val="2646D0"/>
              </a:buClr>
              <a:buFont typeface="Wingdings" pitchFamily="2" charset="2"/>
              <a:buChar char="v"/>
            </a:pPr>
            <a:endParaRPr lang="en-US" b="1" dirty="0" smtClean="0">
              <a:solidFill>
                <a:srgbClr val="2646D0"/>
              </a:solidFill>
              <a:latin typeface="Arial" pitchFamily="34" charset="0"/>
              <a:cs typeface="Arial" pitchFamily="34" charset="0"/>
            </a:endParaRPr>
          </a:p>
          <a:p>
            <a:pPr marL="285750" indent="-285750">
              <a:buClr>
                <a:srgbClr val="2646D0"/>
              </a:buClr>
              <a:buFont typeface="Wingdings" pitchFamily="2" charset="2"/>
              <a:buChar char="v"/>
            </a:pPr>
            <a:r>
              <a:rPr lang="en-US" b="1" dirty="0" smtClean="0">
                <a:solidFill>
                  <a:srgbClr val="2646D0"/>
                </a:solidFill>
                <a:latin typeface="Arial" pitchFamily="34" charset="0"/>
                <a:cs typeface="Arial" pitchFamily="34" charset="0"/>
              </a:rPr>
              <a:t>Plan </a:t>
            </a:r>
            <a:r>
              <a:rPr lang="en-US" b="1" dirty="0">
                <a:solidFill>
                  <a:srgbClr val="2646D0"/>
                </a:solidFill>
                <a:latin typeface="Arial" pitchFamily="34" charset="0"/>
                <a:cs typeface="Arial" pitchFamily="34" charset="0"/>
              </a:rPr>
              <a:t>Monitoring &amp; Corrective </a:t>
            </a:r>
            <a:r>
              <a:rPr lang="en-US" b="1" dirty="0" smtClean="0">
                <a:solidFill>
                  <a:srgbClr val="2646D0"/>
                </a:solidFill>
                <a:latin typeface="Arial" pitchFamily="34" charset="0"/>
                <a:cs typeface="Arial" pitchFamily="34" charset="0"/>
              </a:rPr>
              <a:t>Action </a:t>
            </a:r>
            <a:r>
              <a:rPr lang="en-US" b="1" dirty="0">
                <a:latin typeface="Arial" pitchFamily="34" charset="0"/>
                <a:cs typeface="Arial" pitchFamily="34" charset="0"/>
              </a:rPr>
              <a:t>How well the plan is working can only be known if a regular review of the practices, policies, procedures and accident frequency done.  In this way deficiencies can be identified and corrected rather than have a failure in the plan result in an injury.</a:t>
            </a:r>
          </a:p>
          <a:p>
            <a:pPr marL="285750" indent="-285750">
              <a:buClr>
                <a:srgbClr val="2646D0"/>
              </a:buClr>
              <a:buFont typeface="Wingdings" pitchFamily="2" charset="2"/>
              <a:buChar char="v"/>
            </a:pPr>
            <a:endParaRPr lang="en-US" b="1" dirty="0" smtClean="0">
              <a:solidFill>
                <a:srgbClr val="2646D0"/>
              </a:solidFill>
              <a:latin typeface="Arial" pitchFamily="34" charset="0"/>
              <a:cs typeface="Arial" pitchFamily="34" charset="0"/>
            </a:endParaRPr>
          </a:p>
          <a:p>
            <a:pPr marL="285750" indent="-285750">
              <a:buClr>
                <a:srgbClr val="2646D0"/>
              </a:buClr>
              <a:buFont typeface="Wingdings" pitchFamily="2" charset="2"/>
              <a:buChar char="v"/>
            </a:pPr>
            <a:r>
              <a:rPr lang="en-US" b="1" dirty="0" smtClean="0">
                <a:solidFill>
                  <a:srgbClr val="2646D0"/>
                </a:solidFill>
                <a:latin typeface="Arial" pitchFamily="34" charset="0"/>
                <a:cs typeface="Arial" pitchFamily="34" charset="0"/>
              </a:rPr>
              <a:t>Communication </a:t>
            </a:r>
            <a:r>
              <a:rPr lang="en-US" b="1" dirty="0" smtClean="0">
                <a:latin typeface="Arial" pitchFamily="34" charset="0"/>
                <a:cs typeface="Arial" pitchFamily="34" charset="0"/>
              </a:rPr>
              <a:t>to employees, management, between departments as well as government is important to the success of the plan.  The Risk Management plan will describe how communication is to take place, when and in what form. </a:t>
            </a:r>
          </a:p>
          <a:p>
            <a:pPr>
              <a:buClr>
                <a:srgbClr val="2646D0"/>
              </a:buClr>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endParaRPr lang="en-US" b="1" dirty="0">
              <a:solidFill>
                <a:srgbClr val="2646D0"/>
              </a:solidFill>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12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937550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484" y="1795147"/>
            <a:ext cx="7526741" cy="4247317"/>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Audit and Review </a:t>
            </a:r>
            <a:r>
              <a:rPr lang="en-US" b="1" dirty="0" smtClean="0">
                <a:latin typeface="Arial" pitchFamily="34" charset="0"/>
                <a:cs typeface="Arial" pitchFamily="34" charset="0"/>
              </a:rPr>
              <a:t>portion ensures that the plan is audited on a timely basis and reviewed for effectiveness.  </a:t>
            </a:r>
          </a:p>
          <a:p>
            <a:pPr>
              <a:buClr>
                <a:srgbClr val="2646D0"/>
              </a:buClr>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r>
              <a:rPr lang="en-US" b="1" dirty="0">
                <a:solidFill>
                  <a:srgbClr val="2646D0"/>
                </a:solidFill>
                <a:latin typeface="Arial" pitchFamily="34" charset="0"/>
                <a:cs typeface="Arial" pitchFamily="34" charset="0"/>
              </a:rPr>
              <a:t>Plan Monitoring &amp; Corrective </a:t>
            </a:r>
            <a:r>
              <a:rPr lang="en-US" b="1" dirty="0" smtClean="0">
                <a:solidFill>
                  <a:srgbClr val="2646D0"/>
                </a:solidFill>
                <a:latin typeface="Arial" pitchFamily="34" charset="0"/>
                <a:cs typeface="Arial" pitchFamily="34" charset="0"/>
              </a:rPr>
              <a:t>Action </a:t>
            </a:r>
            <a:r>
              <a:rPr lang="en-US" b="1" dirty="0">
                <a:latin typeface="Arial" pitchFamily="34" charset="0"/>
                <a:cs typeface="Arial" pitchFamily="34" charset="0"/>
              </a:rPr>
              <a:t>How well the plan is working can only be known if a regular review of the practices, policies, procedures and accident frequency done.  In this way deficiencies can be identified and corrected rather than have a failure in the plan result in an injury.</a:t>
            </a:r>
          </a:p>
          <a:p>
            <a:pPr marL="285750" indent="-285750">
              <a:buClr>
                <a:srgbClr val="2646D0"/>
              </a:buClr>
              <a:buFont typeface="Wingdings" pitchFamily="2" charset="2"/>
              <a:buChar char="v"/>
            </a:pPr>
            <a:endParaRPr lang="en-US" b="1" dirty="0" smtClean="0">
              <a:solidFill>
                <a:srgbClr val="2646D0"/>
              </a:solidFill>
              <a:latin typeface="Arial" pitchFamily="34" charset="0"/>
              <a:cs typeface="Arial" pitchFamily="34" charset="0"/>
            </a:endParaRPr>
          </a:p>
          <a:p>
            <a:pPr marL="285750" indent="-285750">
              <a:buClr>
                <a:srgbClr val="2646D0"/>
              </a:buClr>
              <a:buFont typeface="Wingdings" pitchFamily="2" charset="2"/>
              <a:buChar char="v"/>
            </a:pPr>
            <a:r>
              <a:rPr lang="en-US" b="1" dirty="0" smtClean="0">
                <a:solidFill>
                  <a:srgbClr val="2646D0"/>
                </a:solidFill>
                <a:latin typeface="Arial" pitchFamily="34" charset="0"/>
                <a:cs typeface="Arial" pitchFamily="34" charset="0"/>
              </a:rPr>
              <a:t>Communication </a:t>
            </a:r>
            <a:r>
              <a:rPr lang="en-US" b="1" dirty="0" smtClean="0">
                <a:latin typeface="Arial" pitchFamily="34" charset="0"/>
                <a:cs typeface="Arial" pitchFamily="34" charset="0"/>
              </a:rPr>
              <a:t>to employees, management, between departments as well as government is important to the success of the plan.  The Risk Management plan will describe how communication is to take place, when and in what form. </a:t>
            </a:r>
          </a:p>
          <a:p>
            <a:pPr>
              <a:buClr>
                <a:srgbClr val="2646D0"/>
              </a:buClr>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endParaRPr lang="en-US" b="1" dirty="0">
              <a:solidFill>
                <a:srgbClr val="2646D0"/>
              </a:solidFill>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13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4459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08262" y="5978238"/>
            <a:ext cx="965010" cy="369332"/>
          </a:xfrm>
          <a:prstGeom prst="rect">
            <a:avLst/>
          </a:prstGeom>
          <a:noFill/>
        </p:spPr>
        <p:txBody>
          <a:bodyPr wrap="square" rtlCol="0">
            <a:spAutoFit/>
          </a:bodyPr>
          <a:lstStyle/>
          <a:p>
            <a:pPr algn="ctr"/>
            <a:r>
              <a:rPr lang="en-US" b="1" dirty="0" smtClean="0"/>
              <a:t>11 of 13</a:t>
            </a:r>
            <a:endParaRPr lang="en-US" b="1" dirty="0"/>
          </a:p>
        </p:txBody>
      </p:sp>
      <p:sp>
        <p:nvSpPr>
          <p:cNvPr id="9" name="Left Arrow 8"/>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 name="Rounded Rectangle 1"/>
          <p:cNvSpPr/>
          <p:nvPr/>
        </p:nvSpPr>
        <p:spPr>
          <a:xfrm>
            <a:off x="542498" y="2057400"/>
            <a:ext cx="8153400" cy="379723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r>
              <a:rPr lang="en-US" b="1" dirty="0" smtClean="0">
                <a:solidFill>
                  <a:schemeClr val="tx1"/>
                </a:solidFill>
                <a:latin typeface="+mj-lt"/>
                <a:cs typeface="Arial" pitchFamily="34" charset="0"/>
              </a:rPr>
              <a:t>Risk is a situation involving exposure to danger.  In the workplace, these risks are managed in order to protect workers and the workplace from harm. </a:t>
            </a:r>
            <a:endParaRPr lang="en-US" b="1" dirty="0">
              <a:solidFill>
                <a:schemeClr val="tx1"/>
              </a:solidFill>
              <a:latin typeface="+mj-lt"/>
              <a:cs typeface="Arial" pitchFamily="34" charset="0"/>
            </a:endParaRPr>
          </a:p>
          <a:p>
            <a:pPr marL="290513" indent="-290513">
              <a:lnSpc>
                <a:spcPts val="2500"/>
              </a:lnSpc>
              <a:buClr>
                <a:srgbClr val="FFB300"/>
              </a:buClr>
              <a:buFont typeface="Wingdings" pitchFamily="2" charset="2"/>
              <a:buChar char="v"/>
            </a:pPr>
            <a:r>
              <a:rPr lang="en-US" b="1" dirty="0" smtClean="0">
                <a:solidFill>
                  <a:schemeClr val="tx1"/>
                </a:solidFill>
                <a:latin typeface="+mj-lt"/>
                <a:cs typeface="Arial" pitchFamily="34" charset="0"/>
              </a:rPr>
              <a:t>Fortunately, there is a lot that can be done to identify hazards and understand the associated risk so that everyone can work safely. </a:t>
            </a:r>
          </a:p>
          <a:p>
            <a:pPr marL="290513" indent="-290513">
              <a:lnSpc>
                <a:spcPts val="2500"/>
              </a:lnSpc>
              <a:buClr>
                <a:srgbClr val="FFB300"/>
              </a:buClr>
              <a:buFont typeface="Wingdings" pitchFamily="2" charset="2"/>
              <a:buChar char="v"/>
            </a:pPr>
            <a:r>
              <a:rPr lang="en-US" b="1" dirty="0" smtClean="0">
                <a:solidFill>
                  <a:schemeClr val="tx1"/>
                </a:solidFill>
                <a:latin typeface="+mj-lt"/>
                <a:cs typeface="Arial" pitchFamily="34" charset="0"/>
              </a:rPr>
              <a:t>In the following sections you will learn to: </a:t>
            </a:r>
          </a:p>
          <a:p>
            <a:pPr marL="290513" indent="-290513">
              <a:lnSpc>
                <a:spcPts val="2500"/>
              </a:lnSpc>
              <a:buClr>
                <a:srgbClr val="FFB300"/>
              </a:buClr>
              <a:buFont typeface="Wingdings" pitchFamily="2" charset="2"/>
              <a:buChar char="v"/>
            </a:pPr>
            <a:endParaRPr lang="en-US" b="1" dirty="0" smtClean="0">
              <a:solidFill>
                <a:schemeClr val="tx1"/>
              </a:solidFill>
              <a:latin typeface="+mj-lt"/>
            </a:endParaRPr>
          </a:p>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nSpc>
                <a:spcPts val="2500"/>
              </a:lnSpc>
              <a:buClr>
                <a:srgbClr val="FFB300"/>
              </a:buClr>
              <a:buFont typeface="Wingdings" pitchFamily="2" charset="2"/>
              <a:buChar char="v"/>
            </a:pPr>
            <a:endParaRPr lang="en-US" b="1" dirty="0">
              <a:solidFill>
                <a:schemeClr val="tx1"/>
              </a:solidFill>
            </a:endParaRPr>
          </a:p>
        </p:txBody>
      </p:sp>
      <p:grpSp>
        <p:nvGrpSpPr>
          <p:cNvPr id="10" name="Group 9"/>
          <p:cNvGrpSpPr/>
          <p:nvPr/>
        </p:nvGrpSpPr>
        <p:grpSpPr>
          <a:xfrm>
            <a:off x="542498" y="4331371"/>
            <a:ext cx="8058277" cy="1521491"/>
            <a:chOff x="530854" y="3810000"/>
            <a:chExt cx="8058277" cy="1521491"/>
          </a:xfrm>
        </p:grpSpPr>
        <p:sp>
          <p:nvSpPr>
            <p:cNvPr id="19" name="Rounded Rectangle 18"/>
            <p:cNvSpPr/>
            <p:nvPr/>
          </p:nvSpPr>
          <p:spPr>
            <a:xfrm>
              <a:off x="530854" y="3810088"/>
              <a:ext cx="3657600" cy="1001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5CC"/>
                  </a:solidFill>
                </a:rPr>
                <a:t>1. Understand Hazards</a:t>
              </a:r>
              <a:endParaRPr lang="en-US" sz="2400" b="1" i="1" dirty="0">
                <a:solidFill>
                  <a:srgbClr val="0065CC"/>
                </a:solidFill>
              </a:endParaRPr>
            </a:p>
          </p:txBody>
        </p:sp>
        <p:sp>
          <p:nvSpPr>
            <p:cNvPr id="21" name="Rounded Rectangle 20"/>
            <p:cNvSpPr/>
            <p:nvPr/>
          </p:nvSpPr>
          <p:spPr>
            <a:xfrm>
              <a:off x="4931531" y="3810000"/>
              <a:ext cx="3657600" cy="1001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5CC"/>
                  </a:solidFill>
                </a:rPr>
                <a:t>2. Understand Risk</a:t>
              </a:r>
              <a:endParaRPr lang="en-US" sz="2400" b="1" i="1" dirty="0">
                <a:solidFill>
                  <a:srgbClr val="0065CC"/>
                </a:solidFill>
              </a:endParaRPr>
            </a:p>
          </p:txBody>
        </p:sp>
        <p:sp>
          <p:nvSpPr>
            <p:cNvPr id="27" name="Rounded Rectangle 26"/>
            <p:cNvSpPr/>
            <p:nvPr/>
          </p:nvSpPr>
          <p:spPr>
            <a:xfrm>
              <a:off x="2211192" y="4329829"/>
              <a:ext cx="4568428" cy="1001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5CC"/>
                  </a:solidFill>
                </a:rPr>
                <a:t>3. Manage Risks to prevent harm</a:t>
              </a:r>
              <a:endParaRPr lang="en-US" sz="2400" b="1" i="1" dirty="0">
                <a:solidFill>
                  <a:srgbClr val="0065CC"/>
                </a:solidFill>
              </a:endParaRPr>
            </a:p>
          </p:txBody>
        </p:sp>
      </p:grpSp>
      <p:grpSp>
        <p:nvGrpSpPr>
          <p:cNvPr id="23" name="Group 22"/>
          <p:cNvGrpSpPr/>
          <p:nvPr/>
        </p:nvGrpSpPr>
        <p:grpSpPr>
          <a:xfrm>
            <a:off x="516340" y="296586"/>
            <a:ext cx="8153401" cy="389214"/>
            <a:chOff x="516340" y="296586"/>
            <a:chExt cx="8153401" cy="389214"/>
          </a:xfrm>
        </p:grpSpPr>
        <p:sp>
          <p:nvSpPr>
            <p:cNvPr id="24" name="Round Diagonal Corner Rectangle 23"/>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5" name="Round Diagonal Corner Rectangle 24"/>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0" name="Rectangle 19"/>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2245595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484" y="1795147"/>
            <a:ext cx="7526741" cy="4247317"/>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Record Keeping </a:t>
            </a:r>
            <a:r>
              <a:rPr lang="en-US" b="1" dirty="0" smtClean="0">
                <a:latin typeface="Arial" pitchFamily="34" charset="0"/>
                <a:cs typeface="Arial" pitchFamily="34" charset="0"/>
              </a:rPr>
              <a:t>and document management is also described so that vital information is not lost or destroyed. The plan will describe what records need to be kept, by who and for how long.  The records may be used by the training department, government inspectors, and future investigations.   </a:t>
            </a: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r>
              <a:rPr lang="en-US" b="1" dirty="0" smtClean="0">
                <a:latin typeface="Arial" pitchFamily="34" charset="0"/>
                <a:cs typeface="Arial" pitchFamily="34" charset="0"/>
              </a:rPr>
              <a:t>Finally, the </a:t>
            </a:r>
            <a:r>
              <a:rPr lang="en-US" b="1" dirty="0" smtClean="0">
                <a:solidFill>
                  <a:srgbClr val="2646D0"/>
                </a:solidFill>
                <a:latin typeface="Arial" pitchFamily="34" charset="0"/>
                <a:cs typeface="Arial" pitchFamily="34" charset="0"/>
              </a:rPr>
              <a:t>Goods and Services Acquisition</a:t>
            </a:r>
            <a:r>
              <a:rPr lang="en-US" b="1" dirty="0" smtClean="0">
                <a:latin typeface="Arial" pitchFamily="34" charset="0"/>
                <a:cs typeface="Arial" pitchFamily="34" charset="0"/>
              </a:rPr>
              <a:t> section is important as it describes how new products to the site need to be reviewed and assessed </a:t>
            </a:r>
            <a:r>
              <a:rPr lang="en-US" b="1" dirty="0" smtClean="0">
                <a:solidFill>
                  <a:srgbClr val="2646D0"/>
                </a:solidFill>
                <a:latin typeface="Arial" pitchFamily="34" charset="0"/>
                <a:cs typeface="Arial" pitchFamily="34" charset="0"/>
              </a:rPr>
              <a:t>before</a:t>
            </a:r>
            <a:r>
              <a:rPr lang="en-US" b="1" dirty="0" smtClean="0">
                <a:latin typeface="Arial" pitchFamily="34" charset="0"/>
                <a:cs typeface="Arial" pitchFamily="34" charset="0"/>
              </a:rPr>
              <a:t> they arrive and are used.  This might be a new piece of equipment or a new chemical.  Services means people who will come onto a site to do work.   How they work, what they use for equipment, chemicals or procedures must also meet the company’s requirements for the protection of the contractors and site employees.</a:t>
            </a:r>
          </a:p>
          <a:p>
            <a:pPr>
              <a:buClr>
                <a:srgbClr val="2646D0"/>
              </a:buClr>
            </a:pPr>
            <a:endParaRPr lang="en-US" b="1" dirty="0" smtClean="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14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808064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484" y="2057400"/>
            <a:ext cx="7526741" cy="2031325"/>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a:t>
            </a:r>
            <a:r>
              <a:rPr lang="en-US" b="1" dirty="0" smtClean="0">
                <a:solidFill>
                  <a:srgbClr val="2646D0"/>
                </a:solidFill>
                <a:latin typeface="Arial" pitchFamily="34" charset="0"/>
                <a:cs typeface="Arial" pitchFamily="34" charset="0"/>
              </a:rPr>
              <a:t>Risk Management Plan</a:t>
            </a:r>
            <a:r>
              <a:rPr lang="en-US" b="1" dirty="0" smtClean="0">
                <a:latin typeface="Arial" pitchFamily="34" charset="0"/>
                <a:cs typeface="Arial" pitchFamily="34" charset="0"/>
              </a:rPr>
              <a:t> is a summary of how hazards and the associated risks are managed in a workplace.  </a:t>
            </a: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r>
              <a:rPr lang="en-US" b="1" dirty="0" smtClean="0">
                <a:latin typeface="Arial" pitchFamily="34" charset="0"/>
                <a:cs typeface="Arial" pitchFamily="34" charset="0"/>
              </a:rPr>
              <a:t>Having a plan will not eliminate hazards or risks, but it will provide regular attention to how the site operates and will provide a safer workplace.</a:t>
            </a:r>
          </a:p>
          <a:p>
            <a:pPr marL="285750" indent="-285750">
              <a:buClr>
                <a:srgbClr val="2646D0"/>
              </a:buClr>
              <a:buFont typeface="Wingdings" pitchFamily="2" charset="2"/>
              <a:buChar char="v"/>
            </a:pPr>
            <a:endParaRPr lang="en-US" b="1" dirty="0" smtClean="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15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155372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2446824"/>
          </a:xfrm>
          <a:prstGeom prst="rect">
            <a:avLst/>
          </a:prstGeom>
          <a:noFill/>
        </p:spPr>
        <p:txBody>
          <a:bodyPr wrap="square" rtlCol="0">
            <a:spAutoFit/>
          </a:bodyPr>
          <a:lstStyle/>
          <a:p>
            <a:pPr marL="342900" indent="-342900">
              <a:buAutoNum type="arabicPeriod"/>
            </a:pPr>
            <a:r>
              <a:rPr lang="en-US" b="1" dirty="0" smtClean="0">
                <a:latin typeface="Arial" pitchFamily="34" charset="0"/>
                <a:cs typeface="Arial" pitchFamily="34" charset="0"/>
              </a:rPr>
              <a:t>Once a hazard has been identified, the risk assessed and control measures put in place, a company has solved the problem and doesn’t have to worry about it anymore.</a:t>
            </a:r>
          </a:p>
          <a:p>
            <a:endParaRPr lang="en-US" b="1" dirty="0" smtClean="0">
              <a:solidFill>
                <a:srgbClr val="061A49"/>
              </a:solidFill>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True</a:t>
            </a:r>
          </a:p>
          <a:p>
            <a:pPr marL="342900" indent="-342900">
              <a:lnSpc>
                <a:spcPct val="150000"/>
              </a:lnSpc>
              <a:buFont typeface="Wingdings" pitchFamily="2" charset="2"/>
              <a:buChar char="q"/>
            </a:pPr>
            <a:r>
              <a:rPr lang="en-US" b="1" dirty="0" smtClean="0">
                <a:latin typeface="Arial" pitchFamily="34" charset="0"/>
                <a:cs typeface="Arial" pitchFamily="34" charset="0"/>
              </a:rPr>
              <a:t>False</a:t>
            </a:r>
          </a:p>
          <a:p>
            <a:pPr marL="342900" indent="-342900">
              <a:lnSpc>
                <a:spcPct val="150000"/>
              </a:lnSpc>
              <a:buFont typeface="Wingdings" pitchFamily="2" charset="2"/>
              <a:buChar char="q"/>
            </a:pP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5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16 of 17</a:t>
            </a:r>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8" name="Group 27"/>
          <p:cNvGrpSpPr/>
          <p:nvPr/>
        </p:nvGrpSpPr>
        <p:grpSpPr>
          <a:xfrm>
            <a:off x="516340" y="296586"/>
            <a:ext cx="8153401" cy="389214"/>
            <a:chOff x="516340" y="296586"/>
            <a:chExt cx="8153401" cy="389214"/>
          </a:xfrm>
        </p:grpSpPr>
        <p:sp>
          <p:nvSpPr>
            <p:cNvPr id="29" name="Round Diagonal Corner Rectangle 28"/>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1" name="Round Diagonal Corner Rectangle 30"/>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2" name="Round Diagonal Corner Rectangle 31"/>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33" name="Round Diagonal Corner Rectangle 32"/>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4" name="Round Diagonal Corner Rectangle 33"/>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2" name="Rectangle 21"/>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590448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3831818"/>
          </a:xfrm>
          <a:prstGeom prst="rect">
            <a:avLst/>
          </a:prstGeom>
          <a:noFill/>
        </p:spPr>
        <p:txBody>
          <a:bodyPr wrap="square" rtlCol="0">
            <a:spAutoFit/>
          </a:bodyPr>
          <a:lstStyle/>
          <a:p>
            <a:pPr marL="342900" indent="-342900">
              <a:buAutoNum type="arabicPeriod" startAt="2"/>
            </a:pPr>
            <a:r>
              <a:rPr lang="en-US" b="1" dirty="0" smtClean="0">
                <a:latin typeface="Arial" pitchFamily="34" charset="0"/>
                <a:cs typeface="Arial" pitchFamily="34" charset="0"/>
              </a:rPr>
              <a:t>Which of the following lists are part of a Risk Management Plan?</a:t>
            </a:r>
          </a:p>
          <a:p>
            <a:pPr marL="342900" indent="-342900">
              <a:buAutoNum type="arabicPeriod" startAt="2"/>
            </a:pPr>
            <a:endParaRPr lang="en-US" b="1" dirty="0" smtClean="0">
              <a:solidFill>
                <a:srgbClr val="061A49"/>
              </a:solidFill>
              <a:latin typeface="Arial" pitchFamily="34" charset="0"/>
              <a:cs typeface="Arial" pitchFamily="34" charset="0"/>
            </a:endParaRPr>
          </a:p>
          <a:p>
            <a:pPr marL="457200" indent="-457200">
              <a:lnSpc>
                <a:spcPct val="150000"/>
              </a:lnSpc>
              <a:buFont typeface="Wingdings" pitchFamily="2" charset="2"/>
              <a:buChar char="q"/>
            </a:pPr>
            <a:r>
              <a:rPr lang="en-US" b="1" dirty="0" smtClean="0">
                <a:latin typeface="Arial" pitchFamily="34" charset="0"/>
                <a:cs typeface="Arial" pitchFamily="34" charset="0"/>
              </a:rPr>
              <a:t>a</a:t>
            </a:r>
            <a:r>
              <a:rPr lang="en-US" b="1" dirty="0">
                <a:latin typeface="Arial" pitchFamily="34" charset="0"/>
                <a:cs typeface="Arial" pitchFamily="34" charset="0"/>
              </a:rPr>
              <a:t>) </a:t>
            </a:r>
            <a:r>
              <a:rPr lang="en-US" b="1" dirty="0" smtClean="0">
                <a:latin typeface="Arial" pitchFamily="34" charset="0"/>
                <a:cs typeface="Arial" pitchFamily="34" charset="0"/>
              </a:rPr>
              <a:t>Hazard </a:t>
            </a:r>
            <a:r>
              <a:rPr lang="en-US" b="1" dirty="0">
                <a:latin typeface="Arial" pitchFamily="34" charset="0"/>
                <a:cs typeface="Arial" pitchFamily="34" charset="0"/>
              </a:rPr>
              <a:t>Identification, Risk Assessment, Roles &amp; </a:t>
            </a:r>
            <a:r>
              <a:rPr lang="en-US" b="1" dirty="0" smtClean="0">
                <a:latin typeface="Arial" pitchFamily="34" charset="0"/>
                <a:cs typeface="Arial" pitchFamily="34" charset="0"/>
              </a:rPr>
              <a:t>   	Responsibilities</a:t>
            </a:r>
            <a:endParaRPr lang="en-US" b="1" dirty="0">
              <a:latin typeface="Arial" pitchFamily="34" charset="0"/>
              <a:cs typeface="Arial" pitchFamily="34" charset="0"/>
            </a:endParaRPr>
          </a:p>
          <a:p>
            <a:pPr marL="457200" indent="-457200">
              <a:lnSpc>
                <a:spcPct val="150000"/>
              </a:lnSpc>
              <a:buFont typeface="Wingdings" pitchFamily="2" charset="2"/>
              <a:buChar char="q"/>
            </a:pPr>
            <a:r>
              <a:rPr lang="en-US" b="1" dirty="0">
                <a:latin typeface="Arial" pitchFamily="34" charset="0"/>
                <a:cs typeface="Arial" pitchFamily="34" charset="0"/>
              </a:rPr>
              <a:t>b</a:t>
            </a:r>
            <a:r>
              <a:rPr lang="en-US" b="1" dirty="0" smtClean="0">
                <a:latin typeface="Arial" pitchFamily="34" charset="0"/>
                <a:cs typeface="Arial" pitchFamily="34" charset="0"/>
              </a:rPr>
              <a:t>) Risk Management Process, Introduction, Record Keeping</a:t>
            </a:r>
          </a:p>
          <a:p>
            <a:pPr marL="457200" indent="-457200">
              <a:lnSpc>
                <a:spcPct val="150000"/>
              </a:lnSpc>
              <a:buFont typeface="Wingdings" pitchFamily="2" charset="2"/>
              <a:buChar char="q"/>
            </a:pPr>
            <a:r>
              <a:rPr lang="en-US" b="1" dirty="0" smtClean="0">
                <a:latin typeface="Arial" pitchFamily="34" charset="0"/>
                <a:cs typeface="Arial" pitchFamily="34" charset="0"/>
              </a:rPr>
              <a:t>c) Risk Management Journey, Training, Audit &amp; Review   </a:t>
            </a:r>
          </a:p>
          <a:p>
            <a:pPr marL="457200" indent="-457200">
              <a:lnSpc>
                <a:spcPct val="150000"/>
              </a:lnSpc>
              <a:buFont typeface="Wingdings" pitchFamily="2" charset="2"/>
              <a:buChar char="q"/>
            </a:pPr>
            <a:r>
              <a:rPr lang="en-US" b="1" dirty="0" smtClean="0">
                <a:latin typeface="Arial" pitchFamily="34" charset="0"/>
                <a:cs typeface="Arial" pitchFamily="34" charset="0"/>
              </a:rPr>
              <a:t>d) Communication, Plan Monitoring &amp; Correction, Government 	Approval &amp; Permission</a:t>
            </a:r>
          </a:p>
          <a:p>
            <a:pPr marL="342900" indent="-342900">
              <a:lnSpc>
                <a:spcPct val="150000"/>
              </a:lnSpc>
              <a:buFont typeface="Wingdings" pitchFamily="2" charset="2"/>
              <a:buChar char="q"/>
            </a:pP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5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17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8" name="Group 27"/>
          <p:cNvGrpSpPr/>
          <p:nvPr/>
        </p:nvGrpSpPr>
        <p:grpSpPr>
          <a:xfrm>
            <a:off x="516340" y="296586"/>
            <a:ext cx="8153401" cy="389214"/>
            <a:chOff x="516340" y="296586"/>
            <a:chExt cx="8153401" cy="389214"/>
          </a:xfrm>
        </p:grpSpPr>
        <p:sp>
          <p:nvSpPr>
            <p:cNvPr id="29" name="Round Diagonal Corner Rectangle 28"/>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1" name="Round Diagonal Corner Rectangle 30"/>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2" name="Round Diagonal Corner Rectangle 31"/>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33" name="Round Diagonal Corner Rectangle 32"/>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4" name="Round Diagonal Corner Rectangle 33"/>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2" name="Rectangle 21"/>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059596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0" y="2057400"/>
            <a:ext cx="8153399" cy="12954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4939" y="2269083"/>
            <a:ext cx="7696200"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In this module you </a:t>
            </a:r>
            <a:r>
              <a:rPr lang="en-US" b="1" dirty="0" smtClean="0">
                <a:latin typeface="Arial" pitchFamily="34" charset="0"/>
                <a:cs typeface="Arial" pitchFamily="34" charset="0"/>
              </a:rPr>
              <a:t>have learned </a:t>
            </a:r>
            <a:r>
              <a:rPr lang="en-US" b="1" dirty="0">
                <a:latin typeface="Arial" pitchFamily="34" charset="0"/>
                <a:cs typeface="Arial" pitchFamily="34" charset="0"/>
              </a:rPr>
              <a:t>what Risk Management is </a:t>
            </a:r>
            <a:r>
              <a:rPr lang="en-US" b="1" dirty="0" smtClean="0">
                <a:latin typeface="Arial" pitchFamily="34" charset="0"/>
                <a:cs typeface="Arial" pitchFamily="34" charset="0"/>
              </a:rPr>
              <a:t>and why it is important.  Let’s review the key points.</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 of 18 </a:t>
            </a:r>
            <a:endParaRPr lang="en-US" b="1" dirty="0"/>
          </a:p>
        </p:txBody>
      </p:sp>
      <p:sp>
        <p:nvSpPr>
          <p:cNvPr id="28" name="Left Arrow 27"/>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aphicFrame>
        <p:nvGraphicFramePr>
          <p:cNvPr id="3" name="Diagram 2"/>
          <p:cNvGraphicFramePr/>
          <p:nvPr>
            <p:extLst>
              <p:ext uri="{D42A27DB-BD31-4B8C-83A1-F6EECF244321}">
                <p14:modId xmlns:p14="http://schemas.microsoft.com/office/powerpoint/2010/main" xmlns="" val="3863043614"/>
              </p:ext>
            </p:extLst>
          </p:nvPr>
        </p:nvGraphicFramePr>
        <p:xfrm>
          <a:off x="561548" y="4647708"/>
          <a:ext cx="3581400" cy="1021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516340" y="296586"/>
            <a:ext cx="8153401" cy="1337606"/>
            <a:chOff x="516340" y="296586"/>
            <a:chExt cx="8153401" cy="1337606"/>
          </a:xfrm>
        </p:grpSpPr>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3" name="Round Diagonal Corner Rectangle 52"/>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55" name="Round Diagonal Corner Rectangle 54"/>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 name="Rectangle 1"/>
          <p:cNvSpPr/>
          <p:nvPr/>
        </p:nvSpPr>
        <p:spPr>
          <a:xfrm>
            <a:off x="4097739" y="4419600"/>
            <a:ext cx="4572000" cy="1477328"/>
          </a:xfrm>
          <a:prstGeom prst="rect">
            <a:avLst/>
          </a:prstGeom>
        </p:spPr>
        <p:txBody>
          <a:bodyPr>
            <a:spAutoFit/>
          </a:bodyPr>
          <a:lstStyle/>
          <a:p>
            <a:r>
              <a:rPr lang="en-US" b="1" dirty="0">
                <a:latin typeface="Arial" pitchFamily="34" charset="0"/>
                <a:cs typeface="Arial" pitchFamily="34" charset="0"/>
              </a:rPr>
              <a:t>A</a:t>
            </a:r>
            <a:r>
              <a:rPr lang="en-US" b="1" dirty="0">
                <a:solidFill>
                  <a:srgbClr val="0065CC"/>
                </a:solidFill>
                <a:latin typeface="Arial" pitchFamily="34" charset="0"/>
                <a:cs typeface="Arial" pitchFamily="34" charset="0"/>
              </a:rPr>
              <a:t> </a:t>
            </a:r>
            <a:r>
              <a:rPr lang="en-US" b="1" dirty="0">
                <a:solidFill>
                  <a:srgbClr val="FFB300"/>
                </a:solidFill>
                <a:latin typeface="Arial" pitchFamily="34" charset="0"/>
                <a:cs typeface="Arial" pitchFamily="34" charset="0"/>
              </a:rPr>
              <a:t>hazard</a:t>
            </a:r>
            <a:r>
              <a:rPr lang="en-US" b="1" dirty="0">
                <a:solidFill>
                  <a:srgbClr val="0065CC"/>
                </a:solidFill>
                <a:latin typeface="Arial" pitchFamily="34" charset="0"/>
                <a:cs typeface="Arial" pitchFamily="34" charset="0"/>
              </a:rPr>
              <a:t> </a:t>
            </a:r>
            <a:r>
              <a:rPr lang="en-US" b="1" dirty="0">
                <a:latin typeface="Arial" pitchFamily="34" charset="0"/>
                <a:cs typeface="Arial" pitchFamily="34" charset="0"/>
              </a:rPr>
              <a:t>is a source of potential harm.</a:t>
            </a:r>
          </a:p>
          <a:p>
            <a:pPr algn="ctr"/>
            <a:endParaRPr lang="en-US" b="1" dirty="0">
              <a:solidFill>
                <a:srgbClr val="0065CC"/>
              </a:solidFill>
              <a:latin typeface="Arial" pitchFamily="34" charset="0"/>
              <a:cs typeface="Arial" pitchFamily="34" charset="0"/>
            </a:endParaRPr>
          </a:p>
          <a:p>
            <a:r>
              <a:rPr lang="en-US" b="1" dirty="0">
                <a:latin typeface="Arial" pitchFamily="34" charset="0"/>
                <a:cs typeface="Arial" pitchFamily="34" charset="0"/>
              </a:rPr>
              <a:t>An</a:t>
            </a:r>
            <a:r>
              <a:rPr lang="en-US" b="1" dirty="0">
                <a:solidFill>
                  <a:srgbClr val="0065CC"/>
                </a:solidFill>
                <a:latin typeface="Arial" pitchFamily="34" charset="0"/>
                <a:cs typeface="Arial" pitchFamily="34" charset="0"/>
              </a:rPr>
              <a:t> </a:t>
            </a:r>
            <a:r>
              <a:rPr lang="en-US" b="1" dirty="0">
                <a:solidFill>
                  <a:srgbClr val="FFB300"/>
                </a:solidFill>
                <a:latin typeface="Arial" pitchFamily="34" charset="0"/>
                <a:cs typeface="Arial" pitchFamily="34" charset="0"/>
              </a:rPr>
              <a:t>unwanted event </a:t>
            </a:r>
            <a:r>
              <a:rPr lang="en-US" b="1" dirty="0">
                <a:latin typeface="Arial" pitchFamily="34" charset="0"/>
                <a:cs typeface="Arial" pitchFamily="34" charset="0"/>
              </a:rPr>
              <a:t>is a potential situation where the hazard can be released.</a:t>
            </a:r>
          </a:p>
        </p:txBody>
      </p:sp>
      <p:sp>
        <p:nvSpPr>
          <p:cNvPr id="41" name="Rounded Rectangle 40"/>
          <p:cNvSpPr/>
          <p:nvPr/>
        </p:nvSpPr>
        <p:spPr>
          <a:xfrm>
            <a:off x="3886200" y="4267200"/>
            <a:ext cx="4783539" cy="1629728"/>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869784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0" y="2057399"/>
            <a:ext cx="8153399" cy="3810001"/>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4939" y="2269083"/>
            <a:ext cx="7696200" cy="646331"/>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a:latin typeface="Arial" pitchFamily="34" charset="0"/>
                <a:cs typeface="Arial" pitchFamily="34" charset="0"/>
              </a:rPr>
              <a:t>You can prevent an unwanted </a:t>
            </a:r>
            <a:r>
              <a:rPr lang="en-US" b="1" dirty="0" smtClean="0">
                <a:latin typeface="Arial" pitchFamily="34" charset="0"/>
                <a:cs typeface="Arial" pitchFamily="34" charset="0"/>
              </a:rPr>
              <a:t>event if you identify </a:t>
            </a:r>
            <a:r>
              <a:rPr lang="en-US" b="1" dirty="0">
                <a:latin typeface="Arial" pitchFamily="34" charset="0"/>
                <a:cs typeface="Arial" pitchFamily="34" charset="0"/>
              </a:rPr>
              <a:t>the </a:t>
            </a:r>
            <a:r>
              <a:rPr lang="en-US" b="1" dirty="0" smtClean="0">
                <a:solidFill>
                  <a:srgbClr val="FFB300"/>
                </a:solidFill>
                <a:latin typeface="Arial" pitchFamily="34" charset="0"/>
                <a:cs typeface="Arial" pitchFamily="34" charset="0"/>
              </a:rPr>
              <a:t>hazard</a:t>
            </a:r>
            <a:r>
              <a:rPr lang="en-US" b="1" dirty="0" smtClean="0">
                <a:latin typeface="Arial" pitchFamily="34" charset="0"/>
                <a:cs typeface="Arial" pitchFamily="34" charset="0"/>
              </a:rPr>
              <a:t>.</a:t>
            </a:r>
          </a:p>
          <a:p>
            <a:pPr marL="285750" indent="-285750">
              <a:buClr>
                <a:srgbClr val="FFB300"/>
              </a:buClr>
              <a:buFont typeface="Wingdings" pitchFamily="2" charset="2"/>
              <a:buChar char="v"/>
            </a:pPr>
            <a:r>
              <a:rPr lang="en-US" b="1" dirty="0" smtClean="0">
                <a:latin typeface="Arial" pitchFamily="34" charset="0"/>
                <a:cs typeface="Arial" pitchFamily="34" charset="0"/>
              </a:rPr>
              <a:t>Look for </a:t>
            </a:r>
            <a:r>
              <a:rPr lang="en-US" b="1" dirty="0">
                <a:latin typeface="Arial" pitchFamily="34" charset="0"/>
                <a:cs typeface="Arial" pitchFamily="34" charset="0"/>
              </a:rPr>
              <a:t>a </a:t>
            </a:r>
            <a:r>
              <a:rPr lang="en-US" b="1" dirty="0">
                <a:solidFill>
                  <a:srgbClr val="FFB300"/>
                </a:solidFill>
                <a:latin typeface="Arial" pitchFamily="34" charset="0"/>
                <a:cs typeface="Arial" pitchFamily="34" charset="0"/>
              </a:rPr>
              <a:t>source of </a:t>
            </a:r>
            <a:r>
              <a:rPr lang="en-US" b="1" dirty="0" smtClean="0">
                <a:solidFill>
                  <a:srgbClr val="FFB300"/>
                </a:solidFill>
                <a:latin typeface="Arial" pitchFamily="34" charset="0"/>
                <a:cs typeface="Arial" pitchFamily="34" charset="0"/>
              </a:rPr>
              <a:t>energy</a:t>
            </a:r>
            <a:r>
              <a:rPr lang="en-US" b="1" dirty="0" smtClean="0">
                <a:latin typeface="Arial" pitchFamily="34" charset="0"/>
                <a:cs typeface="Arial" pitchFamily="34" charset="0"/>
              </a:rPr>
              <a:t> such as:</a:t>
            </a:r>
            <a:endParaRPr lang="en-US" b="1" dirty="0">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 of 18 </a:t>
            </a:r>
            <a:endParaRPr lang="en-US" b="1" dirty="0"/>
          </a:p>
        </p:txBody>
      </p:sp>
      <p:sp>
        <p:nvSpPr>
          <p:cNvPr id="28" name="Left Arrow 27"/>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7" name="Group 16"/>
          <p:cNvGrpSpPr/>
          <p:nvPr/>
        </p:nvGrpSpPr>
        <p:grpSpPr>
          <a:xfrm>
            <a:off x="516340" y="296586"/>
            <a:ext cx="8153401" cy="1337606"/>
            <a:chOff x="516340" y="296586"/>
            <a:chExt cx="8153401" cy="1337606"/>
          </a:xfrm>
        </p:grpSpPr>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3" name="Round Diagonal Corner Rectangle 52"/>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55" name="Round Diagonal Corner Rectangle 54"/>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9" name="TextBox 38"/>
          <p:cNvSpPr txBox="1"/>
          <p:nvPr/>
        </p:nvSpPr>
        <p:spPr>
          <a:xfrm>
            <a:off x="1197801" y="1217642"/>
            <a:ext cx="7162800" cy="461665"/>
          </a:xfrm>
          <a:prstGeom prst="rect">
            <a:avLst/>
          </a:prstGeom>
          <a:noFill/>
        </p:spPr>
        <p:txBody>
          <a:bodyPr wrap="square" rtlCol="0">
            <a:spAutoFit/>
          </a:bodyPr>
          <a:lstStyle/>
          <a:p>
            <a:pPr algn="ctr"/>
            <a:endParaRPr lang="en-US" sz="2400" b="1" dirty="0"/>
          </a:p>
        </p:txBody>
      </p:sp>
      <p:grpSp>
        <p:nvGrpSpPr>
          <p:cNvPr id="15" name="Group 14"/>
          <p:cNvGrpSpPr/>
          <p:nvPr/>
        </p:nvGrpSpPr>
        <p:grpSpPr>
          <a:xfrm>
            <a:off x="1390101" y="3113207"/>
            <a:ext cx="6460300" cy="2585324"/>
            <a:chOff x="1312101" y="3570405"/>
            <a:chExt cx="6460300" cy="2585324"/>
          </a:xfrm>
        </p:grpSpPr>
        <p:cxnSp>
          <p:nvCxnSpPr>
            <p:cNvPr id="29" name="Straight Arrow Connector 28"/>
            <p:cNvCxnSpPr/>
            <p:nvPr/>
          </p:nvCxnSpPr>
          <p:spPr>
            <a:xfrm>
              <a:off x="2881168" y="3686686"/>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881168" y="3961006"/>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78563" y="4235326"/>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81168" y="4509646"/>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1168" y="4783966"/>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881168" y="5061334"/>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881168" y="5332606"/>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881168" y="5606926"/>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83504" y="5881246"/>
              <a:ext cx="786384"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312101" y="3570405"/>
              <a:ext cx="2057400" cy="2585323"/>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t>Gravity</a:t>
              </a:r>
            </a:p>
            <a:p>
              <a:pPr marL="285750" indent="-285750">
                <a:buClr>
                  <a:srgbClr val="FFB300"/>
                </a:buClr>
                <a:buFont typeface="Wingdings" pitchFamily="2" charset="2"/>
                <a:buChar char="v"/>
              </a:pPr>
              <a:r>
                <a:rPr lang="en-US" b="1" dirty="0" smtClean="0"/>
                <a:t>Electricity</a:t>
              </a:r>
            </a:p>
            <a:p>
              <a:pPr marL="285750" indent="-285750">
                <a:buClr>
                  <a:srgbClr val="FFB300"/>
                </a:buClr>
                <a:buFont typeface="Wingdings" pitchFamily="2" charset="2"/>
                <a:buChar char="v"/>
              </a:pPr>
              <a:r>
                <a:rPr lang="en-US" b="1" dirty="0" smtClean="0"/>
                <a:t>Mechanical</a:t>
              </a:r>
            </a:p>
            <a:p>
              <a:pPr marL="285750" indent="-285750">
                <a:buClr>
                  <a:srgbClr val="FFB300"/>
                </a:buClr>
                <a:buFont typeface="Wingdings" pitchFamily="2" charset="2"/>
                <a:buChar char="v"/>
              </a:pPr>
              <a:r>
                <a:rPr lang="en-US" b="1" dirty="0" smtClean="0"/>
                <a:t>Chemical</a:t>
              </a:r>
            </a:p>
            <a:p>
              <a:pPr marL="285750" indent="-285750">
                <a:buClr>
                  <a:srgbClr val="FFB300"/>
                </a:buClr>
                <a:buFont typeface="Wingdings" pitchFamily="2" charset="2"/>
                <a:buChar char="v"/>
              </a:pPr>
              <a:r>
                <a:rPr lang="en-US" b="1" dirty="0" smtClean="0"/>
                <a:t>Pressure</a:t>
              </a:r>
            </a:p>
            <a:p>
              <a:pPr marL="285750" indent="-285750">
                <a:buClr>
                  <a:srgbClr val="FFB300"/>
                </a:buClr>
                <a:buFont typeface="Wingdings" pitchFamily="2" charset="2"/>
                <a:buChar char="v"/>
              </a:pPr>
              <a:r>
                <a:rPr lang="en-US" b="1" dirty="0" smtClean="0"/>
                <a:t>Noise</a:t>
              </a:r>
            </a:p>
            <a:p>
              <a:pPr marL="285750" indent="-285750">
                <a:buClr>
                  <a:srgbClr val="FFB300"/>
                </a:buClr>
                <a:buFont typeface="Wingdings" pitchFamily="2" charset="2"/>
                <a:buChar char="v"/>
              </a:pPr>
              <a:r>
                <a:rPr lang="en-US" b="1" dirty="0" smtClean="0"/>
                <a:t>Thermal</a:t>
              </a:r>
            </a:p>
            <a:p>
              <a:pPr marL="285750" indent="-285750">
                <a:buClr>
                  <a:srgbClr val="FFB300"/>
                </a:buClr>
                <a:buFont typeface="Wingdings" pitchFamily="2" charset="2"/>
                <a:buChar char="v"/>
              </a:pPr>
              <a:r>
                <a:rPr lang="en-US" b="1" dirty="0" smtClean="0"/>
                <a:t>Radiant</a:t>
              </a:r>
            </a:p>
            <a:p>
              <a:pPr marL="285750" indent="-285750">
                <a:buClr>
                  <a:srgbClr val="FFB300"/>
                </a:buClr>
                <a:buFont typeface="Wingdings" pitchFamily="2" charset="2"/>
                <a:buChar char="v"/>
              </a:pPr>
              <a:r>
                <a:rPr lang="en-US" b="1" dirty="0" smtClean="0"/>
                <a:t>Body Mechanics</a:t>
              </a:r>
              <a:endParaRPr lang="en-US" b="1" dirty="0"/>
            </a:p>
          </p:txBody>
        </p:sp>
        <p:sp>
          <p:nvSpPr>
            <p:cNvPr id="49" name="TextBox 48"/>
            <p:cNvSpPr txBox="1"/>
            <p:nvPr/>
          </p:nvSpPr>
          <p:spPr>
            <a:xfrm>
              <a:off x="4144581" y="3570406"/>
              <a:ext cx="3627820" cy="2585323"/>
            </a:xfrm>
            <a:prstGeom prst="rect">
              <a:avLst/>
            </a:prstGeom>
            <a:noFill/>
          </p:spPr>
          <p:txBody>
            <a:bodyPr wrap="square" rtlCol="0">
              <a:spAutoFit/>
            </a:bodyPr>
            <a:lstStyle/>
            <a:p>
              <a:r>
                <a:rPr lang="en-US" b="1" dirty="0" smtClean="0"/>
                <a:t>Falling or things falling</a:t>
              </a:r>
            </a:p>
            <a:p>
              <a:r>
                <a:rPr lang="en-US" b="1" dirty="0" smtClean="0"/>
                <a:t>Contact or arcing</a:t>
              </a:r>
            </a:p>
            <a:p>
              <a:r>
                <a:rPr lang="en-US" b="1" dirty="0" smtClean="0"/>
                <a:t>Moving equipment or moving parts</a:t>
              </a:r>
            </a:p>
            <a:p>
              <a:r>
                <a:rPr lang="en-US" b="1" dirty="0" smtClean="0"/>
                <a:t>Inhalation, touching or ingesting</a:t>
              </a:r>
            </a:p>
            <a:p>
              <a:r>
                <a:rPr lang="en-US" b="1" dirty="0" smtClean="0"/>
                <a:t>Air or a spring or compressed gas</a:t>
              </a:r>
            </a:p>
            <a:p>
              <a:r>
                <a:rPr lang="en-US" b="1" dirty="0" smtClean="0"/>
                <a:t>How loud and how long you hear it</a:t>
              </a:r>
            </a:p>
            <a:p>
              <a:r>
                <a:rPr lang="en-US" b="1" dirty="0" smtClean="0"/>
                <a:t>Hot or cold</a:t>
              </a:r>
            </a:p>
            <a:p>
              <a:r>
                <a:rPr lang="en-US" b="1" dirty="0" smtClean="0"/>
                <a:t>Light or radiation</a:t>
              </a:r>
            </a:p>
            <a:p>
              <a:r>
                <a:rPr lang="en-US" b="1" dirty="0" smtClean="0"/>
                <a:t>Lifting or body position</a:t>
              </a:r>
              <a:endParaRPr lang="en-US" b="1" dirty="0"/>
            </a:p>
          </p:txBody>
        </p:sp>
      </p:grpSp>
      <p:sp>
        <p:nvSpPr>
          <p:cNvPr id="56" name="Rounded Rectangle 55"/>
          <p:cNvSpPr/>
          <p:nvPr/>
        </p:nvSpPr>
        <p:spPr>
          <a:xfrm>
            <a:off x="1447579" y="3039119"/>
            <a:ext cx="2307117" cy="2659411"/>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755871" y="3048000"/>
            <a:ext cx="4094530" cy="2659411"/>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671646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5000"/>
            <a:ext cx="8153400" cy="38481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6518" y="2057400"/>
            <a:ext cx="7950631" cy="646331"/>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latin typeface="Arial" pitchFamily="34" charset="0"/>
                <a:cs typeface="Arial" pitchFamily="34" charset="0"/>
              </a:rPr>
              <a:t>The best way to deal with hazards is to eliminate them.  If this is not possible, then controls are needed to reduce the risk of harm.  </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3 of 18 </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4" name="Group 3"/>
          <p:cNvGrpSpPr/>
          <p:nvPr/>
        </p:nvGrpSpPr>
        <p:grpSpPr>
          <a:xfrm>
            <a:off x="1049257" y="3019425"/>
            <a:ext cx="6659537" cy="1914525"/>
            <a:chOff x="1049257" y="3238500"/>
            <a:chExt cx="6659537" cy="1914525"/>
          </a:xfrm>
        </p:grpSpPr>
        <p:sp>
          <p:nvSpPr>
            <p:cNvPr id="10" name="Rounded Rectangle 9"/>
            <p:cNvSpPr/>
            <p:nvPr/>
          </p:nvSpPr>
          <p:spPr>
            <a:xfrm>
              <a:off x="1049257" y="3238500"/>
              <a:ext cx="45720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Elimination</a:t>
              </a:r>
            </a:p>
          </p:txBody>
        </p:sp>
        <p:sp>
          <p:nvSpPr>
            <p:cNvPr id="28" name="Rounded Rectangle 27"/>
            <p:cNvSpPr/>
            <p:nvPr/>
          </p:nvSpPr>
          <p:spPr>
            <a:xfrm>
              <a:off x="1277857" y="3619500"/>
              <a:ext cx="41148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Substitution</a:t>
              </a:r>
            </a:p>
          </p:txBody>
        </p:sp>
        <p:sp>
          <p:nvSpPr>
            <p:cNvPr id="29" name="Rounded Rectangle 28"/>
            <p:cNvSpPr/>
            <p:nvPr/>
          </p:nvSpPr>
          <p:spPr>
            <a:xfrm>
              <a:off x="1566167" y="4000500"/>
              <a:ext cx="36576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Engineering</a:t>
              </a:r>
            </a:p>
          </p:txBody>
        </p:sp>
        <p:sp>
          <p:nvSpPr>
            <p:cNvPr id="30" name="Rounded Rectangle 29"/>
            <p:cNvSpPr/>
            <p:nvPr/>
          </p:nvSpPr>
          <p:spPr>
            <a:xfrm>
              <a:off x="1735057" y="4391025"/>
              <a:ext cx="32004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Administration</a:t>
              </a:r>
            </a:p>
          </p:txBody>
        </p:sp>
        <p:sp>
          <p:nvSpPr>
            <p:cNvPr id="31" name="Rounded Rectangle 30"/>
            <p:cNvSpPr/>
            <p:nvPr/>
          </p:nvSpPr>
          <p:spPr>
            <a:xfrm>
              <a:off x="2023367" y="4772025"/>
              <a:ext cx="27432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PPE</a:t>
              </a:r>
            </a:p>
          </p:txBody>
        </p:sp>
        <p:cxnSp>
          <p:nvCxnSpPr>
            <p:cNvPr id="12" name="Straight Arrow Connector 11"/>
            <p:cNvCxnSpPr/>
            <p:nvPr/>
          </p:nvCxnSpPr>
          <p:spPr>
            <a:xfrm>
              <a:off x="6917649" y="3581400"/>
              <a:ext cx="0" cy="1190625"/>
            </a:xfrm>
            <a:prstGeom prst="straightConnector1">
              <a:avLst/>
            </a:prstGeom>
            <a:ln w="53975">
              <a:solidFill>
                <a:srgbClr val="99653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55677" y="3238500"/>
              <a:ext cx="1551515" cy="369332"/>
            </a:xfrm>
            <a:prstGeom prst="rect">
              <a:avLst/>
            </a:prstGeom>
            <a:noFill/>
          </p:spPr>
          <p:txBody>
            <a:bodyPr wrap="none" rtlCol="0">
              <a:spAutoFit/>
            </a:bodyPr>
            <a:lstStyle/>
            <a:p>
              <a:r>
                <a:rPr lang="en-US" b="1" dirty="0" smtClean="0"/>
                <a:t>Most Effective</a:t>
              </a:r>
              <a:endParaRPr lang="en-US" b="1" dirty="0"/>
            </a:p>
          </p:txBody>
        </p:sp>
        <p:sp>
          <p:nvSpPr>
            <p:cNvPr id="32" name="TextBox 31"/>
            <p:cNvSpPr txBox="1"/>
            <p:nvPr/>
          </p:nvSpPr>
          <p:spPr>
            <a:xfrm>
              <a:off x="6155677" y="4741307"/>
              <a:ext cx="1553117" cy="369332"/>
            </a:xfrm>
            <a:prstGeom prst="rect">
              <a:avLst/>
            </a:prstGeom>
            <a:noFill/>
          </p:spPr>
          <p:txBody>
            <a:bodyPr wrap="none" rtlCol="0">
              <a:spAutoFit/>
            </a:bodyPr>
            <a:lstStyle/>
            <a:p>
              <a:r>
                <a:rPr lang="en-US" b="1" dirty="0" smtClean="0"/>
                <a:t>Least Effective</a:t>
              </a:r>
              <a:endParaRPr lang="en-US" b="1" dirty="0"/>
            </a:p>
          </p:txBody>
        </p:sp>
      </p:grpSp>
      <p:sp>
        <p:nvSpPr>
          <p:cNvPr id="34" name="TextBox 33"/>
          <p:cNvSpPr txBox="1"/>
          <p:nvPr/>
        </p:nvSpPr>
        <p:spPr>
          <a:xfrm>
            <a:off x="659969" y="5257800"/>
            <a:ext cx="7526741" cy="369332"/>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t>Personal Protective Equipment (PPE) should always be your last choice.</a:t>
            </a:r>
            <a:endParaRPr lang="en-US" b="1" dirty="0"/>
          </a:p>
        </p:txBody>
      </p:sp>
      <p:grpSp>
        <p:nvGrpSpPr>
          <p:cNvPr id="27" name="Group 26"/>
          <p:cNvGrpSpPr/>
          <p:nvPr/>
        </p:nvGrpSpPr>
        <p:grpSpPr>
          <a:xfrm>
            <a:off x="516340" y="296586"/>
            <a:ext cx="8153401" cy="1337606"/>
            <a:chOff x="516340" y="296586"/>
            <a:chExt cx="8153401" cy="1337606"/>
          </a:xfrm>
        </p:grpSpPr>
        <p:sp>
          <p:nvSpPr>
            <p:cNvPr id="33" name="Rectangle 32"/>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43" name="Round Diagonal Corner Rectangle 4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4" name="Round Diagonal Corner Rectangle 4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5" name="Round Diagonal Corner Rectangle 4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46" name="Round Diagonal Corner Rectangle 45"/>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7" name="Round Diagonal Corner Rectangle 46"/>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48" name="Round Diagonal Corner Rectangle 47"/>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6" name="Rectangle 2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78543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5000"/>
            <a:ext cx="8153400" cy="38481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7045790" y="5988827"/>
            <a:ext cx="965010" cy="369332"/>
          </a:xfrm>
          <a:prstGeom prst="rect">
            <a:avLst/>
          </a:prstGeom>
          <a:noFill/>
        </p:spPr>
        <p:txBody>
          <a:bodyPr wrap="square" rtlCol="0">
            <a:spAutoFit/>
          </a:bodyPr>
          <a:lstStyle/>
          <a:p>
            <a:pPr algn="ctr"/>
            <a:r>
              <a:rPr lang="en-US" b="1" dirty="0" smtClean="0"/>
              <a:t>4 of 18</a:t>
            </a:r>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7" name="Group 26"/>
          <p:cNvGrpSpPr/>
          <p:nvPr/>
        </p:nvGrpSpPr>
        <p:grpSpPr>
          <a:xfrm>
            <a:off x="516340" y="296586"/>
            <a:ext cx="8153401" cy="1337606"/>
            <a:chOff x="516340" y="296586"/>
            <a:chExt cx="8153401" cy="1337606"/>
          </a:xfrm>
        </p:grpSpPr>
        <p:sp>
          <p:nvSpPr>
            <p:cNvPr id="33" name="Rectangle 32"/>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43" name="Round Diagonal Corner Rectangle 4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4" name="Round Diagonal Corner Rectangle 4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5" name="Round Diagonal Corner Rectangle 4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46" name="Round Diagonal Corner Rectangle 45"/>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7" name="Round Diagonal Corner Rectangle 46"/>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48" name="Round Diagonal Corner Rectangle 47"/>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5" name="Rectangle 4"/>
          <p:cNvSpPr/>
          <p:nvPr/>
        </p:nvSpPr>
        <p:spPr>
          <a:xfrm>
            <a:off x="780494" y="2209800"/>
            <a:ext cx="7677706" cy="2031325"/>
          </a:xfrm>
          <a:prstGeom prst="rect">
            <a:avLst/>
          </a:prstGeom>
        </p:spPr>
        <p:txBody>
          <a:bodyPr wrap="square">
            <a:spAutoFit/>
          </a:bodyPr>
          <a:lstStyle/>
          <a:p>
            <a:r>
              <a:rPr lang="en-US" b="1" dirty="0">
                <a:solidFill>
                  <a:srgbClr val="FFB300"/>
                </a:solidFill>
                <a:latin typeface="Arial" pitchFamily="34" charset="0"/>
                <a:cs typeface="Arial" pitchFamily="34" charset="0"/>
              </a:rPr>
              <a:t>Risk</a:t>
            </a:r>
            <a:r>
              <a:rPr lang="en-US" b="1" dirty="0">
                <a:solidFill>
                  <a:srgbClr val="0065CC"/>
                </a:solidFill>
                <a:latin typeface="Arial" pitchFamily="34" charset="0"/>
                <a:cs typeface="Arial" pitchFamily="34" charset="0"/>
              </a:rPr>
              <a:t> </a:t>
            </a:r>
            <a:r>
              <a:rPr lang="en-US" b="1" dirty="0" smtClean="0">
                <a:solidFill>
                  <a:srgbClr val="061A49"/>
                </a:solidFill>
                <a:latin typeface="Arial" pitchFamily="34" charset="0"/>
                <a:cs typeface="Arial" pitchFamily="34" charset="0"/>
              </a:rPr>
              <a:t>is defined as </a:t>
            </a:r>
            <a:r>
              <a:rPr lang="en-US" b="1" dirty="0">
                <a:solidFill>
                  <a:srgbClr val="061A49"/>
                </a:solidFill>
                <a:latin typeface="Arial" pitchFamily="34" charset="0"/>
                <a:cs typeface="Arial" pitchFamily="34" charset="0"/>
              </a:rPr>
              <a:t>the chance of something happening that will have a negative impact on </a:t>
            </a:r>
            <a:r>
              <a:rPr lang="en-US" b="1" dirty="0" smtClean="0">
                <a:solidFill>
                  <a:srgbClr val="061A49"/>
                </a:solidFill>
                <a:latin typeface="Arial" pitchFamily="34" charset="0"/>
                <a:cs typeface="Arial" pitchFamily="34" charset="0"/>
              </a:rPr>
              <a:t>objectives.</a:t>
            </a:r>
          </a:p>
          <a:p>
            <a:endParaRPr lang="en-US" b="1" dirty="0">
              <a:solidFill>
                <a:srgbClr val="061A49"/>
              </a:solidFill>
              <a:latin typeface="Arial" pitchFamily="34" charset="0"/>
              <a:cs typeface="Arial" pitchFamily="34" charset="0"/>
            </a:endParaRPr>
          </a:p>
          <a:p>
            <a:endParaRPr lang="en-US" b="1" dirty="0" smtClean="0">
              <a:solidFill>
                <a:srgbClr val="061A49"/>
              </a:solidFill>
              <a:latin typeface="Arial" pitchFamily="34" charset="0"/>
              <a:cs typeface="Arial" pitchFamily="34" charset="0"/>
            </a:endParaRPr>
          </a:p>
          <a:p>
            <a:endParaRPr lang="en-US" b="1" dirty="0">
              <a:solidFill>
                <a:srgbClr val="061A49"/>
              </a:solidFill>
              <a:latin typeface="Arial" pitchFamily="34" charset="0"/>
              <a:cs typeface="Arial" pitchFamily="34" charset="0"/>
            </a:endParaRPr>
          </a:p>
          <a:p>
            <a:r>
              <a:rPr lang="en-US" b="1" dirty="0" smtClean="0">
                <a:solidFill>
                  <a:srgbClr val="061A49"/>
                </a:solidFill>
                <a:latin typeface="Arial" pitchFamily="34" charset="0"/>
                <a:cs typeface="Arial" pitchFamily="34" charset="0"/>
              </a:rPr>
              <a:t>As an example we saw that high risk was a result of high probability and high consequence.</a:t>
            </a:r>
            <a:endParaRPr lang="en-US" dirty="0"/>
          </a:p>
        </p:txBody>
      </p:sp>
      <p:sp>
        <p:nvSpPr>
          <p:cNvPr id="6" name="Rectangle 5"/>
          <p:cNvSpPr/>
          <p:nvPr/>
        </p:nvSpPr>
        <p:spPr>
          <a:xfrm>
            <a:off x="516341" y="2905720"/>
            <a:ext cx="8153400" cy="923330"/>
          </a:xfrm>
          <a:prstGeom prst="rect">
            <a:avLst/>
          </a:prstGeom>
        </p:spPr>
        <p:txBody>
          <a:bodyPr wrap="square">
            <a:spAutoFit/>
          </a:bodyPr>
          <a:lstStyle/>
          <a:p>
            <a:pPr algn="ctr">
              <a:lnSpc>
                <a:spcPct val="150000"/>
              </a:lnSpc>
              <a:buClr>
                <a:srgbClr val="0065CC"/>
              </a:buClr>
            </a:pPr>
            <a:r>
              <a:rPr lang="en-US" b="1" dirty="0" smtClean="0">
                <a:solidFill>
                  <a:srgbClr val="FFB300"/>
                </a:solidFill>
                <a:latin typeface="Arial" pitchFamily="34" charset="0"/>
                <a:cs typeface="Arial" pitchFamily="34" charset="0"/>
              </a:rPr>
              <a:t>Risk </a:t>
            </a:r>
            <a:r>
              <a:rPr lang="en-US" b="1" dirty="0" smtClean="0">
                <a:latin typeface="Arial" pitchFamily="34" charset="0"/>
                <a:cs typeface="Arial" pitchFamily="34" charset="0"/>
              </a:rPr>
              <a:t>=</a:t>
            </a:r>
            <a:r>
              <a:rPr lang="en-US" b="1" dirty="0" smtClean="0">
                <a:solidFill>
                  <a:srgbClr val="FFB300"/>
                </a:solidFill>
                <a:latin typeface="Arial" pitchFamily="34" charset="0"/>
                <a:cs typeface="Arial" pitchFamily="34" charset="0"/>
              </a:rPr>
              <a:t> Probability </a:t>
            </a:r>
            <a:r>
              <a:rPr lang="en-US" b="1" dirty="0">
                <a:solidFill>
                  <a:srgbClr val="FFB300"/>
                </a:solidFill>
                <a:latin typeface="Arial" pitchFamily="34" charset="0"/>
                <a:cs typeface="Arial" pitchFamily="34" charset="0"/>
              </a:rPr>
              <a:t>of Occurrence </a:t>
            </a:r>
            <a:r>
              <a:rPr lang="en-US" b="1" dirty="0">
                <a:solidFill>
                  <a:srgbClr val="061A49"/>
                </a:solidFill>
                <a:latin typeface="Arial" pitchFamily="34" charset="0"/>
                <a:cs typeface="Arial" pitchFamily="34" charset="0"/>
              </a:rPr>
              <a:t>x </a:t>
            </a:r>
            <a:r>
              <a:rPr lang="en-US" b="1" dirty="0">
                <a:solidFill>
                  <a:srgbClr val="FFB300"/>
                </a:solidFill>
                <a:latin typeface="Arial" pitchFamily="34" charset="0"/>
                <a:cs typeface="Arial" pitchFamily="34" charset="0"/>
              </a:rPr>
              <a:t>Consequence of the Outcome    </a:t>
            </a:r>
          </a:p>
          <a:p>
            <a:pPr>
              <a:lnSpc>
                <a:spcPct val="150000"/>
              </a:lnSpc>
            </a:pPr>
            <a:endParaRPr lang="en-US" b="1" dirty="0">
              <a:solidFill>
                <a:srgbClr val="061A49"/>
              </a:solidFill>
              <a:latin typeface="Arial" pitchFamily="34" charset="0"/>
              <a:cs typeface="Arial" pitchFamily="34" charset="0"/>
            </a:endParaRPr>
          </a:p>
        </p:txBody>
      </p:sp>
      <p:sp>
        <p:nvSpPr>
          <p:cNvPr id="35" name="Multiply 34"/>
          <p:cNvSpPr/>
          <p:nvPr/>
        </p:nvSpPr>
        <p:spPr>
          <a:xfrm>
            <a:off x="3260431" y="4386991"/>
            <a:ext cx="533400" cy="521562"/>
          </a:xfrm>
          <a:prstGeom prst="mathMultiply">
            <a:avLst/>
          </a:prstGeom>
          <a:solidFill>
            <a:srgbClr val="2646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6" name="Equal 35"/>
          <p:cNvSpPr/>
          <p:nvPr/>
        </p:nvSpPr>
        <p:spPr>
          <a:xfrm>
            <a:off x="5566004" y="4419172"/>
            <a:ext cx="516340" cy="457200"/>
          </a:xfrm>
          <a:prstGeom prst="mathEqual">
            <a:avLst/>
          </a:prstGeom>
          <a:solidFill>
            <a:srgbClr val="2646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7" name="Group 36"/>
          <p:cNvGrpSpPr/>
          <p:nvPr/>
        </p:nvGrpSpPr>
        <p:grpSpPr>
          <a:xfrm>
            <a:off x="972866" y="4333806"/>
            <a:ext cx="2573741" cy="957320"/>
            <a:chOff x="969462" y="4779596"/>
            <a:chExt cx="2573741" cy="957320"/>
          </a:xfrm>
        </p:grpSpPr>
        <p:sp>
          <p:nvSpPr>
            <p:cNvPr id="38" name="Rounded Rectangle 37"/>
            <p:cNvSpPr/>
            <p:nvPr/>
          </p:nvSpPr>
          <p:spPr>
            <a:xfrm>
              <a:off x="1681067" y="4779596"/>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39" name="TextBox 38"/>
            <p:cNvSpPr txBox="1"/>
            <p:nvPr/>
          </p:nvSpPr>
          <p:spPr>
            <a:xfrm>
              <a:off x="969462" y="5398362"/>
              <a:ext cx="2573741" cy="338554"/>
            </a:xfrm>
            <a:prstGeom prst="rect">
              <a:avLst/>
            </a:prstGeom>
            <a:noFill/>
          </p:spPr>
          <p:txBody>
            <a:bodyPr wrap="square" rtlCol="0">
              <a:spAutoFit/>
            </a:bodyPr>
            <a:lstStyle/>
            <a:p>
              <a:pPr algn="ctr"/>
              <a:r>
                <a:rPr lang="en-US" sz="1600" b="1" dirty="0">
                  <a:solidFill>
                    <a:srgbClr val="0065CC"/>
                  </a:solidFill>
                </a:rPr>
                <a:t>(</a:t>
              </a:r>
              <a:r>
                <a:rPr lang="en-US" sz="1600" b="1" dirty="0" smtClean="0">
                  <a:solidFill>
                    <a:srgbClr val="0065CC"/>
                  </a:solidFill>
                </a:rPr>
                <a:t>Probability of Occurrence)</a:t>
              </a:r>
              <a:endParaRPr lang="en-US" sz="1600" b="1" dirty="0">
                <a:solidFill>
                  <a:srgbClr val="0065CC"/>
                </a:solidFill>
              </a:endParaRPr>
            </a:p>
          </p:txBody>
        </p:sp>
      </p:grpSp>
      <p:grpSp>
        <p:nvGrpSpPr>
          <p:cNvPr id="40" name="Group 39"/>
          <p:cNvGrpSpPr/>
          <p:nvPr/>
        </p:nvGrpSpPr>
        <p:grpSpPr>
          <a:xfrm>
            <a:off x="3499881" y="4333806"/>
            <a:ext cx="2432383" cy="948154"/>
            <a:chOff x="3790427" y="4788762"/>
            <a:chExt cx="2432383" cy="948154"/>
          </a:xfrm>
        </p:grpSpPr>
        <p:sp>
          <p:nvSpPr>
            <p:cNvPr id="41" name="Rounded Rectangle 40"/>
            <p:cNvSpPr/>
            <p:nvPr/>
          </p:nvSpPr>
          <p:spPr>
            <a:xfrm>
              <a:off x="4342545" y="4788762"/>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49" name="TextBox 48"/>
            <p:cNvSpPr txBox="1"/>
            <p:nvPr/>
          </p:nvSpPr>
          <p:spPr>
            <a:xfrm>
              <a:off x="3790427" y="5398362"/>
              <a:ext cx="2432383" cy="338554"/>
            </a:xfrm>
            <a:prstGeom prst="rect">
              <a:avLst/>
            </a:prstGeom>
            <a:noFill/>
          </p:spPr>
          <p:txBody>
            <a:bodyPr wrap="square" rtlCol="0">
              <a:spAutoFit/>
            </a:bodyPr>
            <a:lstStyle/>
            <a:p>
              <a:pPr algn="ctr"/>
              <a:r>
                <a:rPr lang="en-US" sz="1600" b="1" dirty="0" smtClean="0">
                  <a:solidFill>
                    <a:srgbClr val="0065CC"/>
                  </a:solidFill>
                </a:rPr>
                <a:t>(Outcome Consequence)</a:t>
              </a:r>
              <a:endParaRPr lang="en-US" sz="1600" b="1" dirty="0">
                <a:solidFill>
                  <a:srgbClr val="0065CC"/>
                </a:solidFill>
              </a:endParaRPr>
            </a:p>
          </p:txBody>
        </p:sp>
      </p:grpSp>
      <p:grpSp>
        <p:nvGrpSpPr>
          <p:cNvPr id="50" name="Group 49"/>
          <p:cNvGrpSpPr/>
          <p:nvPr/>
        </p:nvGrpSpPr>
        <p:grpSpPr>
          <a:xfrm>
            <a:off x="6180245" y="4333806"/>
            <a:ext cx="1328145" cy="979954"/>
            <a:chOff x="6176841" y="4779596"/>
            <a:chExt cx="1328145" cy="979954"/>
          </a:xfrm>
        </p:grpSpPr>
        <p:sp>
          <p:nvSpPr>
            <p:cNvPr id="51" name="Rounded Rectangle 50"/>
            <p:cNvSpPr/>
            <p:nvPr/>
          </p:nvSpPr>
          <p:spPr>
            <a:xfrm>
              <a:off x="6176841" y="4779596"/>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52" name="TextBox 51"/>
            <p:cNvSpPr txBox="1"/>
            <p:nvPr/>
          </p:nvSpPr>
          <p:spPr>
            <a:xfrm>
              <a:off x="6427050" y="5420996"/>
              <a:ext cx="827729" cy="338554"/>
            </a:xfrm>
            <a:prstGeom prst="rect">
              <a:avLst/>
            </a:prstGeom>
            <a:noFill/>
          </p:spPr>
          <p:txBody>
            <a:bodyPr wrap="square" rtlCol="0">
              <a:spAutoFit/>
            </a:bodyPr>
            <a:lstStyle/>
            <a:p>
              <a:pPr algn="ctr"/>
              <a:r>
                <a:rPr lang="en-US" sz="1600" b="1" dirty="0" smtClean="0">
                  <a:solidFill>
                    <a:srgbClr val="0065CC"/>
                  </a:solidFill>
                </a:rPr>
                <a:t>(Risk)</a:t>
              </a:r>
              <a:endParaRPr lang="en-US" sz="1600" b="1" dirty="0">
                <a:solidFill>
                  <a:srgbClr val="0065CC"/>
                </a:solidFill>
              </a:endParaRPr>
            </a:p>
          </p:txBody>
        </p:sp>
      </p:grpSp>
      <p:sp>
        <p:nvSpPr>
          <p:cNvPr id="28" name="Rectangle 27"/>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3549565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341632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So if the </a:t>
            </a:r>
            <a:r>
              <a:rPr lang="en-US" b="1" dirty="0" smtClean="0">
                <a:solidFill>
                  <a:srgbClr val="FFB300"/>
                </a:solidFill>
                <a:latin typeface="Arial" pitchFamily="34" charset="0"/>
                <a:cs typeface="Arial" pitchFamily="34" charset="0"/>
              </a:rPr>
              <a:t>Probability of Occurrence </a:t>
            </a:r>
            <a:r>
              <a:rPr lang="en-US" b="1" dirty="0" smtClean="0">
                <a:solidFill>
                  <a:srgbClr val="0065CC"/>
                </a:solidFill>
                <a:latin typeface="Arial" pitchFamily="34" charset="0"/>
                <a:cs typeface="Arial" pitchFamily="34" charset="0"/>
              </a:rPr>
              <a:t>	</a:t>
            </a:r>
            <a:r>
              <a:rPr lang="en-US" b="1" dirty="0" smtClean="0">
                <a:latin typeface="Arial" pitchFamily="34" charset="0"/>
                <a:cs typeface="Arial" pitchFamily="34" charset="0"/>
              </a:rPr>
              <a:t>=</a:t>
            </a:r>
            <a:r>
              <a:rPr lang="en-US" b="1" dirty="0" smtClean="0">
                <a:solidFill>
                  <a:srgbClr val="0065CC"/>
                </a:solidFill>
                <a:latin typeface="Arial" pitchFamily="34" charset="0"/>
                <a:cs typeface="Arial" pitchFamily="34" charset="0"/>
              </a:rPr>
              <a:t> 	</a:t>
            </a:r>
          </a:p>
          <a:p>
            <a:pPr marL="285750" indent="-285750">
              <a:lnSpc>
                <a:spcPct val="150000"/>
              </a:lnSpc>
              <a:buClr>
                <a:srgbClr val="FFB300"/>
              </a:buClr>
              <a:buFont typeface="Wingdings" pitchFamily="2" charset="2"/>
              <a:buChar char="v"/>
            </a:pPr>
            <a:endParaRPr lang="en-US" b="1" dirty="0" smtClean="0">
              <a:solidFill>
                <a:srgbClr val="0065CC"/>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a:solidFill>
                  <a:srgbClr val="061A49"/>
                </a:solidFill>
                <a:latin typeface="Arial" pitchFamily="34" charset="0"/>
                <a:cs typeface="Arial" pitchFamily="34" charset="0"/>
              </a:rPr>
              <a:t>a</a:t>
            </a:r>
            <a:r>
              <a:rPr lang="en-US" b="1" dirty="0" smtClean="0">
                <a:solidFill>
                  <a:srgbClr val="061A49"/>
                </a:solidFill>
                <a:latin typeface="Arial" pitchFamily="34" charset="0"/>
                <a:cs typeface="Arial" pitchFamily="34" charset="0"/>
              </a:rPr>
              <a:t>nd the  </a:t>
            </a:r>
            <a:r>
              <a:rPr lang="en-US" b="1" dirty="0" smtClean="0">
                <a:solidFill>
                  <a:srgbClr val="FFB300"/>
                </a:solidFill>
                <a:latin typeface="Arial" pitchFamily="34" charset="0"/>
                <a:cs typeface="Arial" pitchFamily="34" charset="0"/>
              </a:rPr>
              <a:t>Consequence of the Outcome</a:t>
            </a:r>
            <a:r>
              <a:rPr lang="en-US" b="1" dirty="0">
                <a:solidFill>
                  <a:srgbClr val="061A49"/>
                </a:solidFill>
                <a:latin typeface="Arial" pitchFamily="34" charset="0"/>
                <a:cs typeface="Arial" pitchFamily="34" charset="0"/>
              </a:rPr>
              <a:t>	</a:t>
            </a:r>
            <a:r>
              <a:rPr lang="en-US" b="1" dirty="0" smtClean="0">
                <a:solidFill>
                  <a:srgbClr val="061A49"/>
                </a:solidFill>
                <a:latin typeface="Arial" pitchFamily="34" charset="0"/>
                <a:cs typeface="Arial" pitchFamily="34" charset="0"/>
              </a:rPr>
              <a:t>=	</a:t>
            </a:r>
          </a:p>
          <a:p>
            <a:pPr marL="285750" indent="-285750">
              <a:lnSpc>
                <a:spcPct val="150000"/>
              </a:lnSpc>
              <a:buClr>
                <a:srgbClr val="FFB300"/>
              </a:buClr>
              <a:buFont typeface="Wingdings" pitchFamily="2" charset="2"/>
              <a:buChar char="v"/>
            </a:pPr>
            <a:endParaRPr lang="en-US" b="1" dirty="0">
              <a:solidFill>
                <a:srgbClr val="061A49"/>
              </a:solidFill>
              <a:latin typeface="Arial" pitchFamily="34" charset="0"/>
              <a:cs typeface="Arial" pitchFamily="34" charset="0"/>
            </a:endParaRPr>
          </a:p>
          <a:p>
            <a:pPr algn="ctr">
              <a:lnSpc>
                <a:spcPct val="150000"/>
              </a:lnSpc>
              <a:buClr>
                <a:srgbClr val="0065CC"/>
              </a:buClr>
            </a:pPr>
            <a:r>
              <a:rPr lang="en-US" b="1" dirty="0">
                <a:solidFill>
                  <a:srgbClr val="061A49"/>
                </a:solidFill>
                <a:latin typeface="Arial" pitchFamily="34" charset="0"/>
                <a:cs typeface="Arial" pitchFamily="34" charset="0"/>
              </a:rPr>
              <a:t>t</a:t>
            </a:r>
            <a:r>
              <a:rPr lang="en-US" b="1" dirty="0" smtClean="0">
                <a:solidFill>
                  <a:srgbClr val="061A49"/>
                </a:solidFill>
                <a:latin typeface="Arial" pitchFamily="34" charset="0"/>
                <a:cs typeface="Arial" pitchFamily="34" charset="0"/>
              </a:rPr>
              <a:t>hen the </a:t>
            </a:r>
            <a:r>
              <a:rPr lang="en-US" b="1" dirty="0" smtClean="0">
                <a:solidFill>
                  <a:srgbClr val="FFB300"/>
                </a:solidFill>
                <a:latin typeface="Arial" pitchFamily="34" charset="0"/>
                <a:cs typeface="Arial" pitchFamily="34" charset="0"/>
              </a:rPr>
              <a:t>Risk</a:t>
            </a:r>
            <a:r>
              <a:rPr lang="en-US" b="1" dirty="0" smtClean="0">
                <a:solidFill>
                  <a:srgbClr val="061A49"/>
                </a:solidFill>
                <a:latin typeface="Arial" pitchFamily="34" charset="0"/>
                <a:cs typeface="Arial" pitchFamily="34" charset="0"/>
              </a:rPr>
              <a:t> of an unwanted event is</a:t>
            </a:r>
          </a:p>
          <a:p>
            <a:pPr algn="ctr">
              <a:lnSpc>
                <a:spcPct val="150000"/>
              </a:lnSpc>
              <a:buClr>
                <a:srgbClr val="0065CC"/>
              </a:buClr>
            </a:pPr>
            <a:r>
              <a:rPr lang="en-US" b="1" dirty="0" smtClean="0">
                <a:solidFill>
                  <a:srgbClr val="061A49"/>
                </a:solidFill>
                <a:latin typeface="Arial" pitchFamily="34" charset="0"/>
                <a:cs typeface="Arial" pitchFamily="34" charset="0"/>
              </a:rPr>
              <a:t>  </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sp>
        <p:nvSpPr>
          <p:cNvPr id="19" name="Rounded Rectangle 18"/>
          <p:cNvSpPr/>
          <p:nvPr/>
        </p:nvSpPr>
        <p:spPr>
          <a:xfrm>
            <a:off x="5947632" y="2140812"/>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21" name="Rounded Rectangle 20"/>
          <p:cNvSpPr/>
          <p:nvPr/>
        </p:nvSpPr>
        <p:spPr>
          <a:xfrm>
            <a:off x="5947631" y="2981684"/>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11" name="Multiply 10"/>
          <p:cNvSpPr/>
          <p:nvPr/>
        </p:nvSpPr>
        <p:spPr>
          <a:xfrm>
            <a:off x="3257027" y="4832781"/>
            <a:ext cx="533400" cy="521562"/>
          </a:xfrm>
          <a:prstGeom prst="mathMultiply">
            <a:avLst/>
          </a:prstGeom>
          <a:solidFill>
            <a:srgbClr val="2646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2" name="Equal 11"/>
          <p:cNvSpPr/>
          <p:nvPr/>
        </p:nvSpPr>
        <p:spPr>
          <a:xfrm>
            <a:off x="5562600" y="4864962"/>
            <a:ext cx="516340" cy="457200"/>
          </a:xfrm>
          <a:prstGeom prst="mathEqual">
            <a:avLst/>
          </a:prstGeom>
          <a:solidFill>
            <a:srgbClr val="2646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7" name="Group 16"/>
          <p:cNvGrpSpPr/>
          <p:nvPr/>
        </p:nvGrpSpPr>
        <p:grpSpPr>
          <a:xfrm>
            <a:off x="969462" y="4779596"/>
            <a:ext cx="2573741" cy="957320"/>
            <a:chOff x="969462" y="4779596"/>
            <a:chExt cx="2573741" cy="957320"/>
          </a:xfrm>
        </p:grpSpPr>
        <p:sp>
          <p:nvSpPr>
            <p:cNvPr id="27" name="Rounded Rectangle 26"/>
            <p:cNvSpPr/>
            <p:nvPr/>
          </p:nvSpPr>
          <p:spPr>
            <a:xfrm>
              <a:off x="1681067" y="4779596"/>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14" name="TextBox 13"/>
            <p:cNvSpPr txBox="1"/>
            <p:nvPr/>
          </p:nvSpPr>
          <p:spPr>
            <a:xfrm>
              <a:off x="969462" y="5398362"/>
              <a:ext cx="2573741" cy="338554"/>
            </a:xfrm>
            <a:prstGeom prst="rect">
              <a:avLst/>
            </a:prstGeom>
            <a:noFill/>
          </p:spPr>
          <p:txBody>
            <a:bodyPr wrap="square" rtlCol="0">
              <a:spAutoFit/>
            </a:bodyPr>
            <a:lstStyle/>
            <a:p>
              <a:pPr algn="ctr"/>
              <a:r>
                <a:rPr lang="en-US" sz="1600" b="1" dirty="0">
                  <a:solidFill>
                    <a:srgbClr val="0065CC"/>
                  </a:solidFill>
                </a:rPr>
                <a:t>(</a:t>
              </a:r>
              <a:r>
                <a:rPr lang="en-US" sz="1600" b="1" dirty="0" smtClean="0">
                  <a:solidFill>
                    <a:srgbClr val="0065CC"/>
                  </a:solidFill>
                </a:rPr>
                <a:t>Probability of Occurrence)</a:t>
              </a:r>
              <a:endParaRPr lang="en-US" sz="1600" b="1" dirty="0">
                <a:solidFill>
                  <a:srgbClr val="0065CC"/>
                </a:solidFill>
              </a:endParaRPr>
            </a:p>
          </p:txBody>
        </p:sp>
      </p:grpSp>
      <p:grpSp>
        <p:nvGrpSpPr>
          <p:cNvPr id="15" name="Group 14"/>
          <p:cNvGrpSpPr/>
          <p:nvPr/>
        </p:nvGrpSpPr>
        <p:grpSpPr>
          <a:xfrm>
            <a:off x="3496477" y="4779596"/>
            <a:ext cx="2432383" cy="948154"/>
            <a:chOff x="3790427" y="4788762"/>
            <a:chExt cx="2432383" cy="948154"/>
          </a:xfrm>
        </p:grpSpPr>
        <p:sp>
          <p:nvSpPr>
            <p:cNvPr id="28" name="Rounded Rectangle 27"/>
            <p:cNvSpPr/>
            <p:nvPr/>
          </p:nvSpPr>
          <p:spPr>
            <a:xfrm>
              <a:off x="4342545" y="4788762"/>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30" name="TextBox 29"/>
            <p:cNvSpPr txBox="1"/>
            <p:nvPr/>
          </p:nvSpPr>
          <p:spPr>
            <a:xfrm>
              <a:off x="3790427" y="5398362"/>
              <a:ext cx="2432383" cy="338554"/>
            </a:xfrm>
            <a:prstGeom prst="rect">
              <a:avLst/>
            </a:prstGeom>
            <a:noFill/>
          </p:spPr>
          <p:txBody>
            <a:bodyPr wrap="square" rtlCol="0">
              <a:spAutoFit/>
            </a:bodyPr>
            <a:lstStyle/>
            <a:p>
              <a:pPr algn="ctr"/>
              <a:r>
                <a:rPr lang="en-US" sz="1600" b="1" dirty="0" smtClean="0">
                  <a:solidFill>
                    <a:srgbClr val="0065CC"/>
                  </a:solidFill>
                </a:rPr>
                <a:t>(Outcome Consequence)</a:t>
              </a:r>
              <a:endParaRPr lang="en-US" sz="1600" b="1" dirty="0">
                <a:solidFill>
                  <a:srgbClr val="0065CC"/>
                </a:solidFill>
              </a:endParaRPr>
            </a:p>
          </p:txBody>
        </p:sp>
      </p:grpSp>
      <p:grpSp>
        <p:nvGrpSpPr>
          <p:cNvPr id="32" name="Group 31"/>
          <p:cNvGrpSpPr/>
          <p:nvPr/>
        </p:nvGrpSpPr>
        <p:grpSpPr>
          <a:xfrm>
            <a:off x="6176841" y="4779596"/>
            <a:ext cx="1328145" cy="979954"/>
            <a:chOff x="6176841" y="4779596"/>
            <a:chExt cx="1328145" cy="979954"/>
          </a:xfrm>
        </p:grpSpPr>
        <p:sp>
          <p:nvSpPr>
            <p:cNvPr id="29" name="Rounded Rectangle 28"/>
            <p:cNvSpPr/>
            <p:nvPr/>
          </p:nvSpPr>
          <p:spPr>
            <a:xfrm>
              <a:off x="6176841" y="4779596"/>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31" name="TextBox 30"/>
            <p:cNvSpPr txBox="1"/>
            <p:nvPr/>
          </p:nvSpPr>
          <p:spPr>
            <a:xfrm>
              <a:off x="6427050" y="5420996"/>
              <a:ext cx="827729" cy="338554"/>
            </a:xfrm>
            <a:prstGeom prst="rect">
              <a:avLst/>
            </a:prstGeom>
            <a:noFill/>
          </p:spPr>
          <p:txBody>
            <a:bodyPr wrap="square" rtlCol="0">
              <a:spAutoFit/>
            </a:bodyPr>
            <a:lstStyle/>
            <a:p>
              <a:pPr algn="ctr"/>
              <a:r>
                <a:rPr lang="en-US" sz="1600" b="1" dirty="0" smtClean="0">
                  <a:solidFill>
                    <a:srgbClr val="0065CC"/>
                  </a:solidFill>
                </a:rPr>
                <a:t>(Risk)</a:t>
              </a:r>
              <a:endParaRPr lang="en-US" sz="1600" b="1" dirty="0">
                <a:solidFill>
                  <a:srgbClr val="0065CC"/>
                </a:solidFill>
              </a:endParaRPr>
            </a:p>
          </p:txBody>
        </p:sp>
      </p:grpSp>
      <p:grpSp>
        <p:nvGrpSpPr>
          <p:cNvPr id="33" name="Group 32"/>
          <p:cNvGrpSpPr/>
          <p:nvPr/>
        </p:nvGrpSpPr>
        <p:grpSpPr>
          <a:xfrm>
            <a:off x="6334972" y="5989947"/>
            <a:ext cx="2334768" cy="384048"/>
            <a:chOff x="6334972" y="5989947"/>
            <a:chExt cx="2334768" cy="384048"/>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126398" y="5989947"/>
              <a:ext cx="965010" cy="369332"/>
            </a:xfrm>
            <a:prstGeom prst="rect">
              <a:avLst/>
            </a:prstGeom>
            <a:noFill/>
          </p:spPr>
          <p:txBody>
            <a:bodyPr wrap="square" rtlCol="0">
              <a:spAutoFit/>
            </a:bodyPr>
            <a:lstStyle/>
            <a:p>
              <a:r>
                <a:rPr lang="en-US" b="1" dirty="0" smtClean="0"/>
                <a:t>5 of 18</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42" name="Group 41"/>
          <p:cNvGrpSpPr/>
          <p:nvPr/>
        </p:nvGrpSpPr>
        <p:grpSpPr>
          <a:xfrm>
            <a:off x="516340" y="296586"/>
            <a:ext cx="8153401" cy="1337606"/>
            <a:chOff x="516340" y="296586"/>
            <a:chExt cx="8153401" cy="1337606"/>
          </a:xfrm>
        </p:grpSpPr>
        <p:sp>
          <p:nvSpPr>
            <p:cNvPr id="43" name="Rectangle 42"/>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45" name="Round Diagonal Corner Rectangle 4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6" name="Round Diagonal Corner Rectangle 4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7" name="Round Diagonal Corner Rectangle 4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5" name="Round Diagonal Corner Rectangle 54"/>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6" name="Round Diagonal Corner Rectangle 55"/>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57" name="Round Diagonal Corner Rectangle 5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7" name="Rectangle 36"/>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748557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3000821"/>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Once </a:t>
            </a:r>
            <a:r>
              <a:rPr lang="en-US" b="1" dirty="0" smtClean="0">
                <a:solidFill>
                  <a:srgbClr val="FFB300"/>
                </a:solidFill>
                <a:latin typeface="Arial" pitchFamily="34" charset="0"/>
                <a:cs typeface="Arial" pitchFamily="34" charset="0"/>
              </a:rPr>
              <a:t>hazards</a:t>
            </a:r>
            <a:r>
              <a:rPr lang="en-US" b="1" dirty="0" smtClean="0">
                <a:solidFill>
                  <a:srgbClr val="061A49"/>
                </a:solidFill>
                <a:latin typeface="Arial" pitchFamily="34" charset="0"/>
                <a:cs typeface="Arial" pitchFamily="34" charset="0"/>
              </a:rPr>
              <a:t> and </a:t>
            </a:r>
            <a:r>
              <a:rPr lang="en-US" b="1" dirty="0" smtClean="0">
                <a:solidFill>
                  <a:srgbClr val="FFB300"/>
                </a:solidFill>
                <a:latin typeface="Arial" pitchFamily="34" charset="0"/>
                <a:cs typeface="Arial" pitchFamily="34" charset="0"/>
              </a:rPr>
              <a:t>risks</a:t>
            </a:r>
            <a:r>
              <a:rPr lang="en-US" b="1" dirty="0" smtClean="0">
                <a:solidFill>
                  <a:srgbClr val="061A49"/>
                </a:solidFill>
                <a:latin typeface="Arial" pitchFamily="34" charset="0"/>
                <a:cs typeface="Arial" pitchFamily="34" charset="0"/>
              </a:rPr>
              <a:t> are identified, a </a:t>
            </a:r>
            <a:r>
              <a:rPr lang="en-US" b="1" dirty="0" smtClean="0">
                <a:solidFill>
                  <a:srgbClr val="FFB300"/>
                </a:solidFill>
                <a:latin typeface="Arial" pitchFamily="34" charset="0"/>
                <a:cs typeface="Arial" pitchFamily="34" charset="0"/>
              </a:rPr>
              <a:t>risk assessment</a:t>
            </a:r>
            <a:r>
              <a:rPr lang="en-US" b="1" dirty="0" smtClean="0">
                <a:solidFill>
                  <a:srgbClr val="061A49"/>
                </a:solidFill>
                <a:latin typeface="Arial" pitchFamily="34" charset="0"/>
                <a:cs typeface="Arial" pitchFamily="34" charset="0"/>
              </a:rPr>
              <a:t> can be done.  A </a:t>
            </a:r>
            <a:r>
              <a:rPr lang="en-US" b="1" dirty="0" smtClean="0">
                <a:solidFill>
                  <a:srgbClr val="FFB300"/>
                </a:solidFill>
                <a:latin typeface="Arial" pitchFamily="34" charset="0"/>
                <a:cs typeface="Arial" pitchFamily="34" charset="0"/>
              </a:rPr>
              <a:t>Qualitative Risk Assessment </a:t>
            </a:r>
            <a:r>
              <a:rPr lang="en-US" b="1" dirty="0" smtClean="0">
                <a:solidFill>
                  <a:srgbClr val="061A49"/>
                </a:solidFill>
                <a:latin typeface="Arial" pitchFamily="34" charset="0"/>
                <a:cs typeface="Arial" pitchFamily="34" charset="0"/>
              </a:rPr>
              <a:t>can be done by creating a matrix of probability versus consequence.</a:t>
            </a:r>
            <a:r>
              <a:rPr lang="en-US" b="1" dirty="0" smtClean="0">
                <a:solidFill>
                  <a:srgbClr val="0065CC"/>
                </a:solidFill>
                <a:latin typeface="Arial" pitchFamily="34" charset="0"/>
                <a:cs typeface="Arial" pitchFamily="34" charset="0"/>
              </a:rPr>
              <a:t>	</a:t>
            </a:r>
          </a:p>
          <a:p>
            <a:pPr marL="285750" indent="-285750">
              <a:lnSpc>
                <a:spcPct val="150000"/>
              </a:lnSpc>
              <a:buClr>
                <a:srgbClr val="0065CC"/>
              </a:buClr>
              <a:buFont typeface="Wingdings" pitchFamily="2" charset="2"/>
              <a:buChar char="v"/>
            </a:pPr>
            <a:endParaRPr lang="en-US" b="1" dirty="0" smtClean="0">
              <a:solidFill>
                <a:srgbClr val="0065CC"/>
              </a:solidFill>
              <a:latin typeface="Arial" pitchFamily="34" charset="0"/>
              <a:cs typeface="Arial" pitchFamily="34" charset="0"/>
            </a:endParaRPr>
          </a:p>
          <a:p>
            <a:pPr algn="ctr">
              <a:lnSpc>
                <a:spcPct val="150000"/>
              </a:lnSpc>
              <a:buClr>
                <a:srgbClr val="0065CC"/>
              </a:buClr>
            </a:pPr>
            <a:r>
              <a:rPr lang="en-US" b="1" dirty="0" smtClean="0">
                <a:solidFill>
                  <a:srgbClr val="061A49"/>
                </a:solidFill>
                <a:latin typeface="Arial" pitchFamily="34" charset="0"/>
                <a:cs typeface="Arial" pitchFamily="34" charset="0"/>
              </a:rPr>
              <a:t>  </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9947"/>
            <a:ext cx="2334768" cy="384048"/>
            <a:chOff x="6334972" y="5989947"/>
            <a:chExt cx="2334768" cy="384048"/>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126398" y="5989947"/>
              <a:ext cx="965010" cy="369332"/>
            </a:xfrm>
            <a:prstGeom prst="rect">
              <a:avLst/>
            </a:prstGeom>
            <a:noFill/>
          </p:spPr>
          <p:txBody>
            <a:bodyPr wrap="square" rtlCol="0">
              <a:spAutoFit/>
            </a:bodyPr>
            <a:lstStyle/>
            <a:p>
              <a:r>
                <a:rPr lang="en-US" b="1" dirty="0" smtClean="0"/>
                <a:t>6 of 18</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42" name="Group 41"/>
          <p:cNvGrpSpPr/>
          <p:nvPr/>
        </p:nvGrpSpPr>
        <p:grpSpPr>
          <a:xfrm>
            <a:off x="516340" y="296586"/>
            <a:ext cx="8153401" cy="1337606"/>
            <a:chOff x="516340" y="296586"/>
            <a:chExt cx="8153401" cy="1337606"/>
          </a:xfrm>
        </p:grpSpPr>
        <p:sp>
          <p:nvSpPr>
            <p:cNvPr id="43" name="Rectangle 42"/>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45" name="Round Diagonal Corner Rectangle 4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6" name="Round Diagonal Corner Rectangle 4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7" name="Round Diagonal Corner Rectangle 4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5" name="Round Diagonal Corner Rectangle 54"/>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6" name="Round Diagonal Corner Rectangle 55"/>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57" name="Round Diagonal Corner Rectangle 5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graphicFrame>
        <p:nvGraphicFramePr>
          <p:cNvPr id="48" name="Table 47"/>
          <p:cNvGraphicFramePr>
            <a:graphicFrameLocks noGrp="1"/>
          </p:cNvGraphicFramePr>
          <p:nvPr>
            <p:extLst>
              <p:ext uri="{D42A27DB-BD31-4B8C-83A1-F6EECF244321}">
                <p14:modId xmlns:p14="http://schemas.microsoft.com/office/powerpoint/2010/main" xmlns="" val="160245492"/>
              </p:ext>
            </p:extLst>
          </p:nvPr>
        </p:nvGraphicFramePr>
        <p:xfrm>
          <a:off x="1260427" y="3510031"/>
          <a:ext cx="7032219" cy="2272761"/>
        </p:xfrm>
        <a:graphic>
          <a:graphicData uri="http://schemas.openxmlformats.org/drawingml/2006/table">
            <a:tbl>
              <a:tblPr firstRow="1" bandRow="1">
                <a:tableStyleId>{5C22544A-7EE6-4342-B048-85BDC9FD1C3A}</a:tableStyleId>
              </a:tblPr>
              <a:tblGrid>
                <a:gridCol w="922930"/>
                <a:gridCol w="1143000"/>
                <a:gridCol w="1295400"/>
                <a:gridCol w="1143000"/>
                <a:gridCol w="1152020"/>
                <a:gridCol w="1375869"/>
              </a:tblGrid>
              <a:tr h="156133">
                <a:tc>
                  <a:txBody>
                    <a:bodyPr/>
                    <a:lstStyle/>
                    <a:p>
                      <a:endParaRPr lang="en-US" dirty="0">
                        <a:solidFill>
                          <a:schemeClr val="bg1"/>
                        </a:solidFill>
                      </a:endParaRPr>
                    </a:p>
                  </a:txBody>
                  <a:tcPr>
                    <a:solidFill>
                      <a:srgbClr val="2646D0"/>
                    </a:solidFill>
                  </a:tcPr>
                </a:tc>
                <a:tc gridSpan="5">
                  <a:txBody>
                    <a:bodyPr/>
                    <a:lstStyle/>
                    <a:p>
                      <a:pPr algn="ctr"/>
                      <a:r>
                        <a:rPr lang="en-US" dirty="0" smtClean="0">
                          <a:solidFill>
                            <a:schemeClr val="bg1"/>
                          </a:solidFill>
                        </a:rPr>
                        <a:t>Consequence</a:t>
                      </a:r>
                      <a:endParaRPr lang="en-US" dirty="0">
                        <a:solidFill>
                          <a:schemeClr val="bg1"/>
                        </a:solidFill>
                      </a:endParaRPr>
                    </a:p>
                  </a:txBody>
                  <a:tcPr>
                    <a:solidFill>
                      <a:srgbClr val="2646D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5401">
                <a:tc>
                  <a:txBody>
                    <a:bodyPr/>
                    <a:lstStyle/>
                    <a:p>
                      <a:endParaRPr lang="en-US" sz="1200" dirty="0">
                        <a:solidFill>
                          <a:schemeClr val="bg1"/>
                        </a:solidFill>
                      </a:endParaRPr>
                    </a:p>
                  </a:txBody>
                  <a:tcPr>
                    <a:solidFill>
                      <a:srgbClr val="2646D0"/>
                    </a:solidFill>
                  </a:tcPr>
                </a:tc>
                <a:tc>
                  <a:txBody>
                    <a:bodyPr/>
                    <a:lstStyle/>
                    <a:p>
                      <a:pPr algn="ctr"/>
                      <a:r>
                        <a:rPr lang="en-US" sz="1200" b="1" dirty="0" smtClean="0">
                          <a:solidFill>
                            <a:schemeClr val="bg1"/>
                          </a:solidFill>
                        </a:rPr>
                        <a:t>1 </a:t>
                      </a:r>
                    </a:p>
                    <a:p>
                      <a:pPr algn="ctr"/>
                      <a:r>
                        <a:rPr lang="en-US" sz="1200" b="1" dirty="0" smtClean="0">
                          <a:solidFill>
                            <a:schemeClr val="bg1"/>
                          </a:solidFill>
                        </a:rPr>
                        <a:t>Insignificant</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2 </a:t>
                      </a:r>
                    </a:p>
                    <a:p>
                      <a:pPr algn="ctr"/>
                      <a:r>
                        <a:rPr lang="en-US" sz="1200" b="1" dirty="0" smtClean="0">
                          <a:solidFill>
                            <a:schemeClr val="bg1"/>
                          </a:solidFill>
                        </a:rPr>
                        <a:t>Minor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3 </a:t>
                      </a:r>
                    </a:p>
                    <a:p>
                      <a:pPr algn="ctr"/>
                      <a:r>
                        <a:rPr lang="en-US" sz="1200" b="1" dirty="0" smtClean="0">
                          <a:solidFill>
                            <a:schemeClr val="bg1"/>
                          </a:solidFill>
                        </a:rPr>
                        <a:t>Moderate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4 </a:t>
                      </a:r>
                    </a:p>
                    <a:p>
                      <a:pPr algn="ctr"/>
                      <a:r>
                        <a:rPr lang="en-US" sz="1200" b="1" dirty="0" smtClean="0">
                          <a:solidFill>
                            <a:schemeClr val="bg1"/>
                          </a:solidFill>
                        </a:rPr>
                        <a:t>Major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5</a:t>
                      </a:r>
                    </a:p>
                    <a:p>
                      <a:pPr algn="ctr"/>
                      <a:r>
                        <a:rPr lang="en-US" sz="1200" b="1" dirty="0" smtClean="0">
                          <a:solidFill>
                            <a:schemeClr val="bg1"/>
                          </a:solidFill>
                        </a:rPr>
                        <a:t>Catastrophic</a:t>
                      </a:r>
                    </a:p>
                  </a:txBody>
                  <a:tcPr>
                    <a:solidFill>
                      <a:srgbClr val="2646D0"/>
                    </a:solidFill>
                  </a:tcPr>
                </a:tc>
              </a:tr>
              <a:tr h="155319">
                <a:tc>
                  <a:txBody>
                    <a:bodyPr/>
                    <a:lstStyle/>
                    <a:p>
                      <a:r>
                        <a:rPr lang="en-US" sz="1200" b="1" dirty="0" smtClean="0">
                          <a:solidFill>
                            <a:schemeClr val="bg1"/>
                          </a:solidFill>
                        </a:rPr>
                        <a:t>5</a:t>
                      </a:r>
                      <a:r>
                        <a:rPr lang="en-US" sz="1200" b="1" baseline="0" dirty="0" smtClean="0">
                          <a:solidFill>
                            <a:schemeClr val="bg1"/>
                          </a:solidFill>
                        </a:rPr>
                        <a:t>  </a:t>
                      </a:r>
                      <a:r>
                        <a:rPr lang="en-US" sz="1200" b="1" dirty="0" smtClean="0">
                          <a:solidFill>
                            <a:schemeClr val="bg1"/>
                          </a:solidFill>
                        </a:rPr>
                        <a:t>Certain</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4  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p>
                  </a:txBody>
                  <a:tcPr>
                    <a:solidFill>
                      <a:srgbClr val="FFB30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3  Possible</a:t>
                      </a: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2  Unlikely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1  Rare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r>
            </a:tbl>
          </a:graphicData>
        </a:graphic>
      </p:graphicFrame>
      <p:sp>
        <p:nvSpPr>
          <p:cNvPr id="49" name="TextBox 48"/>
          <p:cNvSpPr txBox="1"/>
          <p:nvPr/>
        </p:nvSpPr>
        <p:spPr>
          <a:xfrm rot="16200000">
            <a:off x="-74580" y="4478530"/>
            <a:ext cx="2258568" cy="369332"/>
          </a:xfrm>
          <a:prstGeom prst="rect">
            <a:avLst/>
          </a:prstGeom>
          <a:solidFill>
            <a:srgbClr val="2646D0"/>
          </a:solidFill>
        </p:spPr>
        <p:txBody>
          <a:bodyPr wrap="square" rtlCol="0">
            <a:spAutoFit/>
          </a:bodyPr>
          <a:lstStyle/>
          <a:p>
            <a:pPr algn="ctr"/>
            <a:r>
              <a:rPr lang="en-US" b="1" dirty="0" smtClean="0">
                <a:solidFill>
                  <a:schemeClr val="bg1"/>
                </a:solidFill>
              </a:rPr>
              <a:t>Probability</a:t>
            </a:r>
            <a:endParaRPr lang="en-US" b="1" dirty="0">
              <a:solidFill>
                <a:schemeClr val="bg1"/>
              </a:solidFill>
            </a:endParaRPr>
          </a:p>
        </p:txBody>
      </p:sp>
      <p:sp>
        <p:nvSpPr>
          <p:cNvPr id="20" name="Rectangle 19"/>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11076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38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1754326"/>
          </a:xfrm>
          <a:prstGeom prst="rect">
            <a:avLst/>
          </a:prstGeom>
          <a:noFill/>
        </p:spPr>
        <p:txBody>
          <a:bodyPr wrap="square" rtlCol="0">
            <a:spAutoFit/>
          </a:bodyPr>
          <a:lstStyle/>
          <a:p>
            <a:pPr marL="342900" indent="-342900">
              <a:buAutoNum type="arabicPeriod"/>
            </a:pPr>
            <a:r>
              <a:rPr lang="en-US" b="1" dirty="0" smtClean="0">
                <a:latin typeface="Arial" pitchFamily="34" charset="0"/>
                <a:cs typeface="Arial" pitchFamily="34" charset="0"/>
              </a:rPr>
              <a:t>Accidents just happen, there isn’t anything you can do to prevent them.</a:t>
            </a:r>
          </a:p>
          <a:p>
            <a:pPr marL="342900" indent="-342900">
              <a:buAutoNum type="arabicPeriod"/>
            </a:pPr>
            <a:endParaRPr lang="en-US" b="1" dirty="0" smtClean="0">
              <a:solidFill>
                <a:srgbClr val="061A49"/>
              </a:solidFill>
              <a:latin typeface="Arial" pitchFamily="34" charset="0"/>
              <a:cs typeface="Arial" pitchFamily="34" charset="0"/>
            </a:endParaRPr>
          </a:p>
          <a:p>
            <a:pPr marL="342900" indent="-342900">
              <a:buFont typeface="Wingdings" pitchFamily="2" charset="2"/>
              <a:buChar char="q"/>
            </a:pPr>
            <a:r>
              <a:rPr lang="en-US" b="1" dirty="0" smtClean="0">
                <a:solidFill>
                  <a:srgbClr val="061A49"/>
                </a:solidFill>
                <a:latin typeface="Arial" pitchFamily="34" charset="0"/>
                <a:cs typeface="Arial" pitchFamily="34" charset="0"/>
              </a:rPr>
              <a:t>True</a:t>
            </a:r>
          </a:p>
          <a:p>
            <a:pPr marL="342900" indent="-342900">
              <a:buFont typeface="Wingdings" pitchFamily="2" charset="2"/>
              <a:buChar char="q"/>
            </a:pPr>
            <a:endParaRPr lang="en-US" b="1" dirty="0" smtClean="0">
              <a:solidFill>
                <a:srgbClr val="061A49"/>
              </a:solidFill>
              <a:latin typeface="Arial" pitchFamily="34" charset="0"/>
              <a:cs typeface="Arial" pitchFamily="34" charset="0"/>
            </a:endParaRPr>
          </a:p>
          <a:p>
            <a:pPr marL="342900" indent="-342900">
              <a:buFont typeface="Wingdings" pitchFamily="2" charset="2"/>
              <a:buChar char="q"/>
            </a:pPr>
            <a:r>
              <a:rPr lang="en-US" b="1" dirty="0" smtClean="0">
                <a:solidFill>
                  <a:srgbClr val="061A49"/>
                </a:solidFill>
                <a:latin typeface="Arial" pitchFamily="34" charset="0"/>
                <a:cs typeface="Arial" pitchFamily="34" charset="0"/>
              </a:rPr>
              <a:t>False</a:t>
            </a:r>
            <a:endParaRPr lang="en-US" b="1" dirty="0">
              <a:solidFill>
                <a:srgbClr val="061A49"/>
              </a:solidFill>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Test  Your Knowledge</a:t>
              </a:r>
            </a:p>
          </p:txBody>
        </p:sp>
      </p:grpSp>
      <p:sp>
        <p:nvSpPr>
          <p:cNvPr id="4" name="Oval 3"/>
          <p:cNvSpPr/>
          <p:nvPr/>
        </p:nvSpPr>
        <p:spPr>
          <a:xfrm>
            <a:off x="1142999" y="4343400"/>
            <a:ext cx="1312460" cy="533400"/>
          </a:xfrm>
          <a:prstGeom prst="ellipse">
            <a:avLst/>
          </a:prstGeom>
          <a:solidFill>
            <a:srgbClr val="0065C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1018032" cy="369332"/>
          </a:xfrm>
          <a:prstGeom prst="rect">
            <a:avLst/>
          </a:prstGeom>
          <a:noFill/>
        </p:spPr>
        <p:txBody>
          <a:bodyPr wrap="square" rtlCol="0">
            <a:spAutoFit/>
          </a:bodyPr>
          <a:lstStyle/>
          <a:p>
            <a:pPr algn="ctr"/>
            <a:r>
              <a:rPr lang="en-US" b="1" dirty="0" smtClean="0"/>
              <a:t>12 of 13</a:t>
            </a:r>
            <a:endParaRPr lang="en-US" b="1" dirty="0"/>
          </a:p>
        </p:txBody>
      </p:sp>
      <p:sp>
        <p:nvSpPr>
          <p:cNvPr id="21" name="Left Arrow 20"/>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0" name="Rectangle 19"/>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700258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5482" y="2057400"/>
            <a:ext cx="2542518"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7191" y="2638806"/>
            <a:ext cx="2362201" cy="2585323"/>
          </a:xfrm>
          <a:prstGeom prst="rect">
            <a:avLst/>
          </a:prstGeom>
          <a:noFill/>
        </p:spPr>
        <p:txBody>
          <a:bodyPr wrap="square" rtlCol="0">
            <a:spAutoFit/>
          </a:bodyPr>
          <a:lstStyle/>
          <a:p>
            <a:pPr>
              <a:lnSpc>
                <a:spcPct val="150000"/>
              </a:lnSpc>
              <a:buClr>
                <a:srgbClr val="0065CC"/>
              </a:buClr>
            </a:pPr>
            <a:r>
              <a:rPr lang="en-US" b="1" dirty="0" smtClean="0">
                <a:solidFill>
                  <a:srgbClr val="061A49"/>
                </a:solidFill>
                <a:latin typeface="Arial" pitchFamily="34" charset="0"/>
                <a:cs typeface="Arial" pitchFamily="34" charset="0"/>
              </a:rPr>
              <a:t>Definitions for the terms in the matrix are needed for both the likelihood (</a:t>
            </a:r>
            <a:r>
              <a:rPr lang="en-US" b="1" dirty="0" smtClean="0">
                <a:solidFill>
                  <a:srgbClr val="FFB300"/>
                </a:solidFill>
                <a:latin typeface="Arial" pitchFamily="34" charset="0"/>
                <a:cs typeface="Arial" pitchFamily="34" charset="0"/>
              </a:rPr>
              <a:t>probability</a:t>
            </a:r>
            <a:r>
              <a:rPr lang="en-US" b="1" dirty="0" smtClean="0">
                <a:solidFill>
                  <a:srgbClr val="061A49"/>
                </a:solidFill>
                <a:latin typeface="Arial" pitchFamily="34" charset="0"/>
                <a:cs typeface="Arial" pitchFamily="34" charset="0"/>
              </a:rPr>
              <a:t>) and </a:t>
            </a:r>
            <a:r>
              <a:rPr lang="en-US" b="1" dirty="0" smtClean="0">
                <a:solidFill>
                  <a:srgbClr val="FFB300"/>
                </a:solidFill>
                <a:latin typeface="Arial" pitchFamily="34" charset="0"/>
                <a:cs typeface="Arial" pitchFamily="34" charset="0"/>
              </a:rPr>
              <a:t>consequence</a:t>
            </a:r>
            <a:r>
              <a:rPr lang="en-US" b="1" dirty="0" smtClean="0">
                <a:solidFill>
                  <a:srgbClr val="061A49"/>
                </a:solidFill>
                <a:latin typeface="Arial" pitchFamily="34" charset="0"/>
                <a:cs typeface="Arial" pitchFamily="34" charset="0"/>
              </a:rPr>
              <a:t>.  </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a:t>7</a:t>
            </a:r>
            <a:r>
              <a:rPr lang="en-US" b="1" dirty="0" smtClean="0"/>
              <a:t> of 18</a:t>
            </a:r>
            <a:endParaRPr lang="en-US" b="1" dirty="0"/>
          </a:p>
        </p:txBody>
      </p:sp>
      <p:sp>
        <p:nvSpPr>
          <p:cNvPr id="28" name="Left Arrow 27"/>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7" name="TextBox 46"/>
          <p:cNvSpPr txBox="1"/>
          <p:nvPr/>
        </p:nvSpPr>
        <p:spPr>
          <a:xfrm>
            <a:off x="516340" y="1068936"/>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sp>
        <p:nvSpPr>
          <p:cNvPr id="23" name="Rounded Rectangle 22"/>
          <p:cNvSpPr/>
          <p:nvPr/>
        </p:nvSpPr>
        <p:spPr>
          <a:xfrm>
            <a:off x="3449717" y="2667000"/>
            <a:ext cx="5250150" cy="3200400"/>
          </a:xfrm>
          <a:prstGeom prst="roundRect">
            <a:avLst/>
          </a:prstGeom>
          <a:solidFill>
            <a:srgbClr val="FFB300"/>
          </a:solid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10000" y="27999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Certain</a:t>
            </a:r>
          </a:p>
        </p:txBody>
      </p:sp>
      <p:sp>
        <p:nvSpPr>
          <p:cNvPr id="29" name="Rounded Rectangle 28"/>
          <p:cNvSpPr/>
          <p:nvPr/>
        </p:nvSpPr>
        <p:spPr>
          <a:xfrm>
            <a:off x="3809999" y="34095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a:t>
            </a:r>
          </a:p>
        </p:txBody>
      </p:sp>
      <p:sp>
        <p:nvSpPr>
          <p:cNvPr id="30" name="Rounded Rectangle 29"/>
          <p:cNvSpPr/>
          <p:nvPr/>
        </p:nvSpPr>
        <p:spPr>
          <a:xfrm>
            <a:off x="3809998" y="40191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Possible</a:t>
            </a:r>
          </a:p>
        </p:txBody>
      </p:sp>
      <p:sp>
        <p:nvSpPr>
          <p:cNvPr id="31" name="Rounded Rectangle 30"/>
          <p:cNvSpPr/>
          <p:nvPr/>
        </p:nvSpPr>
        <p:spPr>
          <a:xfrm>
            <a:off x="3810000" y="46287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Unlikely</a:t>
            </a:r>
          </a:p>
        </p:txBody>
      </p:sp>
      <p:sp>
        <p:nvSpPr>
          <p:cNvPr id="39" name="Rounded Rectangle 38"/>
          <p:cNvSpPr/>
          <p:nvPr/>
        </p:nvSpPr>
        <p:spPr>
          <a:xfrm>
            <a:off x="3809997" y="52383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Rare</a:t>
            </a:r>
          </a:p>
        </p:txBody>
      </p:sp>
      <p:sp>
        <p:nvSpPr>
          <p:cNvPr id="5" name="TextBox 4"/>
          <p:cNvSpPr txBox="1"/>
          <p:nvPr/>
        </p:nvSpPr>
        <p:spPr>
          <a:xfrm>
            <a:off x="3255946" y="2133600"/>
            <a:ext cx="5541883" cy="461665"/>
          </a:xfrm>
          <a:prstGeom prst="rect">
            <a:avLst/>
          </a:prstGeom>
          <a:noFill/>
        </p:spPr>
        <p:txBody>
          <a:bodyPr wrap="square" rtlCol="0">
            <a:spAutoFit/>
          </a:bodyPr>
          <a:lstStyle/>
          <a:p>
            <a:pPr algn="ctr"/>
            <a:r>
              <a:rPr lang="en-US" sz="2400" b="1" dirty="0" smtClean="0"/>
              <a:t>Definitions – Probability (Likelihood)</a:t>
            </a:r>
            <a:endParaRPr lang="en-US" sz="2400" b="1" dirty="0"/>
          </a:p>
        </p:txBody>
      </p:sp>
      <p:sp>
        <p:nvSpPr>
          <p:cNvPr id="40" name="Rounded Rectangle 39"/>
          <p:cNvSpPr/>
          <p:nvPr/>
        </p:nvSpPr>
        <p:spPr>
          <a:xfrm>
            <a:off x="5562600" y="27999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 to occur </a:t>
            </a:r>
            <a:r>
              <a:rPr lang="en-US" b="1" i="1" dirty="0" smtClean="0">
                <a:solidFill>
                  <a:schemeClr val="bg1"/>
                </a:solidFill>
              </a:rPr>
              <a:t>often</a:t>
            </a:r>
            <a:r>
              <a:rPr lang="en-US" b="1" dirty="0" smtClean="0">
                <a:solidFill>
                  <a:schemeClr val="bg1"/>
                </a:solidFill>
              </a:rPr>
              <a:t> during the life of the operation</a:t>
            </a:r>
          </a:p>
        </p:txBody>
      </p:sp>
      <p:sp>
        <p:nvSpPr>
          <p:cNvPr id="48" name="Rounded Rectangle 47"/>
          <p:cNvSpPr/>
          <p:nvPr/>
        </p:nvSpPr>
        <p:spPr>
          <a:xfrm>
            <a:off x="5562600" y="34095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 to occur </a:t>
            </a:r>
            <a:r>
              <a:rPr lang="en-US" b="1" i="1" dirty="0" smtClean="0">
                <a:solidFill>
                  <a:schemeClr val="bg1"/>
                </a:solidFill>
              </a:rPr>
              <a:t>several</a:t>
            </a:r>
            <a:r>
              <a:rPr lang="en-US" b="1" dirty="0" smtClean="0">
                <a:solidFill>
                  <a:schemeClr val="bg1"/>
                </a:solidFill>
              </a:rPr>
              <a:t> times  in the life of the operation</a:t>
            </a:r>
          </a:p>
        </p:txBody>
      </p:sp>
      <p:sp>
        <p:nvSpPr>
          <p:cNvPr id="49" name="Rounded Rectangle 48"/>
          <p:cNvSpPr/>
          <p:nvPr/>
        </p:nvSpPr>
        <p:spPr>
          <a:xfrm>
            <a:off x="5562600" y="40191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 to occur </a:t>
            </a:r>
            <a:r>
              <a:rPr lang="en-US" b="1" i="1" dirty="0" smtClean="0">
                <a:solidFill>
                  <a:schemeClr val="bg1"/>
                </a:solidFill>
              </a:rPr>
              <a:t>sometime</a:t>
            </a:r>
            <a:r>
              <a:rPr lang="en-US" b="1" dirty="0" smtClean="0">
                <a:solidFill>
                  <a:schemeClr val="bg1"/>
                </a:solidFill>
              </a:rPr>
              <a:t> in the life of the operation</a:t>
            </a:r>
          </a:p>
        </p:txBody>
      </p:sp>
      <p:sp>
        <p:nvSpPr>
          <p:cNvPr id="50" name="Rounded Rectangle 49"/>
          <p:cNvSpPr/>
          <p:nvPr/>
        </p:nvSpPr>
        <p:spPr>
          <a:xfrm>
            <a:off x="5524358" y="46287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rPr>
              <a:t>Unlikely</a:t>
            </a:r>
            <a:r>
              <a:rPr lang="en-US" b="1" dirty="0" smtClean="0">
                <a:solidFill>
                  <a:schemeClr val="bg1"/>
                </a:solidFill>
              </a:rPr>
              <a:t>, but possible  to occur.</a:t>
            </a:r>
          </a:p>
        </p:txBody>
      </p:sp>
      <p:sp>
        <p:nvSpPr>
          <p:cNvPr id="51" name="Rounded Rectangle 50"/>
          <p:cNvSpPr/>
          <p:nvPr/>
        </p:nvSpPr>
        <p:spPr>
          <a:xfrm>
            <a:off x="5524358" y="5213360"/>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So </a:t>
            </a:r>
            <a:r>
              <a:rPr lang="en-US" b="1" i="1" dirty="0" smtClean="0">
                <a:solidFill>
                  <a:schemeClr val="bg1"/>
                </a:solidFill>
              </a:rPr>
              <a:t>unlikely</a:t>
            </a:r>
            <a:r>
              <a:rPr lang="en-US" b="1" dirty="0" smtClean="0">
                <a:solidFill>
                  <a:schemeClr val="bg1"/>
                </a:solidFill>
              </a:rPr>
              <a:t> it is assumed not to occur </a:t>
            </a:r>
            <a:r>
              <a:rPr lang="en-US" b="1" dirty="0">
                <a:solidFill>
                  <a:schemeClr val="bg1"/>
                </a:solidFill>
              </a:rPr>
              <a:t>.</a:t>
            </a:r>
            <a:endParaRPr lang="en-US" b="1" dirty="0" smtClean="0">
              <a:solidFill>
                <a:schemeClr val="bg1"/>
              </a:solidFill>
            </a:endParaRPr>
          </a:p>
        </p:txBody>
      </p:sp>
      <p:grpSp>
        <p:nvGrpSpPr>
          <p:cNvPr id="52" name="Group 51"/>
          <p:cNvGrpSpPr/>
          <p:nvPr/>
        </p:nvGrpSpPr>
        <p:grpSpPr>
          <a:xfrm>
            <a:off x="516340" y="296586"/>
            <a:ext cx="8153401" cy="1337606"/>
            <a:chOff x="516340" y="296586"/>
            <a:chExt cx="8153401" cy="1337606"/>
          </a:xfrm>
        </p:grpSpPr>
        <p:sp>
          <p:nvSpPr>
            <p:cNvPr id="53" name="Rectangle 52"/>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55" name="Round Diagonal Corner Rectangle 5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6" name="Round Diagonal Corner Rectangle 5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7" name="Round Diagonal Corner Rectangle 5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8" name="Round Diagonal Corner Rectangle 57"/>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9" name="Round Diagonal Corner Rectangle 58"/>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60" name="Round Diagonal Corner Rectangle 59"/>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2" name="Rectangle 3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261527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8 of 18</a:t>
            </a:r>
          </a:p>
        </p:txBody>
      </p:sp>
      <p:sp>
        <p:nvSpPr>
          <p:cNvPr id="28" name="Left Arrow 27"/>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7" name="TextBox 46"/>
          <p:cNvSpPr txBox="1"/>
          <p:nvPr/>
        </p:nvSpPr>
        <p:spPr>
          <a:xfrm>
            <a:off x="516340" y="1068936"/>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sp>
        <p:nvSpPr>
          <p:cNvPr id="23" name="Rounded Rectangle 22"/>
          <p:cNvSpPr/>
          <p:nvPr/>
        </p:nvSpPr>
        <p:spPr>
          <a:xfrm>
            <a:off x="550620" y="2647507"/>
            <a:ext cx="8157369" cy="3200400"/>
          </a:xfrm>
          <a:prstGeom prst="roundRect">
            <a:avLst/>
          </a:prstGeom>
          <a:solidFill>
            <a:srgbClr val="FFB300"/>
          </a:solid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00389" y="2799907"/>
            <a:ext cx="1447800"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Catastrophic</a:t>
            </a:r>
          </a:p>
        </p:txBody>
      </p:sp>
      <p:sp>
        <p:nvSpPr>
          <p:cNvPr id="29" name="Rounded Rectangle 28"/>
          <p:cNvSpPr/>
          <p:nvPr/>
        </p:nvSpPr>
        <p:spPr>
          <a:xfrm>
            <a:off x="900387" y="34095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Major</a:t>
            </a:r>
          </a:p>
        </p:txBody>
      </p:sp>
      <p:sp>
        <p:nvSpPr>
          <p:cNvPr id="30" name="Rounded Rectangle 29"/>
          <p:cNvSpPr/>
          <p:nvPr/>
        </p:nvSpPr>
        <p:spPr>
          <a:xfrm>
            <a:off x="900386" y="40191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Moderate</a:t>
            </a:r>
          </a:p>
        </p:txBody>
      </p:sp>
      <p:sp>
        <p:nvSpPr>
          <p:cNvPr id="31" name="Rounded Rectangle 30"/>
          <p:cNvSpPr/>
          <p:nvPr/>
        </p:nvSpPr>
        <p:spPr>
          <a:xfrm>
            <a:off x="900388" y="46287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Minor</a:t>
            </a:r>
          </a:p>
        </p:txBody>
      </p:sp>
      <p:sp>
        <p:nvSpPr>
          <p:cNvPr id="39" name="Rounded Rectangle 38"/>
          <p:cNvSpPr/>
          <p:nvPr/>
        </p:nvSpPr>
        <p:spPr>
          <a:xfrm>
            <a:off x="900386" y="5238307"/>
            <a:ext cx="1447803"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Insignificant</a:t>
            </a:r>
          </a:p>
        </p:txBody>
      </p:sp>
      <p:sp>
        <p:nvSpPr>
          <p:cNvPr id="5" name="TextBox 4"/>
          <p:cNvSpPr txBox="1"/>
          <p:nvPr/>
        </p:nvSpPr>
        <p:spPr>
          <a:xfrm>
            <a:off x="524463" y="1961706"/>
            <a:ext cx="8183526" cy="461665"/>
          </a:xfrm>
          <a:prstGeom prst="rect">
            <a:avLst/>
          </a:prstGeom>
          <a:noFill/>
        </p:spPr>
        <p:txBody>
          <a:bodyPr wrap="square" rtlCol="0">
            <a:spAutoFit/>
          </a:bodyPr>
          <a:lstStyle/>
          <a:p>
            <a:pPr algn="ctr"/>
            <a:r>
              <a:rPr lang="en-US" sz="2400" b="1" dirty="0" smtClean="0"/>
              <a:t>Definitions – Consequence</a:t>
            </a:r>
            <a:endParaRPr lang="en-US" sz="2400" b="1" dirty="0"/>
          </a:p>
        </p:txBody>
      </p:sp>
      <p:sp>
        <p:nvSpPr>
          <p:cNvPr id="40" name="Rounded Rectangle 39"/>
          <p:cNvSpPr/>
          <p:nvPr/>
        </p:nvSpPr>
        <p:spPr>
          <a:xfrm>
            <a:off x="3124200" y="2799907"/>
            <a:ext cx="53763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Death, loss of plant, release to environment with pubic interest, regulatory intervention occurs</a:t>
            </a:r>
          </a:p>
        </p:txBody>
      </p:sp>
      <p:sp>
        <p:nvSpPr>
          <p:cNvPr id="48" name="Rounded Rectangle 47"/>
          <p:cNvSpPr/>
          <p:nvPr/>
        </p:nvSpPr>
        <p:spPr>
          <a:xfrm>
            <a:off x="3128512" y="34095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Permanent impairment, serious  lost time injury, partial loss of plant, lesser release to environment</a:t>
            </a:r>
          </a:p>
        </p:txBody>
      </p:sp>
      <p:sp>
        <p:nvSpPr>
          <p:cNvPr id="49" name="Rounded Rectangle 48"/>
          <p:cNvSpPr/>
          <p:nvPr/>
        </p:nvSpPr>
        <p:spPr>
          <a:xfrm>
            <a:off x="3128512" y="40191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Lost time injury (short term), short term loss of plant, recoverable release to the environment</a:t>
            </a:r>
          </a:p>
        </p:txBody>
      </p:sp>
      <p:sp>
        <p:nvSpPr>
          <p:cNvPr id="50" name="Rounded Rectangle 49"/>
          <p:cNvSpPr/>
          <p:nvPr/>
        </p:nvSpPr>
        <p:spPr>
          <a:xfrm>
            <a:off x="3090270" y="46287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Minor injury, minor damage to plant, minor confined environmental exposure</a:t>
            </a:r>
          </a:p>
        </p:txBody>
      </p:sp>
      <p:sp>
        <p:nvSpPr>
          <p:cNvPr id="51" name="Rounded Rectangle 50"/>
          <p:cNvSpPr/>
          <p:nvPr/>
        </p:nvSpPr>
        <p:spPr>
          <a:xfrm>
            <a:off x="3090270" y="5213360"/>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Very minor incident, less than any of the above.</a:t>
            </a:r>
          </a:p>
        </p:txBody>
      </p:sp>
      <p:grpSp>
        <p:nvGrpSpPr>
          <p:cNvPr id="52" name="Group 51"/>
          <p:cNvGrpSpPr/>
          <p:nvPr/>
        </p:nvGrpSpPr>
        <p:grpSpPr>
          <a:xfrm>
            <a:off x="516340" y="296586"/>
            <a:ext cx="8153401" cy="1337606"/>
            <a:chOff x="516340" y="296586"/>
            <a:chExt cx="8153401" cy="1337606"/>
          </a:xfrm>
        </p:grpSpPr>
        <p:sp>
          <p:nvSpPr>
            <p:cNvPr id="53" name="Rectangle 52"/>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55" name="Round Diagonal Corner Rectangle 5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6" name="Round Diagonal Corner Rectangle 5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7" name="Round Diagonal Corner Rectangle 5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8" name="Round Diagonal Corner Rectangle 57"/>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9" name="Round Diagonal Corner Rectangle 58"/>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60" name="Round Diagonal Corner Rectangle 59"/>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2" name="Rectangle 3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60556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4555093"/>
          </a:xfrm>
          <a:prstGeom prst="rect">
            <a:avLst/>
          </a:prstGeom>
          <a:noFill/>
        </p:spPr>
        <p:txBody>
          <a:bodyPr wrap="square" rtlCol="0">
            <a:spAutoFit/>
          </a:bodyPr>
          <a:lstStyle/>
          <a:p>
            <a:pPr>
              <a:lnSpc>
                <a:spcPct val="150000"/>
              </a:lnSpc>
              <a:spcAft>
                <a:spcPts val="1800"/>
              </a:spcAft>
              <a:buClr>
                <a:srgbClr val="0065CC"/>
              </a:buClr>
            </a:pPr>
            <a:r>
              <a:rPr lang="en-US" b="1" dirty="0">
                <a:latin typeface="Arial" pitchFamily="34" charset="0"/>
                <a:cs typeface="Arial" pitchFamily="34" charset="0"/>
              </a:rPr>
              <a:t>T</a:t>
            </a:r>
            <a:r>
              <a:rPr lang="en-US" b="1" dirty="0" smtClean="0">
                <a:latin typeface="Arial" pitchFamily="34" charset="0"/>
                <a:cs typeface="Arial" pitchFamily="34" charset="0"/>
              </a:rPr>
              <a:t>here are other Risk </a:t>
            </a:r>
            <a:r>
              <a:rPr lang="en-US" b="1" dirty="0">
                <a:latin typeface="Arial" pitchFamily="34" charset="0"/>
                <a:cs typeface="Arial" pitchFamily="34" charset="0"/>
              </a:rPr>
              <a:t>A</a:t>
            </a:r>
            <a:r>
              <a:rPr lang="en-US" b="1" dirty="0" smtClean="0">
                <a:latin typeface="Arial" pitchFamily="34" charset="0"/>
                <a:cs typeface="Arial" pitchFamily="34" charset="0"/>
              </a:rPr>
              <a:t>ssessment tools that can be used in addition to Qualitative Risk Analysis such as:</a:t>
            </a:r>
          </a:p>
          <a:p>
            <a:pPr marL="822960" indent="-457200">
              <a:lnSpc>
                <a:spcPct val="150000"/>
              </a:lnSpc>
              <a:buClr>
                <a:srgbClr val="FFB300"/>
              </a:buClr>
              <a:buFont typeface="Wingdings" pitchFamily="2" charset="2"/>
              <a:buChar char="v"/>
            </a:pPr>
            <a:r>
              <a:rPr lang="en-US" b="1" dirty="0" smtClean="0">
                <a:latin typeface="Arial" pitchFamily="34" charset="0"/>
                <a:cs typeface="Arial" pitchFamily="34" charset="0"/>
              </a:rPr>
              <a:t>Checklist</a:t>
            </a:r>
          </a:p>
          <a:p>
            <a:pPr marL="822960" indent="-457200">
              <a:lnSpc>
                <a:spcPct val="150000"/>
              </a:lnSpc>
              <a:buClr>
                <a:srgbClr val="FFB300"/>
              </a:buClr>
              <a:buFont typeface="Wingdings" pitchFamily="2" charset="2"/>
              <a:buChar char="v"/>
            </a:pPr>
            <a:r>
              <a:rPr lang="en-US" b="1" dirty="0" smtClean="0">
                <a:latin typeface="Arial" pitchFamily="34" charset="0"/>
                <a:cs typeface="Arial" pitchFamily="34" charset="0"/>
              </a:rPr>
              <a:t>Failure Modes, Effects &amp; Criticality Analysis (FMECA)</a:t>
            </a:r>
          </a:p>
          <a:p>
            <a:pPr marL="822960" indent="-457200">
              <a:lnSpc>
                <a:spcPct val="150000"/>
              </a:lnSpc>
              <a:buClr>
                <a:srgbClr val="FFB300"/>
              </a:buClr>
              <a:buFont typeface="Wingdings" pitchFamily="2" charset="2"/>
              <a:buChar char="v"/>
            </a:pPr>
            <a:r>
              <a:rPr lang="en-US" b="1" dirty="0" smtClean="0">
                <a:latin typeface="Arial" pitchFamily="34" charset="0"/>
                <a:cs typeface="Arial" pitchFamily="34" charset="0"/>
              </a:rPr>
              <a:t>Bow Tie Analysis</a:t>
            </a:r>
          </a:p>
          <a:p>
            <a:pPr marL="822960" indent="-457200">
              <a:lnSpc>
                <a:spcPct val="150000"/>
              </a:lnSpc>
              <a:buClr>
                <a:srgbClr val="FFB300"/>
              </a:buClr>
              <a:buFont typeface="Wingdings" pitchFamily="2" charset="2"/>
              <a:buChar char="v"/>
            </a:pPr>
            <a:r>
              <a:rPr lang="en-US" b="1" dirty="0" smtClean="0">
                <a:latin typeface="Arial" pitchFamily="34" charset="0"/>
                <a:cs typeface="Arial" pitchFamily="34" charset="0"/>
              </a:rPr>
              <a:t>Event </a:t>
            </a:r>
            <a:r>
              <a:rPr lang="en-US" b="1" dirty="0">
                <a:latin typeface="Arial" pitchFamily="34" charset="0"/>
                <a:cs typeface="Arial" pitchFamily="34" charset="0"/>
              </a:rPr>
              <a:t>Tree / Logic Tree Analysis </a:t>
            </a:r>
          </a:p>
          <a:p>
            <a:pPr marL="822960" indent="-457200">
              <a:lnSpc>
                <a:spcPct val="150000"/>
              </a:lnSpc>
              <a:buClr>
                <a:srgbClr val="FFB300"/>
              </a:buClr>
              <a:buFont typeface="Wingdings" pitchFamily="2" charset="2"/>
              <a:buChar char="v"/>
            </a:pPr>
            <a:r>
              <a:rPr lang="en-US" b="1" dirty="0">
                <a:latin typeface="Arial" pitchFamily="34" charset="0"/>
                <a:cs typeface="Arial" pitchFamily="34" charset="0"/>
              </a:rPr>
              <a:t>HAZOP Analysis</a:t>
            </a:r>
          </a:p>
          <a:p>
            <a:pPr marL="822960" indent="-457200">
              <a:lnSpc>
                <a:spcPct val="150000"/>
              </a:lnSpc>
              <a:spcAft>
                <a:spcPts val="600"/>
              </a:spcAft>
              <a:buClr>
                <a:srgbClr val="FFB300"/>
              </a:buClr>
              <a:buFont typeface="Wingdings" pitchFamily="2" charset="2"/>
              <a:buChar char="v"/>
            </a:pPr>
            <a:r>
              <a:rPr lang="en-US" b="1" dirty="0">
                <a:latin typeface="Arial" pitchFamily="34" charset="0"/>
                <a:cs typeface="Arial" pitchFamily="34" charset="0"/>
              </a:rPr>
              <a:t>Workplace Risk Assessment and Control (WRAC)</a:t>
            </a:r>
          </a:p>
          <a:p>
            <a:pPr>
              <a:lnSpc>
                <a:spcPct val="150000"/>
              </a:lnSpc>
              <a:buClr>
                <a:srgbClr val="0065CC"/>
              </a:buClr>
            </a:pPr>
            <a:endParaRPr lang="en-US" b="1" dirty="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9 of 18</a:t>
            </a:r>
            <a:endParaRPr lang="en-US" b="1" dirty="0"/>
          </a:p>
        </p:txBody>
      </p:sp>
      <p:sp>
        <p:nvSpPr>
          <p:cNvPr id="59" name="Left Arrow 58"/>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4" name="Group 23"/>
          <p:cNvGrpSpPr/>
          <p:nvPr/>
        </p:nvGrpSpPr>
        <p:grpSpPr>
          <a:xfrm>
            <a:off x="516340" y="296586"/>
            <a:ext cx="8153401" cy="1337606"/>
            <a:chOff x="516340" y="296586"/>
            <a:chExt cx="8153401" cy="1337606"/>
          </a:xfrm>
        </p:grpSpPr>
        <p:sp>
          <p:nvSpPr>
            <p:cNvPr id="25" name="Rectangle 24"/>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27" name="Round Diagonal Corner Rectangle 26"/>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9" name="Round Diagonal Corner Rectangle 28"/>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7" name="Round Diagonal Corner Rectangle 36"/>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8" name="Round Diagonal Corner Rectangle 37"/>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39" name="Round Diagonal Corner Rectangle 38"/>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7" name="Rectangle 16"/>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849703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Failure Modes, Effects and Criticality Analysis is done to determine </a:t>
            </a:r>
            <a:r>
              <a:rPr lang="en-US" b="1" dirty="0" smtClean="0">
                <a:solidFill>
                  <a:srgbClr val="FFB300"/>
                </a:solidFill>
                <a:latin typeface="Arial" pitchFamily="34" charset="0"/>
                <a:cs typeface="Arial" pitchFamily="34" charset="0"/>
              </a:rPr>
              <a:t>proactively</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where a failure in the </a:t>
            </a:r>
            <a:r>
              <a:rPr lang="en-US" b="1" dirty="0" smtClean="0">
                <a:solidFill>
                  <a:srgbClr val="FFB300"/>
                </a:solidFill>
                <a:latin typeface="Arial" pitchFamily="34" charset="0"/>
                <a:cs typeface="Arial" pitchFamily="34" charset="0"/>
              </a:rPr>
              <a:t>hardware</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of a system may occur and to assess the impact of each possible failure</a:t>
            </a:r>
            <a:r>
              <a:rPr lang="en-US" b="1" dirty="0" smtClean="0">
                <a:solidFill>
                  <a:srgbClr val="061A49"/>
                </a:solidFill>
                <a:latin typeface="Arial" pitchFamily="34" charset="0"/>
                <a:cs typeface="Arial" pitchFamily="34" charset="0"/>
              </a:rPr>
              <a:t>.  </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10 of 18</a:t>
            </a:r>
            <a:endParaRPr lang="en-US" b="1" dirty="0"/>
          </a:p>
        </p:txBody>
      </p:sp>
      <p:sp>
        <p:nvSpPr>
          <p:cNvPr id="28" name="Left Arrow 27"/>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4107483009"/>
              </p:ext>
            </p:extLst>
          </p:nvPr>
        </p:nvGraphicFramePr>
        <p:xfrm>
          <a:off x="1559442" y="3538739"/>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 23"/>
          <p:cNvGrpSpPr/>
          <p:nvPr/>
        </p:nvGrpSpPr>
        <p:grpSpPr>
          <a:xfrm>
            <a:off x="516340" y="296586"/>
            <a:ext cx="8153401" cy="1337606"/>
            <a:chOff x="516340" y="296586"/>
            <a:chExt cx="8153401" cy="1337606"/>
          </a:xfrm>
        </p:grpSpPr>
        <p:sp>
          <p:nvSpPr>
            <p:cNvPr id="25" name="Rectangle 24"/>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30" name="Round Diagonal Corner Rectangle 2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2" name="Round Diagonal Corner Rectangle 31"/>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40" name="Round Diagonal Corner Rectangle 39"/>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8" name="Round Diagonal Corner Rectangle 47"/>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49" name="Round Diagonal Corner Rectangle 48"/>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9" name="Rectangle 18"/>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1114119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0037" y="2073883"/>
            <a:ext cx="7907741" cy="92333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A Bowtie Analysis is done in 5 steps, first identify the hazard, determine the possible threats and consequences for each threat. </a:t>
            </a: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11 of 18</a:t>
            </a:r>
            <a:endParaRPr lang="en-US" b="1" dirty="0"/>
          </a:p>
        </p:txBody>
      </p:sp>
      <p:sp>
        <p:nvSpPr>
          <p:cNvPr id="28" name="Left Arrow 27"/>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9" name="Flowchart: Extract 28"/>
          <p:cNvSpPr/>
          <p:nvPr/>
        </p:nvSpPr>
        <p:spPr>
          <a:xfrm rot="16200000">
            <a:off x="5308898"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Flowchart: Extract 2"/>
          <p:cNvSpPr/>
          <p:nvPr/>
        </p:nvSpPr>
        <p:spPr>
          <a:xfrm rot="5400000">
            <a:off x="1626714"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Oval 4"/>
          <p:cNvSpPr/>
          <p:nvPr/>
        </p:nvSpPr>
        <p:spPr>
          <a:xfrm>
            <a:off x="3787894" y="3735450"/>
            <a:ext cx="1659340" cy="1447800"/>
          </a:xfrm>
          <a:prstGeom prst="ellipse">
            <a:avLst/>
          </a:prstGeom>
          <a:solidFill>
            <a:srgbClr val="FFC0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Hazard</a:t>
            </a:r>
          </a:p>
        </p:txBody>
      </p:sp>
      <p:cxnSp>
        <p:nvCxnSpPr>
          <p:cNvPr id="11" name="Straight Connector 10"/>
          <p:cNvCxnSpPr/>
          <p:nvPr/>
        </p:nvCxnSpPr>
        <p:spPr>
          <a:xfrm>
            <a:off x="2514600" y="3735450"/>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138843">
            <a:off x="1150246" y="3714345"/>
            <a:ext cx="1236260" cy="369332"/>
          </a:xfrm>
          <a:prstGeom prst="rect">
            <a:avLst/>
          </a:prstGeom>
          <a:noFill/>
        </p:spPr>
        <p:txBody>
          <a:bodyPr wrap="square" rtlCol="0">
            <a:spAutoFit/>
          </a:bodyPr>
          <a:lstStyle/>
          <a:p>
            <a:r>
              <a:rPr lang="en-US" b="1" dirty="0" smtClean="0">
                <a:solidFill>
                  <a:schemeClr val="bg1"/>
                </a:solidFill>
              </a:rPr>
              <a:t>Threat 1</a:t>
            </a:r>
            <a:endParaRPr lang="en-US" b="1" dirty="0">
              <a:solidFill>
                <a:schemeClr val="bg1"/>
              </a:solidFill>
            </a:endParaRPr>
          </a:p>
        </p:txBody>
      </p:sp>
      <p:sp>
        <p:nvSpPr>
          <p:cNvPr id="32" name="TextBox 31"/>
          <p:cNvSpPr txBox="1"/>
          <p:nvPr/>
        </p:nvSpPr>
        <p:spPr>
          <a:xfrm>
            <a:off x="1123792" y="4274683"/>
            <a:ext cx="1236260" cy="369332"/>
          </a:xfrm>
          <a:prstGeom prst="rect">
            <a:avLst/>
          </a:prstGeom>
          <a:noFill/>
        </p:spPr>
        <p:txBody>
          <a:bodyPr wrap="square" rtlCol="0">
            <a:spAutoFit/>
          </a:bodyPr>
          <a:lstStyle/>
          <a:p>
            <a:r>
              <a:rPr lang="en-US" b="1" dirty="0" smtClean="0">
                <a:solidFill>
                  <a:schemeClr val="bg1"/>
                </a:solidFill>
              </a:rPr>
              <a:t>Threat 2</a:t>
            </a:r>
            <a:endParaRPr lang="en-US" b="1" dirty="0">
              <a:solidFill>
                <a:schemeClr val="bg1"/>
              </a:solidFill>
            </a:endParaRPr>
          </a:p>
        </p:txBody>
      </p:sp>
      <p:sp>
        <p:nvSpPr>
          <p:cNvPr id="33" name="TextBox 32"/>
          <p:cNvSpPr txBox="1"/>
          <p:nvPr/>
        </p:nvSpPr>
        <p:spPr>
          <a:xfrm rot="20574698">
            <a:off x="1148869" y="4867632"/>
            <a:ext cx="1236260" cy="369332"/>
          </a:xfrm>
          <a:prstGeom prst="rect">
            <a:avLst/>
          </a:prstGeom>
          <a:noFill/>
        </p:spPr>
        <p:txBody>
          <a:bodyPr wrap="square" rtlCol="0">
            <a:spAutoFit/>
          </a:bodyPr>
          <a:lstStyle/>
          <a:p>
            <a:r>
              <a:rPr lang="en-US" b="1" dirty="0" smtClean="0">
                <a:solidFill>
                  <a:schemeClr val="bg1"/>
                </a:solidFill>
              </a:rPr>
              <a:t>Threat 3</a:t>
            </a:r>
            <a:endParaRPr lang="en-US" b="1" dirty="0">
              <a:solidFill>
                <a:schemeClr val="bg1"/>
              </a:solidFill>
            </a:endParaRPr>
          </a:p>
        </p:txBody>
      </p:sp>
      <p:cxnSp>
        <p:nvCxnSpPr>
          <p:cNvPr id="34" name="Straight Connector 33"/>
          <p:cNvCxnSpPr/>
          <p:nvPr/>
        </p:nvCxnSpPr>
        <p:spPr>
          <a:xfrm>
            <a:off x="6840116" y="3778375"/>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571996">
            <a:off x="6733046" y="3650608"/>
            <a:ext cx="1628668" cy="369332"/>
          </a:xfrm>
          <a:prstGeom prst="rect">
            <a:avLst/>
          </a:prstGeom>
          <a:noFill/>
        </p:spPr>
        <p:txBody>
          <a:bodyPr wrap="square" rtlCol="0">
            <a:spAutoFit/>
          </a:bodyPr>
          <a:lstStyle/>
          <a:p>
            <a:r>
              <a:rPr lang="en-US" b="1" dirty="0" smtClean="0">
                <a:solidFill>
                  <a:schemeClr val="bg1"/>
                </a:solidFill>
              </a:rPr>
              <a:t>Consequence 1</a:t>
            </a:r>
            <a:endParaRPr lang="en-US" b="1" dirty="0">
              <a:solidFill>
                <a:schemeClr val="bg1"/>
              </a:solidFill>
            </a:endParaRPr>
          </a:p>
        </p:txBody>
      </p:sp>
      <p:sp>
        <p:nvSpPr>
          <p:cNvPr id="35" name="TextBox 34"/>
          <p:cNvSpPr txBox="1"/>
          <p:nvPr/>
        </p:nvSpPr>
        <p:spPr>
          <a:xfrm>
            <a:off x="6759506" y="4285711"/>
            <a:ext cx="1829625" cy="369332"/>
          </a:xfrm>
          <a:prstGeom prst="rect">
            <a:avLst/>
          </a:prstGeom>
          <a:noFill/>
        </p:spPr>
        <p:txBody>
          <a:bodyPr wrap="square" rtlCol="0">
            <a:spAutoFit/>
          </a:bodyPr>
          <a:lstStyle/>
          <a:p>
            <a:r>
              <a:rPr lang="en-US" b="1" dirty="0" smtClean="0">
                <a:solidFill>
                  <a:schemeClr val="bg1"/>
                </a:solidFill>
              </a:rPr>
              <a:t>Consequence 2</a:t>
            </a:r>
            <a:endParaRPr lang="en-US" b="1" dirty="0">
              <a:solidFill>
                <a:schemeClr val="bg1"/>
              </a:solidFill>
            </a:endParaRPr>
          </a:p>
        </p:txBody>
      </p:sp>
      <p:sp>
        <p:nvSpPr>
          <p:cNvPr id="36" name="TextBox 35"/>
          <p:cNvSpPr txBox="1"/>
          <p:nvPr/>
        </p:nvSpPr>
        <p:spPr>
          <a:xfrm rot="1066673">
            <a:off x="6730382" y="4867631"/>
            <a:ext cx="1632181" cy="369332"/>
          </a:xfrm>
          <a:prstGeom prst="rect">
            <a:avLst/>
          </a:prstGeom>
          <a:noFill/>
        </p:spPr>
        <p:txBody>
          <a:bodyPr wrap="square" rtlCol="0">
            <a:spAutoFit/>
          </a:bodyPr>
          <a:lstStyle/>
          <a:p>
            <a:r>
              <a:rPr lang="en-US" b="1" dirty="0" smtClean="0">
                <a:solidFill>
                  <a:schemeClr val="bg1"/>
                </a:solidFill>
              </a:rPr>
              <a:t>Consequence 3</a:t>
            </a:r>
            <a:endParaRPr lang="en-US" b="1" dirty="0">
              <a:solidFill>
                <a:schemeClr val="bg1"/>
              </a:solidFill>
            </a:endParaRPr>
          </a:p>
        </p:txBody>
      </p:sp>
      <p:sp>
        <p:nvSpPr>
          <p:cNvPr id="4" name="Rounded Rectangle 3"/>
          <p:cNvSpPr/>
          <p:nvPr/>
        </p:nvSpPr>
        <p:spPr>
          <a:xfrm>
            <a:off x="2590800" y="4154550"/>
            <a:ext cx="1066800" cy="609600"/>
          </a:xfrm>
          <a:prstGeom prst="roundRect">
            <a:avLst/>
          </a:prstGeom>
          <a:solidFill>
            <a:srgbClr val="2646D0"/>
          </a:solidFill>
          <a:ln w="38100">
            <a:solidFill>
              <a:srgbClr val="996532"/>
            </a:solidFill>
          </a:ln>
          <a:scene3d>
            <a:camera prst="orthographicFront"/>
            <a:lightRig rig="threePt" dir="t"/>
          </a:scene3d>
          <a:sp3d extrusionH="76200" contourW="25400">
            <a:extrusionClr>
              <a:srgbClr val="2646D0"/>
            </a:extrusionClr>
            <a:contourClr>
              <a:srgbClr val="2646D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Controls</a:t>
            </a:r>
          </a:p>
        </p:txBody>
      </p:sp>
      <p:sp>
        <p:nvSpPr>
          <p:cNvPr id="38" name="Rounded Rectangle 37"/>
          <p:cNvSpPr/>
          <p:nvPr/>
        </p:nvSpPr>
        <p:spPr>
          <a:xfrm>
            <a:off x="5597356" y="4165577"/>
            <a:ext cx="1162150" cy="609600"/>
          </a:xfrm>
          <a:prstGeom prst="roundRect">
            <a:avLst/>
          </a:prstGeom>
          <a:solidFill>
            <a:srgbClr val="2646D0"/>
          </a:solidFill>
          <a:ln w="38100">
            <a:solidFill>
              <a:srgbClr val="996532"/>
            </a:solidFill>
          </a:ln>
          <a:scene3d>
            <a:camera prst="orthographicFront"/>
            <a:lightRig rig="threePt" dir="t"/>
          </a:scene3d>
          <a:sp3d extrusionH="76200" contourW="25400">
            <a:extrusionClr>
              <a:srgbClr val="2646D0"/>
            </a:extrusionClr>
            <a:contourClr>
              <a:srgbClr val="2646D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Recovery</a:t>
            </a:r>
          </a:p>
        </p:txBody>
      </p:sp>
      <p:sp>
        <p:nvSpPr>
          <p:cNvPr id="39" name="TextBox 38"/>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41" name="Group 40"/>
          <p:cNvGrpSpPr/>
          <p:nvPr/>
        </p:nvGrpSpPr>
        <p:grpSpPr>
          <a:xfrm>
            <a:off x="516340" y="296586"/>
            <a:ext cx="8153401" cy="1337606"/>
            <a:chOff x="516340" y="296586"/>
            <a:chExt cx="8153401" cy="1337606"/>
          </a:xfrm>
        </p:grpSpPr>
        <p:sp>
          <p:nvSpPr>
            <p:cNvPr id="47" name="Rectangle 46"/>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55" name="Round Diagonal Corner Rectangle 5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6" name="Round Diagonal Corner Rectangle 5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7" name="Round Diagonal Corner Rectangle 5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8" name="Round Diagonal Corner Rectangle 57"/>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9" name="Round Diagonal Corner Rectangle 58"/>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60" name="Round Diagonal Corner Rectangle 59"/>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61" name="TextBox 60"/>
          <p:cNvSpPr txBox="1"/>
          <p:nvPr/>
        </p:nvSpPr>
        <p:spPr>
          <a:xfrm>
            <a:off x="1428216" y="2846154"/>
            <a:ext cx="6329647" cy="923330"/>
          </a:xfrm>
          <a:prstGeom prst="rect">
            <a:avLst/>
          </a:prstGeom>
          <a:noFill/>
        </p:spPr>
        <p:txBody>
          <a:bodyPr wrap="square" rtlCol="0">
            <a:spAutoFit/>
          </a:bodyPr>
          <a:lstStyle/>
          <a:p>
            <a:pPr marL="285750" indent="-285750" algn="ctr">
              <a:lnSpc>
                <a:spcPct val="150000"/>
              </a:lnSpc>
              <a:buClr>
                <a:srgbClr val="FFB300"/>
              </a:buClr>
              <a:buFont typeface="Wingdings" pitchFamily="2" charset="2"/>
              <a:buChar char="v"/>
            </a:pPr>
            <a:r>
              <a:rPr lang="en-US" b="1" dirty="0" smtClean="0">
                <a:latin typeface="Arial" pitchFamily="34" charset="0"/>
                <a:cs typeface="Arial" pitchFamily="34" charset="0"/>
              </a:rPr>
              <a:t>Then controls and recovery measures are determined to mitigate the risk.</a:t>
            </a:r>
            <a:endParaRPr lang="en-US" b="1" dirty="0" smtClean="0">
              <a:solidFill>
                <a:srgbClr val="061A49"/>
              </a:solidFill>
              <a:latin typeface="Arial" pitchFamily="34" charset="0"/>
              <a:cs typeface="Arial" pitchFamily="34" charset="0"/>
            </a:endParaRPr>
          </a:p>
        </p:txBody>
      </p:sp>
      <p:sp>
        <p:nvSpPr>
          <p:cNvPr id="37" name="Rectangle 36"/>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230800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95683" y="1778774"/>
            <a:ext cx="4402540" cy="4114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12 of 18</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2" name="Rectangle 8"/>
          <p:cNvSpPr txBox="1">
            <a:spLocks noChangeArrowheads="1"/>
          </p:cNvSpPr>
          <p:nvPr/>
        </p:nvSpPr>
        <p:spPr>
          <a:xfrm>
            <a:off x="558989" y="1969420"/>
            <a:ext cx="3572302" cy="3924153"/>
          </a:xfrm>
          <a:prstGeom prst="rect">
            <a:avLst/>
          </a:prstGeo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1800" b="1" dirty="0" smtClean="0">
                <a:latin typeface="Arial" pitchFamily="34" charset="0"/>
                <a:cs typeface="Arial" pitchFamily="34" charset="0"/>
              </a:rPr>
              <a:t>The Risk Assessment Team</a:t>
            </a:r>
          </a:p>
          <a:p>
            <a:pPr algn="l"/>
            <a:endParaRPr lang="en-AU" sz="1800" dirty="0">
              <a:latin typeface="Arial" pitchFamily="34" charset="0"/>
            </a:endParaRPr>
          </a:p>
          <a:p>
            <a:pPr marL="342900" indent="-342900" algn="l">
              <a:buClr>
                <a:srgbClr val="FFB300"/>
              </a:buClr>
              <a:buFont typeface="Wingdings" pitchFamily="2" charset="2"/>
              <a:buChar char="v"/>
            </a:pPr>
            <a:r>
              <a:rPr lang="en-AU" sz="1800" b="1" dirty="0" smtClean="0">
                <a:latin typeface="Arial" pitchFamily="34" charset="0"/>
                <a:cs typeface="Arial" pitchFamily="34" charset="0"/>
              </a:rPr>
              <a:t>Regardless of the type of Risk Assessment done, a group of people is usually assigned to perform the assessment.</a:t>
            </a:r>
          </a:p>
          <a:p>
            <a:pPr algn="l">
              <a:buClr>
                <a:srgbClr val="FFB300"/>
              </a:buClr>
            </a:pPr>
            <a:endParaRPr lang="en-AU" sz="1800" b="1" dirty="0" smtClean="0">
              <a:latin typeface="Arial" pitchFamily="34" charset="0"/>
              <a:cs typeface="Arial" pitchFamily="34" charset="0"/>
            </a:endParaRPr>
          </a:p>
          <a:p>
            <a:pPr marL="342900" indent="-342900" algn="l">
              <a:buClr>
                <a:srgbClr val="FFB300"/>
              </a:buClr>
              <a:buFont typeface="Wingdings" pitchFamily="2" charset="2"/>
              <a:buChar char="v"/>
            </a:pPr>
            <a:r>
              <a:rPr lang="en-AU" sz="1800" b="1" dirty="0" smtClean="0">
                <a:latin typeface="Arial" pitchFamily="34" charset="0"/>
                <a:cs typeface="Arial" pitchFamily="34" charset="0"/>
              </a:rPr>
              <a:t>Each person has a different perspective and experience which makes for a more complete assessment. </a:t>
            </a:r>
          </a:p>
          <a:p>
            <a:pPr algn="l">
              <a:buClr>
                <a:srgbClr val="FFB300"/>
              </a:buClr>
            </a:pPr>
            <a:endParaRPr lang="en-AU" sz="1800" dirty="0">
              <a:latin typeface="Arial" pitchFamily="34" charset="0"/>
              <a:cs typeface="Arial" pitchFamily="34" charset="0"/>
            </a:endParaRPr>
          </a:p>
        </p:txBody>
      </p:sp>
      <p:grpSp>
        <p:nvGrpSpPr>
          <p:cNvPr id="6" name="Group 5"/>
          <p:cNvGrpSpPr/>
          <p:nvPr/>
        </p:nvGrpSpPr>
        <p:grpSpPr>
          <a:xfrm>
            <a:off x="4364439" y="2058571"/>
            <a:ext cx="4201372" cy="3555206"/>
            <a:chOff x="2133600" y="1524000"/>
            <a:chExt cx="5029200" cy="4953000"/>
          </a:xfrm>
        </p:grpSpPr>
        <p:sp>
          <p:nvSpPr>
            <p:cNvPr id="33" name="Freeform 10"/>
            <p:cNvSpPr>
              <a:spLocks/>
            </p:cNvSpPr>
            <p:nvPr/>
          </p:nvSpPr>
          <p:spPr bwMode="auto">
            <a:xfrm>
              <a:off x="5665788" y="3981450"/>
              <a:ext cx="265112" cy="107950"/>
            </a:xfrm>
            <a:custGeom>
              <a:avLst/>
              <a:gdLst>
                <a:gd name="T0" fmla="*/ 166 w 167"/>
                <a:gd name="T1" fmla="*/ 21 h 68"/>
                <a:gd name="T2" fmla="*/ 166 w 167"/>
                <a:gd name="T3" fmla="*/ 46 h 68"/>
                <a:gd name="T4" fmla="*/ 68 w 167"/>
                <a:gd name="T5" fmla="*/ 46 h 68"/>
                <a:gd name="T6" fmla="*/ 68 w 167"/>
                <a:gd name="T7" fmla="*/ 67 h 68"/>
                <a:gd name="T8" fmla="*/ 0 w 167"/>
                <a:gd name="T9" fmla="*/ 34 h 68"/>
                <a:gd name="T10" fmla="*/ 68 w 167"/>
                <a:gd name="T11" fmla="*/ 0 h 68"/>
                <a:gd name="T12" fmla="*/ 68 w 167"/>
                <a:gd name="T13" fmla="*/ 21 h 68"/>
                <a:gd name="T14" fmla="*/ 166 w 167"/>
                <a:gd name="T15" fmla="*/ 21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68">
                  <a:moveTo>
                    <a:pt x="166" y="21"/>
                  </a:moveTo>
                  <a:lnTo>
                    <a:pt x="166" y="46"/>
                  </a:lnTo>
                  <a:lnTo>
                    <a:pt x="68" y="46"/>
                  </a:lnTo>
                  <a:lnTo>
                    <a:pt x="68" y="67"/>
                  </a:lnTo>
                  <a:lnTo>
                    <a:pt x="0" y="34"/>
                  </a:lnTo>
                  <a:lnTo>
                    <a:pt x="68" y="0"/>
                  </a:lnTo>
                  <a:lnTo>
                    <a:pt x="68" y="21"/>
                  </a:lnTo>
                  <a:lnTo>
                    <a:pt x="166" y="21"/>
                  </a:lnTo>
                </a:path>
              </a:pathLst>
            </a:custGeom>
            <a:solidFill>
              <a:srgbClr val="FFB300"/>
            </a:solidFill>
            <a:ln>
              <a:solidFill>
                <a:srgbClr val="FFB300"/>
              </a:solidFill>
            </a:ln>
            <a:effectLst/>
            <a:extLst/>
          </p:spPr>
          <p:txBody>
            <a:bodyPr/>
            <a:lstStyle/>
            <a:p>
              <a:endParaRPr lang="en-US"/>
            </a:p>
          </p:txBody>
        </p:sp>
        <p:sp>
          <p:nvSpPr>
            <p:cNvPr id="34" name="Freeform 12"/>
            <p:cNvSpPr>
              <a:spLocks/>
            </p:cNvSpPr>
            <p:nvPr/>
          </p:nvSpPr>
          <p:spPr bwMode="auto">
            <a:xfrm>
              <a:off x="5351463" y="4691063"/>
              <a:ext cx="200025" cy="187325"/>
            </a:xfrm>
            <a:custGeom>
              <a:avLst/>
              <a:gdLst>
                <a:gd name="T0" fmla="*/ 125 w 126"/>
                <a:gd name="T1" fmla="*/ 99 h 118"/>
                <a:gd name="T2" fmla="*/ 105 w 126"/>
                <a:gd name="T3" fmla="*/ 117 h 118"/>
                <a:gd name="T4" fmla="*/ 38 w 126"/>
                <a:gd name="T5" fmla="*/ 53 h 118"/>
                <a:gd name="T6" fmla="*/ 21 w 126"/>
                <a:gd name="T7" fmla="*/ 69 h 118"/>
                <a:gd name="T8" fmla="*/ 0 w 126"/>
                <a:gd name="T9" fmla="*/ 0 h 118"/>
                <a:gd name="T10" fmla="*/ 73 w 126"/>
                <a:gd name="T11" fmla="*/ 21 h 118"/>
                <a:gd name="T12" fmla="*/ 56 w 126"/>
                <a:gd name="T13" fmla="*/ 36 h 118"/>
                <a:gd name="T14" fmla="*/ 125 w 126"/>
                <a:gd name="T15" fmla="*/ 99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8">
                  <a:moveTo>
                    <a:pt x="125" y="99"/>
                  </a:moveTo>
                  <a:lnTo>
                    <a:pt x="105" y="117"/>
                  </a:lnTo>
                  <a:lnTo>
                    <a:pt x="38" y="53"/>
                  </a:lnTo>
                  <a:lnTo>
                    <a:pt x="21" y="69"/>
                  </a:lnTo>
                  <a:lnTo>
                    <a:pt x="0" y="0"/>
                  </a:lnTo>
                  <a:lnTo>
                    <a:pt x="73" y="21"/>
                  </a:lnTo>
                  <a:lnTo>
                    <a:pt x="56" y="36"/>
                  </a:lnTo>
                  <a:lnTo>
                    <a:pt x="125" y="99"/>
                  </a:lnTo>
                </a:path>
              </a:pathLst>
            </a:custGeom>
            <a:solidFill>
              <a:srgbClr val="FFB300"/>
            </a:solidFill>
            <a:ln>
              <a:solidFill>
                <a:srgbClr val="FFB300"/>
              </a:solidFill>
            </a:ln>
            <a:effectLst/>
            <a:extLst/>
          </p:spPr>
          <p:txBody>
            <a:bodyPr/>
            <a:lstStyle/>
            <a:p>
              <a:endParaRPr lang="en-US"/>
            </a:p>
          </p:txBody>
        </p:sp>
        <p:sp>
          <p:nvSpPr>
            <p:cNvPr id="39" name="Freeform 14"/>
            <p:cNvSpPr>
              <a:spLocks/>
            </p:cNvSpPr>
            <p:nvPr/>
          </p:nvSpPr>
          <p:spPr bwMode="auto">
            <a:xfrm>
              <a:off x="3732213" y="4722813"/>
              <a:ext cx="200025" cy="188912"/>
            </a:xfrm>
            <a:custGeom>
              <a:avLst/>
              <a:gdLst>
                <a:gd name="T0" fmla="*/ 19 w 126"/>
                <a:gd name="T1" fmla="*/ 118 h 119"/>
                <a:gd name="T2" fmla="*/ 0 w 126"/>
                <a:gd name="T3" fmla="*/ 100 h 119"/>
                <a:gd name="T4" fmla="*/ 69 w 126"/>
                <a:gd name="T5" fmla="*/ 36 h 119"/>
                <a:gd name="T6" fmla="*/ 52 w 126"/>
                <a:gd name="T7" fmla="*/ 21 h 119"/>
                <a:gd name="T8" fmla="*/ 125 w 126"/>
                <a:gd name="T9" fmla="*/ 0 h 119"/>
                <a:gd name="T10" fmla="*/ 104 w 126"/>
                <a:gd name="T11" fmla="*/ 69 h 119"/>
                <a:gd name="T12" fmla="*/ 87 w 126"/>
                <a:gd name="T13" fmla="*/ 54 h 119"/>
                <a:gd name="T14" fmla="*/ 19 w 126"/>
                <a:gd name="T15" fmla="*/ 118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9">
                  <a:moveTo>
                    <a:pt x="19" y="118"/>
                  </a:moveTo>
                  <a:lnTo>
                    <a:pt x="0" y="100"/>
                  </a:lnTo>
                  <a:lnTo>
                    <a:pt x="69" y="36"/>
                  </a:lnTo>
                  <a:lnTo>
                    <a:pt x="52" y="21"/>
                  </a:lnTo>
                  <a:lnTo>
                    <a:pt x="125" y="0"/>
                  </a:lnTo>
                  <a:lnTo>
                    <a:pt x="104" y="69"/>
                  </a:lnTo>
                  <a:lnTo>
                    <a:pt x="87" y="54"/>
                  </a:lnTo>
                  <a:lnTo>
                    <a:pt x="19" y="118"/>
                  </a:lnTo>
                </a:path>
              </a:pathLst>
            </a:custGeom>
            <a:solidFill>
              <a:srgbClr val="FFB300"/>
            </a:solidFill>
            <a:ln>
              <a:solidFill>
                <a:srgbClr val="FFB300"/>
              </a:solidFill>
            </a:ln>
            <a:effectLst/>
            <a:extLst/>
          </p:spPr>
          <p:txBody>
            <a:bodyPr/>
            <a:lstStyle/>
            <a:p>
              <a:endParaRPr lang="en-US"/>
            </a:p>
          </p:txBody>
        </p:sp>
        <p:sp>
          <p:nvSpPr>
            <p:cNvPr id="40" name="Freeform 16"/>
            <p:cNvSpPr>
              <a:spLocks/>
            </p:cNvSpPr>
            <p:nvPr/>
          </p:nvSpPr>
          <p:spPr bwMode="auto">
            <a:xfrm>
              <a:off x="3335338" y="3976688"/>
              <a:ext cx="265111" cy="107950"/>
            </a:xfrm>
            <a:custGeom>
              <a:avLst/>
              <a:gdLst>
                <a:gd name="T0" fmla="*/ 0 w 167"/>
                <a:gd name="T1" fmla="*/ 46 h 68"/>
                <a:gd name="T2" fmla="*/ 0 w 167"/>
                <a:gd name="T3" fmla="*/ 22 h 68"/>
                <a:gd name="T4" fmla="*/ 98 w 167"/>
                <a:gd name="T5" fmla="*/ 22 h 68"/>
                <a:gd name="T6" fmla="*/ 98 w 167"/>
                <a:gd name="T7" fmla="*/ 0 h 68"/>
                <a:gd name="T8" fmla="*/ 166 w 167"/>
                <a:gd name="T9" fmla="*/ 34 h 68"/>
                <a:gd name="T10" fmla="*/ 98 w 167"/>
                <a:gd name="T11" fmla="*/ 67 h 68"/>
                <a:gd name="T12" fmla="*/ 98 w 167"/>
                <a:gd name="T13" fmla="*/ 46 h 68"/>
                <a:gd name="T14" fmla="*/ 0 w 167"/>
                <a:gd name="T15" fmla="*/ 4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68">
                  <a:moveTo>
                    <a:pt x="0" y="46"/>
                  </a:moveTo>
                  <a:lnTo>
                    <a:pt x="0" y="22"/>
                  </a:lnTo>
                  <a:lnTo>
                    <a:pt x="98" y="22"/>
                  </a:lnTo>
                  <a:lnTo>
                    <a:pt x="98" y="0"/>
                  </a:lnTo>
                  <a:lnTo>
                    <a:pt x="166" y="34"/>
                  </a:lnTo>
                  <a:lnTo>
                    <a:pt x="98" y="67"/>
                  </a:lnTo>
                  <a:lnTo>
                    <a:pt x="98" y="46"/>
                  </a:lnTo>
                  <a:lnTo>
                    <a:pt x="0" y="46"/>
                  </a:lnTo>
                </a:path>
              </a:pathLst>
            </a:custGeom>
            <a:solidFill>
              <a:srgbClr val="FFB300"/>
            </a:solidFill>
            <a:ln>
              <a:solidFill>
                <a:srgbClr val="FFB300"/>
              </a:solidFill>
            </a:ln>
            <a:effectLst/>
            <a:extLst/>
          </p:spPr>
          <p:txBody>
            <a:bodyPr/>
            <a:lstStyle/>
            <a:p>
              <a:endParaRPr lang="en-US"/>
            </a:p>
          </p:txBody>
        </p:sp>
        <p:sp>
          <p:nvSpPr>
            <p:cNvPr id="41" name="Freeform 18"/>
            <p:cNvSpPr>
              <a:spLocks/>
            </p:cNvSpPr>
            <p:nvPr/>
          </p:nvSpPr>
          <p:spPr bwMode="auto">
            <a:xfrm>
              <a:off x="5380038" y="3154363"/>
              <a:ext cx="201612" cy="187325"/>
            </a:xfrm>
            <a:custGeom>
              <a:avLst/>
              <a:gdLst>
                <a:gd name="T0" fmla="*/ 106 w 127"/>
                <a:gd name="T1" fmla="*/ 0 h 118"/>
                <a:gd name="T2" fmla="*/ 126 w 127"/>
                <a:gd name="T3" fmla="*/ 18 h 118"/>
                <a:gd name="T4" fmla="*/ 57 w 127"/>
                <a:gd name="T5" fmla="*/ 81 h 118"/>
                <a:gd name="T6" fmla="*/ 74 w 127"/>
                <a:gd name="T7" fmla="*/ 97 h 118"/>
                <a:gd name="T8" fmla="*/ 0 w 127"/>
                <a:gd name="T9" fmla="*/ 117 h 118"/>
                <a:gd name="T10" fmla="*/ 21 w 127"/>
                <a:gd name="T11" fmla="*/ 49 h 118"/>
                <a:gd name="T12" fmla="*/ 38 w 127"/>
                <a:gd name="T13" fmla="*/ 64 h 118"/>
                <a:gd name="T14" fmla="*/ 106 w 127"/>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8">
                  <a:moveTo>
                    <a:pt x="106" y="0"/>
                  </a:moveTo>
                  <a:lnTo>
                    <a:pt x="126" y="18"/>
                  </a:lnTo>
                  <a:lnTo>
                    <a:pt x="57" y="81"/>
                  </a:lnTo>
                  <a:lnTo>
                    <a:pt x="74" y="97"/>
                  </a:lnTo>
                  <a:lnTo>
                    <a:pt x="0" y="117"/>
                  </a:lnTo>
                  <a:lnTo>
                    <a:pt x="21" y="49"/>
                  </a:lnTo>
                  <a:lnTo>
                    <a:pt x="38" y="64"/>
                  </a:lnTo>
                  <a:lnTo>
                    <a:pt x="106" y="0"/>
                  </a:lnTo>
                </a:path>
              </a:pathLst>
            </a:custGeom>
            <a:solidFill>
              <a:srgbClr val="FFB300"/>
            </a:solidFill>
            <a:ln>
              <a:solidFill>
                <a:srgbClr val="FFB300"/>
              </a:solidFill>
            </a:ln>
            <a:effectLst/>
            <a:extLst/>
          </p:spPr>
          <p:txBody>
            <a:bodyPr/>
            <a:lstStyle/>
            <a:p>
              <a:endParaRPr lang="en-US"/>
            </a:p>
          </p:txBody>
        </p:sp>
        <p:sp>
          <p:nvSpPr>
            <p:cNvPr id="42" name="Freeform 20"/>
            <p:cNvSpPr>
              <a:spLocks/>
            </p:cNvSpPr>
            <p:nvPr/>
          </p:nvSpPr>
          <p:spPr bwMode="auto">
            <a:xfrm>
              <a:off x="3716339" y="3160714"/>
              <a:ext cx="200025" cy="187325"/>
            </a:xfrm>
            <a:custGeom>
              <a:avLst/>
              <a:gdLst>
                <a:gd name="T0" fmla="*/ 0 w 126"/>
                <a:gd name="T1" fmla="*/ 18 h 118"/>
                <a:gd name="T2" fmla="*/ 19 w 126"/>
                <a:gd name="T3" fmla="*/ 0 h 118"/>
                <a:gd name="T4" fmla="*/ 86 w 126"/>
                <a:gd name="T5" fmla="*/ 64 h 118"/>
                <a:gd name="T6" fmla="*/ 104 w 126"/>
                <a:gd name="T7" fmla="*/ 48 h 118"/>
                <a:gd name="T8" fmla="*/ 125 w 126"/>
                <a:gd name="T9" fmla="*/ 117 h 118"/>
                <a:gd name="T10" fmla="*/ 52 w 126"/>
                <a:gd name="T11" fmla="*/ 97 h 118"/>
                <a:gd name="T12" fmla="*/ 68 w 126"/>
                <a:gd name="T13" fmla="*/ 82 h 118"/>
                <a:gd name="T14" fmla="*/ 0 w 126"/>
                <a:gd name="T15" fmla="*/ 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8">
                  <a:moveTo>
                    <a:pt x="0" y="18"/>
                  </a:moveTo>
                  <a:lnTo>
                    <a:pt x="19" y="0"/>
                  </a:lnTo>
                  <a:lnTo>
                    <a:pt x="86" y="64"/>
                  </a:lnTo>
                  <a:lnTo>
                    <a:pt x="104" y="48"/>
                  </a:lnTo>
                  <a:lnTo>
                    <a:pt x="125" y="117"/>
                  </a:lnTo>
                  <a:lnTo>
                    <a:pt x="52" y="97"/>
                  </a:lnTo>
                  <a:lnTo>
                    <a:pt x="68" y="82"/>
                  </a:lnTo>
                  <a:lnTo>
                    <a:pt x="0" y="18"/>
                  </a:lnTo>
                </a:path>
              </a:pathLst>
            </a:custGeom>
            <a:solidFill>
              <a:srgbClr val="FFB300"/>
            </a:solidFill>
            <a:ln>
              <a:solidFill>
                <a:srgbClr val="FFB300"/>
              </a:solidFill>
            </a:ln>
            <a:effectLst/>
            <a:extLst/>
          </p:spPr>
          <p:txBody>
            <a:bodyPr/>
            <a:lstStyle/>
            <a:p>
              <a:endParaRPr lang="en-US"/>
            </a:p>
          </p:txBody>
        </p:sp>
        <p:sp>
          <p:nvSpPr>
            <p:cNvPr id="43" name="Freeform 22"/>
            <p:cNvSpPr>
              <a:spLocks/>
            </p:cNvSpPr>
            <p:nvPr/>
          </p:nvSpPr>
          <p:spPr bwMode="auto">
            <a:xfrm>
              <a:off x="4595813" y="2798763"/>
              <a:ext cx="115888" cy="246061"/>
            </a:xfrm>
            <a:custGeom>
              <a:avLst/>
              <a:gdLst>
                <a:gd name="T0" fmla="*/ 23 w 73"/>
                <a:gd name="T1" fmla="*/ 0 h 155"/>
                <a:gd name="T2" fmla="*/ 49 w 73"/>
                <a:gd name="T3" fmla="*/ 0 h 155"/>
                <a:gd name="T4" fmla="*/ 49 w 73"/>
                <a:gd name="T5" fmla="*/ 90 h 155"/>
                <a:gd name="T6" fmla="*/ 72 w 73"/>
                <a:gd name="T7" fmla="*/ 90 h 155"/>
                <a:gd name="T8" fmla="*/ 36 w 73"/>
                <a:gd name="T9" fmla="*/ 154 h 155"/>
                <a:gd name="T10" fmla="*/ 0 w 73"/>
                <a:gd name="T11" fmla="*/ 90 h 155"/>
                <a:gd name="T12" fmla="*/ 23 w 73"/>
                <a:gd name="T13" fmla="*/ 90 h 155"/>
                <a:gd name="T14" fmla="*/ 23 w 73"/>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5">
                  <a:moveTo>
                    <a:pt x="23" y="0"/>
                  </a:moveTo>
                  <a:lnTo>
                    <a:pt x="49" y="0"/>
                  </a:lnTo>
                  <a:lnTo>
                    <a:pt x="49" y="90"/>
                  </a:lnTo>
                  <a:lnTo>
                    <a:pt x="72" y="90"/>
                  </a:lnTo>
                  <a:lnTo>
                    <a:pt x="36" y="154"/>
                  </a:lnTo>
                  <a:lnTo>
                    <a:pt x="0" y="90"/>
                  </a:lnTo>
                  <a:lnTo>
                    <a:pt x="23" y="90"/>
                  </a:lnTo>
                  <a:lnTo>
                    <a:pt x="23" y="0"/>
                  </a:lnTo>
                </a:path>
              </a:pathLst>
            </a:custGeom>
            <a:solidFill>
              <a:srgbClr val="FFB300"/>
            </a:solidFill>
            <a:ln>
              <a:solidFill>
                <a:srgbClr val="FFB300"/>
              </a:solidFill>
            </a:ln>
            <a:effectLst/>
            <a:extLst/>
          </p:spPr>
          <p:txBody>
            <a:bodyPr/>
            <a:lstStyle/>
            <a:p>
              <a:endParaRPr lang="en-US"/>
            </a:p>
          </p:txBody>
        </p:sp>
        <p:sp>
          <p:nvSpPr>
            <p:cNvPr id="44" name="Freeform 69"/>
            <p:cNvSpPr>
              <a:spLocks/>
            </p:cNvSpPr>
            <p:nvPr/>
          </p:nvSpPr>
          <p:spPr bwMode="auto">
            <a:xfrm>
              <a:off x="3792538" y="3190875"/>
              <a:ext cx="1730375" cy="1620838"/>
            </a:xfrm>
            <a:custGeom>
              <a:avLst/>
              <a:gdLst>
                <a:gd name="T0" fmla="*/ 1044 w 1090"/>
                <a:gd name="T1" fmla="*/ 439 h 1021"/>
                <a:gd name="T2" fmla="*/ 1011 w 1090"/>
                <a:gd name="T3" fmla="*/ 326 h 1021"/>
                <a:gd name="T4" fmla="*/ 950 w 1090"/>
                <a:gd name="T5" fmla="*/ 227 h 1021"/>
                <a:gd name="T6" fmla="*/ 866 w 1090"/>
                <a:gd name="T7" fmla="*/ 145 h 1021"/>
                <a:gd name="T8" fmla="*/ 763 w 1090"/>
                <a:gd name="T9" fmla="*/ 83 h 1021"/>
                <a:gd name="T10" fmla="*/ 646 w 1090"/>
                <a:gd name="T11" fmla="*/ 47 h 1021"/>
                <a:gd name="T12" fmla="*/ 519 w 1090"/>
                <a:gd name="T13" fmla="*/ 38 h 1021"/>
                <a:gd name="T14" fmla="*/ 394 w 1090"/>
                <a:gd name="T15" fmla="*/ 58 h 1021"/>
                <a:gd name="T16" fmla="*/ 283 w 1090"/>
                <a:gd name="T17" fmla="*/ 105 h 1021"/>
                <a:gd name="T18" fmla="*/ 188 w 1090"/>
                <a:gd name="T19" fmla="*/ 176 h 1021"/>
                <a:gd name="T20" fmla="*/ 111 w 1090"/>
                <a:gd name="T21" fmla="*/ 265 h 1021"/>
                <a:gd name="T22" fmla="*/ 62 w 1090"/>
                <a:gd name="T23" fmla="*/ 369 h 1021"/>
                <a:gd name="T24" fmla="*/ 40 w 1090"/>
                <a:gd name="T25" fmla="*/ 486 h 1021"/>
                <a:gd name="T26" fmla="*/ 49 w 1090"/>
                <a:gd name="T27" fmla="*/ 605 h 1021"/>
                <a:gd name="T28" fmla="*/ 88 w 1090"/>
                <a:gd name="T29" fmla="*/ 715 h 1021"/>
                <a:gd name="T30" fmla="*/ 155 w 1090"/>
                <a:gd name="T31" fmla="*/ 812 h 1021"/>
                <a:gd name="T32" fmla="*/ 242 w 1090"/>
                <a:gd name="T33" fmla="*/ 890 h 1021"/>
                <a:gd name="T34" fmla="*/ 347 w 1090"/>
                <a:gd name="T35" fmla="*/ 947 h 1021"/>
                <a:gd name="T36" fmla="*/ 468 w 1090"/>
                <a:gd name="T37" fmla="*/ 978 h 1021"/>
                <a:gd name="T38" fmla="*/ 597 w 1090"/>
                <a:gd name="T39" fmla="*/ 981 h 1021"/>
                <a:gd name="T40" fmla="*/ 718 w 1090"/>
                <a:gd name="T41" fmla="*/ 956 h 1021"/>
                <a:gd name="T42" fmla="*/ 827 w 1090"/>
                <a:gd name="T43" fmla="*/ 903 h 1021"/>
                <a:gd name="T44" fmla="*/ 918 w 1090"/>
                <a:gd name="T45" fmla="*/ 829 h 1021"/>
                <a:gd name="T46" fmla="*/ 989 w 1090"/>
                <a:gd name="T47" fmla="*/ 736 h 1021"/>
                <a:gd name="T48" fmla="*/ 1034 w 1090"/>
                <a:gd name="T49" fmla="*/ 628 h 1021"/>
                <a:gd name="T50" fmla="*/ 1050 w 1090"/>
                <a:gd name="T51" fmla="*/ 510 h 1021"/>
                <a:gd name="T52" fmla="*/ 1078 w 1090"/>
                <a:gd name="T53" fmla="*/ 408 h 1021"/>
                <a:gd name="T54" fmla="*/ 1035 w 1090"/>
                <a:gd name="T55" fmla="*/ 290 h 1021"/>
                <a:gd name="T56" fmla="*/ 965 w 1090"/>
                <a:gd name="T57" fmla="*/ 186 h 1021"/>
                <a:gd name="T58" fmla="*/ 870 w 1090"/>
                <a:gd name="T59" fmla="*/ 102 h 1021"/>
                <a:gd name="T60" fmla="*/ 756 w 1090"/>
                <a:gd name="T61" fmla="*/ 41 h 1021"/>
                <a:gd name="T62" fmla="*/ 627 w 1090"/>
                <a:gd name="T63" fmla="*/ 6 h 1021"/>
                <a:gd name="T64" fmla="*/ 488 w 1090"/>
                <a:gd name="T65" fmla="*/ 3 h 1021"/>
                <a:gd name="T66" fmla="*/ 357 w 1090"/>
                <a:gd name="T67" fmla="*/ 31 h 1021"/>
                <a:gd name="T68" fmla="*/ 240 w 1090"/>
                <a:gd name="T69" fmla="*/ 87 h 1021"/>
                <a:gd name="T70" fmla="*/ 142 w 1090"/>
                <a:gd name="T71" fmla="*/ 168 h 1021"/>
                <a:gd name="T72" fmla="*/ 66 w 1090"/>
                <a:gd name="T73" fmla="*/ 268 h 1021"/>
                <a:gd name="T74" fmla="*/ 17 w 1090"/>
                <a:gd name="T75" fmla="*/ 383 h 1021"/>
                <a:gd name="T76" fmla="*/ 0 w 1090"/>
                <a:gd name="T77" fmla="*/ 510 h 1021"/>
                <a:gd name="T78" fmla="*/ 17 w 1090"/>
                <a:gd name="T79" fmla="*/ 637 h 1021"/>
                <a:gd name="T80" fmla="*/ 66 w 1090"/>
                <a:gd name="T81" fmla="*/ 753 h 1021"/>
                <a:gd name="T82" fmla="*/ 142 w 1090"/>
                <a:gd name="T83" fmla="*/ 852 h 1021"/>
                <a:gd name="T84" fmla="*/ 240 w 1090"/>
                <a:gd name="T85" fmla="*/ 933 h 1021"/>
                <a:gd name="T86" fmla="*/ 357 w 1090"/>
                <a:gd name="T87" fmla="*/ 989 h 1021"/>
                <a:gd name="T88" fmla="*/ 488 w 1090"/>
                <a:gd name="T89" fmla="*/ 1018 h 1021"/>
                <a:gd name="T90" fmla="*/ 627 w 1090"/>
                <a:gd name="T91" fmla="*/ 1015 h 1021"/>
                <a:gd name="T92" fmla="*/ 756 w 1090"/>
                <a:gd name="T93" fmla="*/ 980 h 1021"/>
                <a:gd name="T94" fmla="*/ 870 w 1090"/>
                <a:gd name="T95" fmla="*/ 919 h 1021"/>
                <a:gd name="T96" fmla="*/ 965 w 1090"/>
                <a:gd name="T97" fmla="*/ 834 h 1021"/>
                <a:gd name="T98" fmla="*/ 1035 w 1090"/>
                <a:gd name="T99" fmla="*/ 731 h 1021"/>
                <a:gd name="T100" fmla="*/ 1078 w 1090"/>
                <a:gd name="T101" fmla="*/ 61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21">
                  <a:moveTo>
                    <a:pt x="1089" y="510"/>
                  </a:moveTo>
                  <a:lnTo>
                    <a:pt x="1050" y="510"/>
                  </a:lnTo>
                  <a:lnTo>
                    <a:pt x="1049" y="486"/>
                  </a:lnTo>
                  <a:lnTo>
                    <a:pt x="1047" y="462"/>
                  </a:lnTo>
                  <a:lnTo>
                    <a:pt x="1044" y="439"/>
                  </a:lnTo>
                  <a:lnTo>
                    <a:pt x="1040" y="415"/>
                  </a:lnTo>
                  <a:lnTo>
                    <a:pt x="1034" y="392"/>
                  </a:lnTo>
                  <a:lnTo>
                    <a:pt x="1028" y="369"/>
                  </a:lnTo>
                  <a:lnTo>
                    <a:pt x="1020" y="348"/>
                  </a:lnTo>
                  <a:lnTo>
                    <a:pt x="1011" y="326"/>
                  </a:lnTo>
                  <a:lnTo>
                    <a:pt x="1001" y="306"/>
                  </a:lnTo>
                  <a:lnTo>
                    <a:pt x="989" y="285"/>
                  </a:lnTo>
                  <a:lnTo>
                    <a:pt x="977" y="265"/>
                  </a:lnTo>
                  <a:lnTo>
                    <a:pt x="964" y="246"/>
                  </a:lnTo>
                  <a:lnTo>
                    <a:pt x="950" y="227"/>
                  </a:lnTo>
                  <a:lnTo>
                    <a:pt x="935" y="209"/>
                  </a:lnTo>
                  <a:lnTo>
                    <a:pt x="918" y="191"/>
                  </a:lnTo>
                  <a:lnTo>
                    <a:pt x="902" y="176"/>
                  </a:lnTo>
                  <a:lnTo>
                    <a:pt x="885" y="160"/>
                  </a:lnTo>
                  <a:lnTo>
                    <a:pt x="866" y="145"/>
                  </a:lnTo>
                  <a:lnTo>
                    <a:pt x="847" y="131"/>
                  </a:lnTo>
                  <a:lnTo>
                    <a:pt x="827" y="118"/>
                  </a:lnTo>
                  <a:lnTo>
                    <a:pt x="807" y="105"/>
                  </a:lnTo>
                  <a:lnTo>
                    <a:pt x="785" y="94"/>
                  </a:lnTo>
                  <a:lnTo>
                    <a:pt x="763" y="83"/>
                  </a:lnTo>
                  <a:lnTo>
                    <a:pt x="742" y="73"/>
                  </a:lnTo>
                  <a:lnTo>
                    <a:pt x="718" y="65"/>
                  </a:lnTo>
                  <a:lnTo>
                    <a:pt x="695" y="58"/>
                  </a:lnTo>
                  <a:lnTo>
                    <a:pt x="670" y="52"/>
                  </a:lnTo>
                  <a:lnTo>
                    <a:pt x="646" y="47"/>
                  </a:lnTo>
                  <a:lnTo>
                    <a:pt x="621" y="42"/>
                  </a:lnTo>
                  <a:lnTo>
                    <a:pt x="597" y="40"/>
                  </a:lnTo>
                  <a:lnTo>
                    <a:pt x="571" y="38"/>
                  </a:lnTo>
                  <a:lnTo>
                    <a:pt x="545" y="37"/>
                  </a:lnTo>
                  <a:lnTo>
                    <a:pt x="519" y="38"/>
                  </a:lnTo>
                  <a:lnTo>
                    <a:pt x="492" y="40"/>
                  </a:lnTo>
                  <a:lnTo>
                    <a:pt x="468" y="42"/>
                  </a:lnTo>
                  <a:lnTo>
                    <a:pt x="443" y="47"/>
                  </a:lnTo>
                  <a:lnTo>
                    <a:pt x="419" y="52"/>
                  </a:lnTo>
                  <a:lnTo>
                    <a:pt x="394" y="58"/>
                  </a:lnTo>
                  <a:lnTo>
                    <a:pt x="371" y="65"/>
                  </a:lnTo>
                  <a:lnTo>
                    <a:pt x="347" y="73"/>
                  </a:lnTo>
                  <a:lnTo>
                    <a:pt x="326" y="83"/>
                  </a:lnTo>
                  <a:lnTo>
                    <a:pt x="304" y="94"/>
                  </a:lnTo>
                  <a:lnTo>
                    <a:pt x="283" y="105"/>
                  </a:lnTo>
                  <a:lnTo>
                    <a:pt x="262" y="118"/>
                  </a:lnTo>
                  <a:lnTo>
                    <a:pt x="242" y="131"/>
                  </a:lnTo>
                  <a:lnTo>
                    <a:pt x="222" y="145"/>
                  </a:lnTo>
                  <a:lnTo>
                    <a:pt x="204" y="160"/>
                  </a:lnTo>
                  <a:lnTo>
                    <a:pt x="188" y="176"/>
                  </a:lnTo>
                  <a:lnTo>
                    <a:pt x="170" y="191"/>
                  </a:lnTo>
                  <a:lnTo>
                    <a:pt x="155" y="209"/>
                  </a:lnTo>
                  <a:lnTo>
                    <a:pt x="140" y="227"/>
                  </a:lnTo>
                  <a:lnTo>
                    <a:pt x="125" y="246"/>
                  </a:lnTo>
                  <a:lnTo>
                    <a:pt x="111" y="265"/>
                  </a:lnTo>
                  <a:lnTo>
                    <a:pt x="100" y="285"/>
                  </a:lnTo>
                  <a:lnTo>
                    <a:pt x="88" y="306"/>
                  </a:lnTo>
                  <a:lnTo>
                    <a:pt x="78" y="326"/>
                  </a:lnTo>
                  <a:lnTo>
                    <a:pt x="69" y="348"/>
                  </a:lnTo>
                  <a:lnTo>
                    <a:pt x="62" y="369"/>
                  </a:lnTo>
                  <a:lnTo>
                    <a:pt x="55" y="392"/>
                  </a:lnTo>
                  <a:lnTo>
                    <a:pt x="49" y="415"/>
                  </a:lnTo>
                  <a:lnTo>
                    <a:pt x="44" y="439"/>
                  </a:lnTo>
                  <a:lnTo>
                    <a:pt x="42" y="462"/>
                  </a:lnTo>
                  <a:lnTo>
                    <a:pt x="40" y="486"/>
                  </a:lnTo>
                  <a:lnTo>
                    <a:pt x="39" y="510"/>
                  </a:lnTo>
                  <a:lnTo>
                    <a:pt x="40" y="535"/>
                  </a:lnTo>
                  <a:lnTo>
                    <a:pt x="42" y="559"/>
                  </a:lnTo>
                  <a:lnTo>
                    <a:pt x="44" y="582"/>
                  </a:lnTo>
                  <a:lnTo>
                    <a:pt x="49" y="605"/>
                  </a:lnTo>
                  <a:lnTo>
                    <a:pt x="55" y="628"/>
                  </a:lnTo>
                  <a:lnTo>
                    <a:pt x="62" y="651"/>
                  </a:lnTo>
                  <a:lnTo>
                    <a:pt x="69" y="673"/>
                  </a:lnTo>
                  <a:lnTo>
                    <a:pt x="78" y="695"/>
                  </a:lnTo>
                  <a:lnTo>
                    <a:pt x="88" y="715"/>
                  </a:lnTo>
                  <a:lnTo>
                    <a:pt x="100" y="736"/>
                  </a:lnTo>
                  <a:lnTo>
                    <a:pt x="111" y="756"/>
                  </a:lnTo>
                  <a:lnTo>
                    <a:pt x="125" y="775"/>
                  </a:lnTo>
                  <a:lnTo>
                    <a:pt x="140" y="794"/>
                  </a:lnTo>
                  <a:lnTo>
                    <a:pt x="155" y="812"/>
                  </a:lnTo>
                  <a:lnTo>
                    <a:pt x="170" y="829"/>
                  </a:lnTo>
                  <a:lnTo>
                    <a:pt x="188" y="845"/>
                  </a:lnTo>
                  <a:lnTo>
                    <a:pt x="204" y="860"/>
                  </a:lnTo>
                  <a:lnTo>
                    <a:pt x="222" y="876"/>
                  </a:lnTo>
                  <a:lnTo>
                    <a:pt x="242" y="890"/>
                  </a:lnTo>
                  <a:lnTo>
                    <a:pt x="262" y="903"/>
                  </a:lnTo>
                  <a:lnTo>
                    <a:pt x="283" y="915"/>
                  </a:lnTo>
                  <a:lnTo>
                    <a:pt x="304" y="927"/>
                  </a:lnTo>
                  <a:lnTo>
                    <a:pt x="326" y="938"/>
                  </a:lnTo>
                  <a:lnTo>
                    <a:pt x="347" y="947"/>
                  </a:lnTo>
                  <a:lnTo>
                    <a:pt x="371" y="956"/>
                  </a:lnTo>
                  <a:lnTo>
                    <a:pt x="394" y="962"/>
                  </a:lnTo>
                  <a:lnTo>
                    <a:pt x="419" y="968"/>
                  </a:lnTo>
                  <a:lnTo>
                    <a:pt x="443" y="974"/>
                  </a:lnTo>
                  <a:lnTo>
                    <a:pt x="468" y="978"/>
                  </a:lnTo>
                  <a:lnTo>
                    <a:pt x="492" y="981"/>
                  </a:lnTo>
                  <a:lnTo>
                    <a:pt x="519" y="983"/>
                  </a:lnTo>
                  <a:lnTo>
                    <a:pt x="545" y="984"/>
                  </a:lnTo>
                  <a:lnTo>
                    <a:pt x="571" y="983"/>
                  </a:lnTo>
                  <a:lnTo>
                    <a:pt x="597" y="981"/>
                  </a:lnTo>
                  <a:lnTo>
                    <a:pt x="621" y="978"/>
                  </a:lnTo>
                  <a:lnTo>
                    <a:pt x="646" y="974"/>
                  </a:lnTo>
                  <a:lnTo>
                    <a:pt x="670" y="968"/>
                  </a:lnTo>
                  <a:lnTo>
                    <a:pt x="695" y="962"/>
                  </a:lnTo>
                  <a:lnTo>
                    <a:pt x="718" y="956"/>
                  </a:lnTo>
                  <a:lnTo>
                    <a:pt x="742" y="947"/>
                  </a:lnTo>
                  <a:lnTo>
                    <a:pt x="763" y="938"/>
                  </a:lnTo>
                  <a:lnTo>
                    <a:pt x="785" y="927"/>
                  </a:lnTo>
                  <a:lnTo>
                    <a:pt x="807" y="915"/>
                  </a:lnTo>
                  <a:lnTo>
                    <a:pt x="827" y="903"/>
                  </a:lnTo>
                  <a:lnTo>
                    <a:pt x="847" y="890"/>
                  </a:lnTo>
                  <a:lnTo>
                    <a:pt x="866" y="876"/>
                  </a:lnTo>
                  <a:lnTo>
                    <a:pt x="885" y="860"/>
                  </a:lnTo>
                  <a:lnTo>
                    <a:pt x="902" y="845"/>
                  </a:lnTo>
                  <a:lnTo>
                    <a:pt x="918" y="829"/>
                  </a:lnTo>
                  <a:lnTo>
                    <a:pt x="935" y="812"/>
                  </a:lnTo>
                  <a:lnTo>
                    <a:pt x="950" y="794"/>
                  </a:lnTo>
                  <a:lnTo>
                    <a:pt x="964" y="775"/>
                  </a:lnTo>
                  <a:lnTo>
                    <a:pt x="977" y="756"/>
                  </a:lnTo>
                  <a:lnTo>
                    <a:pt x="989" y="736"/>
                  </a:lnTo>
                  <a:lnTo>
                    <a:pt x="1001" y="715"/>
                  </a:lnTo>
                  <a:lnTo>
                    <a:pt x="1011" y="695"/>
                  </a:lnTo>
                  <a:lnTo>
                    <a:pt x="1020" y="673"/>
                  </a:lnTo>
                  <a:lnTo>
                    <a:pt x="1028" y="651"/>
                  </a:lnTo>
                  <a:lnTo>
                    <a:pt x="1034" y="628"/>
                  </a:lnTo>
                  <a:lnTo>
                    <a:pt x="1040" y="605"/>
                  </a:lnTo>
                  <a:lnTo>
                    <a:pt x="1044" y="582"/>
                  </a:lnTo>
                  <a:lnTo>
                    <a:pt x="1047" y="559"/>
                  </a:lnTo>
                  <a:lnTo>
                    <a:pt x="1049" y="535"/>
                  </a:lnTo>
                  <a:lnTo>
                    <a:pt x="1050" y="510"/>
                  </a:lnTo>
                  <a:lnTo>
                    <a:pt x="1089" y="510"/>
                  </a:lnTo>
                  <a:lnTo>
                    <a:pt x="1089" y="484"/>
                  </a:lnTo>
                  <a:lnTo>
                    <a:pt x="1086" y="458"/>
                  </a:lnTo>
                  <a:lnTo>
                    <a:pt x="1083" y="433"/>
                  </a:lnTo>
                  <a:lnTo>
                    <a:pt x="1078" y="408"/>
                  </a:lnTo>
                  <a:lnTo>
                    <a:pt x="1072" y="383"/>
                  </a:lnTo>
                  <a:lnTo>
                    <a:pt x="1065" y="359"/>
                  </a:lnTo>
                  <a:lnTo>
                    <a:pt x="1056" y="335"/>
                  </a:lnTo>
                  <a:lnTo>
                    <a:pt x="1046" y="312"/>
                  </a:lnTo>
                  <a:lnTo>
                    <a:pt x="1035" y="290"/>
                  </a:lnTo>
                  <a:lnTo>
                    <a:pt x="1023" y="268"/>
                  </a:lnTo>
                  <a:lnTo>
                    <a:pt x="1011" y="246"/>
                  </a:lnTo>
                  <a:lnTo>
                    <a:pt x="996" y="225"/>
                  </a:lnTo>
                  <a:lnTo>
                    <a:pt x="981" y="205"/>
                  </a:lnTo>
                  <a:lnTo>
                    <a:pt x="965" y="186"/>
                  </a:lnTo>
                  <a:lnTo>
                    <a:pt x="948" y="168"/>
                  </a:lnTo>
                  <a:lnTo>
                    <a:pt x="930" y="150"/>
                  </a:lnTo>
                  <a:lnTo>
                    <a:pt x="910" y="133"/>
                  </a:lnTo>
                  <a:lnTo>
                    <a:pt x="891" y="117"/>
                  </a:lnTo>
                  <a:lnTo>
                    <a:pt x="870" y="102"/>
                  </a:lnTo>
                  <a:lnTo>
                    <a:pt x="849" y="87"/>
                  </a:lnTo>
                  <a:lnTo>
                    <a:pt x="827" y="73"/>
                  </a:lnTo>
                  <a:lnTo>
                    <a:pt x="804" y="62"/>
                  </a:lnTo>
                  <a:lnTo>
                    <a:pt x="780" y="51"/>
                  </a:lnTo>
                  <a:lnTo>
                    <a:pt x="756" y="41"/>
                  </a:lnTo>
                  <a:lnTo>
                    <a:pt x="732" y="31"/>
                  </a:lnTo>
                  <a:lnTo>
                    <a:pt x="707" y="24"/>
                  </a:lnTo>
                  <a:lnTo>
                    <a:pt x="681" y="17"/>
                  </a:lnTo>
                  <a:lnTo>
                    <a:pt x="654" y="11"/>
                  </a:lnTo>
                  <a:lnTo>
                    <a:pt x="627" y="6"/>
                  </a:lnTo>
                  <a:lnTo>
                    <a:pt x="601" y="3"/>
                  </a:lnTo>
                  <a:lnTo>
                    <a:pt x="573" y="1"/>
                  </a:lnTo>
                  <a:lnTo>
                    <a:pt x="545" y="0"/>
                  </a:lnTo>
                  <a:lnTo>
                    <a:pt x="516" y="1"/>
                  </a:lnTo>
                  <a:lnTo>
                    <a:pt x="488" y="3"/>
                  </a:lnTo>
                  <a:lnTo>
                    <a:pt x="462" y="6"/>
                  </a:lnTo>
                  <a:lnTo>
                    <a:pt x="435" y="11"/>
                  </a:lnTo>
                  <a:lnTo>
                    <a:pt x="408" y="17"/>
                  </a:lnTo>
                  <a:lnTo>
                    <a:pt x="382" y="24"/>
                  </a:lnTo>
                  <a:lnTo>
                    <a:pt x="357" y="31"/>
                  </a:lnTo>
                  <a:lnTo>
                    <a:pt x="333" y="41"/>
                  </a:lnTo>
                  <a:lnTo>
                    <a:pt x="309" y="51"/>
                  </a:lnTo>
                  <a:lnTo>
                    <a:pt x="285" y="62"/>
                  </a:lnTo>
                  <a:lnTo>
                    <a:pt x="262" y="73"/>
                  </a:lnTo>
                  <a:lnTo>
                    <a:pt x="240" y="87"/>
                  </a:lnTo>
                  <a:lnTo>
                    <a:pt x="219" y="102"/>
                  </a:lnTo>
                  <a:lnTo>
                    <a:pt x="198" y="117"/>
                  </a:lnTo>
                  <a:lnTo>
                    <a:pt x="179" y="133"/>
                  </a:lnTo>
                  <a:lnTo>
                    <a:pt x="159" y="150"/>
                  </a:lnTo>
                  <a:lnTo>
                    <a:pt x="142" y="168"/>
                  </a:lnTo>
                  <a:lnTo>
                    <a:pt x="124" y="186"/>
                  </a:lnTo>
                  <a:lnTo>
                    <a:pt x="108" y="205"/>
                  </a:lnTo>
                  <a:lnTo>
                    <a:pt x="93" y="225"/>
                  </a:lnTo>
                  <a:lnTo>
                    <a:pt x="78" y="246"/>
                  </a:lnTo>
                  <a:lnTo>
                    <a:pt x="66" y="268"/>
                  </a:lnTo>
                  <a:lnTo>
                    <a:pt x="54" y="290"/>
                  </a:lnTo>
                  <a:lnTo>
                    <a:pt x="43" y="312"/>
                  </a:lnTo>
                  <a:lnTo>
                    <a:pt x="33" y="335"/>
                  </a:lnTo>
                  <a:lnTo>
                    <a:pt x="25" y="359"/>
                  </a:lnTo>
                  <a:lnTo>
                    <a:pt x="17" y="383"/>
                  </a:lnTo>
                  <a:lnTo>
                    <a:pt x="11" y="408"/>
                  </a:lnTo>
                  <a:lnTo>
                    <a:pt x="6" y="433"/>
                  </a:lnTo>
                  <a:lnTo>
                    <a:pt x="3" y="458"/>
                  </a:lnTo>
                  <a:lnTo>
                    <a:pt x="1" y="484"/>
                  </a:lnTo>
                  <a:lnTo>
                    <a:pt x="0" y="510"/>
                  </a:lnTo>
                  <a:lnTo>
                    <a:pt x="1" y="537"/>
                  </a:lnTo>
                  <a:lnTo>
                    <a:pt x="3" y="562"/>
                  </a:lnTo>
                  <a:lnTo>
                    <a:pt x="6" y="588"/>
                  </a:lnTo>
                  <a:lnTo>
                    <a:pt x="11" y="613"/>
                  </a:lnTo>
                  <a:lnTo>
                    <a:pt x="17" y="637"/>
                  </a:lnTo>
                  <a:lnTo>
                    <a:pt x="25" y="662"/>
                  </a:lnTo>
                  <a:lnTo>
                    <a:pt x="33" y="686"/>
                  </a:lnTo>
                  <a:lnTo>
                    <a:pt x="43" y="708"/>
                  </a:lnTo>
                  <a:lnTo>
                    <a:pt x="54" y="731"/>
                  </a:lnTo>
                  <a:lnTo>
                    <a:pt x="66" y="753"/>
                  </a:lnTo>
                  <a:lnTo>
                    <a:pt x="78" y="774"/>
                  </a:lnTo>
                  <a:lnTo>
                    <a:pt x="93" y="796"/>
                  </a:lnTo>
                  <a:lnTo>
                    <a:pt x="108" y="816"/>
                  </a:lnTo>
                  <a:lnTo>
                    <a:pt x="124" y="834"/>
                  </a:lnTo>
                  <a:lnTo>
                    <a:pt x="142" y="852"/>
                  </a:lnTo>
                  <a:lnTo>
                    <a:pt x="159" y="871"/>
                  </a:lnTo>
                  <a:lnTo>
                    <a:pt x="179" y="888"/>
                  </a:lnTo>
                  <a:lnTo>
                    <a:pt x="198" y="904"/>
                  </a:lnTo>
                  <a:lnTo>
                    <a:pt x="219" y="919"/>
                  </a:lnTo>
                  <a:lnTo>
                    <a:pt x="240" y="933"/>
                  </a:lnTo>
                  <a:lnTo>
                    <a:pt x="262" y="947"/>
                  </a:lnTo>
                  <a:lnTo>
                    <a:pt x="285" y="958"/>
                  </a:lnTo>
                  <a:lnTo>
                    <a:pt x="309" y="970"/>
                  </a:lnTo>
                  <a:lnTo>
                    <a:pt x="333" y="980"/>
                  </a:lnTo>
                  <a:lnTo>
                    <a:pt x="357" y="989"/>
                  </a:lnTo>
                  <a:lnTo>
                    <a:pt x="382" y="997"/>
                  </a:lnTo>
                  <a:lnTo>
                    <a:pt x="408" y="1004"/>
                  </a:lnTo>
                  <a:lnTo>
                    <a:pt x="435" y="1010"/>
                  </a:lnTo>
                  <a:lnTo>
                    <a:pt x="462" y="1015"/>
                  </a:lnTo>
                  <a:lnTo>
                    <a:pt x="488" y="1018"/>
                  </a:lnTo>
                  <a:lnTo>
                    <a:pt x="516" y="1020"/>
                  </a:lnTo>
                  <a:lnTo>
                    <a:pt x="545" y="1020"/>
                  </a:lnTo>
                  <a:lnTo>
                    <a:pt x="573" y="1020"/>
                  </a:lnTo>
                  <a:lnTo>
                    <a:pt x="601" y="1018"/>
                  </a:lnTo>
                  <a:lnTo>
                    <a:pt x="627" y="1015"/>
                  </a:lnTo>
                  <a:lnTo>
                    <a:pt x="654" y="1010"/>
                  </a:lnTo>
                  <a:lnTo>
                    <a:pt x="681" y="1004"/>
                  </a:lnTo>
                  <a:lnTo>
                    <a:pt x="707" y="997"/>
                  </a:lnTo>
                  <a:lnTo>
                    <a:pt x="732" y="989"/>
                  </a:lnTo>
                  <a:lnTo>
                    <a:pt x="756" y="980"/>
                  </a:lnTo>
                  <a:lnTo>
                    <a:pt x="780" y="970"/>
                  </a:lnTo>
                  <a:lnTo>
                    <a:pt x="804" y="958"/>
                  </a:lnTo>
                  <a:lnTo>
                    <a:pt x="827" y="947"/>
                  </a:lnTo>
                  <a:lnTo>
                    <a:pt x="849" y="933"/>
                  </a:lnTo>
                  <a:lnTo>
                    <a:pt x="870" y="919"/>
                  </a:lnTo>
                  <a:lnTo>
                    <a:pt x="891" y="904"/>
                  </a:lnTo>
                  <a:lnTo>
                    <a:pt x="910" y="888"/>
                  </a:lnTo>
                  <a:lnTo>
                    <a:pt x="930" y="871"/>
                  </a:lnTo>
                  <a:lnTo>
                    <a:pt x="948" y="852"/>
                  </a:lnTo>
                  <a:lnTo>
                    <a:pt x="965" y="834"/>
                  </a:lnTo>
                  <a:lnTo>
                    <a:pt x="981" y="816"/>
                  </a:lnTo>
                  <a:lnTo>
                    <a:pt x="996" y="796"/>
                  </a:lnTo>
                  <a:lnTo>
                    <a:pt x="1011" y="774"/>
                  </a:lnTo>
                  <a:lnTo>
                    <a:pt x="1023" y="753"/>
                  </a:lnTo>
                  <a:lnTo>
                    <a:pt x="1035" y="731"/>
                  </a:lnTo>
                  <a:lnTo>
                    <a:pt x="1046" y="708"/>
                  </a:lnTo>
                  <a:lnTo>
                    <a:pt x="1056" y="686"/>
                  </a:lnTo>
                  <a:lnTo>
                    <a:pt x="1065" y="662"/>
                  </a:lnTo>
                  <a:lnTo>
                    <a:pt x="1072" y="637"/>
                  </a:lnTo>
                  <a:lnTo>
                    <a:pt x="1078" y="613"/>
                  </a:lnTo>
                  <a:lnTo>
                    <a:pt x="1083" y="588"/>
                  </a:lnTo>
                  <a:lnTo>
                    <a:pt x="1086" y="562"/>
                  </a:lnTo>
                  <a:lnTo>
                    <a:pt x="1089" y="537"/>
                  </a:lnTo>
                  <a:lnTo>
                    <a:pt x="1089" y="510"/>
                  </a:lnTo>
                </a:path>
              </a:pathLst>
            </a:custGeom>
            <a:solidFill>
              <a:srgbClr val="996532"/>
            </a:solidFill>
            <a:ln w="9525" cap="rnd">
              <a:solidFill>
                <a:srgbClr val="996532"/>
              </a:solidFill>
              <a:round/>
              <a:headEnd/>
              <a:tailEnd/>
            </a:ln>
            <a:effectLst/>
          </p:spPr>
          <p:txBody>
            <a:bodyPr/>
            <a:lstStyle/>
            <a:p>
              <a:endParaRPr lang="en-US"/>
            </a:p>
          </p:txBody>
        </p:sp>
        <p:sp>
          <p:nvSpPr>
            <p:cNvPr id="45" name="Freeform 84"/>
            <p:cNvSpPr>
              <a:spLocks/>
            </p:cNvSpPr>
            <p:nvPr/>
          </p:nvSpPr>
          <p:spPr bwMode="auto">
            <a:xfrm>
              <a:off x="4592638" y="4994275"/>
              <a:ext cx="115888" cy="247650"/>
            </a:xfrm>
            <a:custGeom>
              <a:avLst/>
              <a:gdLst>
                <a:gd name="T0" fmla="*/ 49 w 73"/>
                <a:gd name="T1" fmla="*/ 155 h 156"/>
                <a:gd name="T2" fmla="*/ 23 w 73"/>
                <a:gd name="T3" fmla="*/ 155 h 156"/>
                <a:gd name="T4" fmla="*/ 23 w 73"/>
                <a:gd name="T5" fmla="*/ 64 h 156"/>
                <a:gd name="T6" fmla="*/ 0 w 73"/>
                <a:gd name="T7" fmla="*/ 64 h 156"/>
                <a:gd name="T8" fmla="*/ 36 w 73"/>
                <a:gd name="T9" fmla="*/ 0 h 156"/>
                <a:gd name="T10" fmla="*/ 72 w 73"/>
                <a:gd name="T11" fmla="*/ 64 h 156"/>
                <a:gd name="T12" fmla="*/ 49 w 73"/>
                <a:gd name="T13" fmla="*/ 64 h 156"/>
                <a:gd name="T14" fmla="*/ 49 w 73"/>
                <a:gd name="T15" fmla="*/ 155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49" y="155"/>
                  </a:moveTo>
                  <a:lnTo>
                    <a:pt x="23" y="155"/>
                  </a:lnTo>
                  <a:lnTo>
                    <a:pt x="23" y="64"/>
                  </a:lnTo>
                  <a:lnTo>
                    <a:pt x="0" y="64"/>
                  </a:lnTo>
                  <a:lnTo>
                    <a:pt x="36" y="0"/>
                  </a:lnTo>
                  <a:lnTo>
                    <a:pt x="72" y="64"/>
                  </a:lnTo>
                  <a:lnTo>
                    <a:pt x="49" y="64"/>
                  </a:lnTo>
                  <a:lnTo>
                    <a:pt x="49" y="155"/>
                  </a:lnTo>
                </a:path>
              </a:pathLst>
            </a:custGeom>
            <a:solidFill>
              <a:srgbClr val="FFB300"/>
            </a:solidFill>
            <a:ln>
              <a:solidFill>
                <a:srgbClr val="FFB300"/>
              </a:solidFill>
            </a:ln>
            <a:effectLst/>
            <a:extLst/>
          </p:spPr>
          <p:txBody>
            <a:bodyPr/>
            <a:lstStyle/>
            <a:p>
              <a:endParaRPr lang="en-US"/>
            </a:p>
          </p:txBody>
        </p:sp>
        <p:sp>
          <p:nvSpPr>
            <p:cNvPr id="46" name="Oval 101"/>
            <p:cNvSpPr>
              <a:spLocks noChangeArrowheads="1"/>
            </p:cNvSpPr>
            <p:nvPr/>
          </p:nvSpPr>
          <p:spPr bwMode="auto">
            <a:xfrm>
              <a:off x="4114800" y="15240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a:solidFill>
                    <a:schemeClr val="bg1"/>
                  </a:solidFill>
                </a:rPr>
                <a:t>Facilitator</a:t>
              </a:r>
              <a:endParaRPr lang="en-AU" sz="1600" dirty="0"/>
            </a:p>
          </p:txBody>
        </p:sp>
        <p:sp>
          <p:nvSpPr>
            <p:cNvPr id="47" name="Oval 102"/>
            <p:cNvSpPr>
              <a:spLocks noChangeArrowheads="1"/>
            </p:cNvSpPr>
            <p:nvPr/>
          </p:nvSpPr>
          <p:spPr bwMode="auto">
            <a:xfrm>
              <a:off x="5486400" y="21336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Engineer</a:t>
              </a:r>
              <a:endParaRPr lang="en-AU" sz="1600" dirty="0"/>
            </a:p>
          </p:txBody>
        </p:sp>
        <p:sp>
          <p:nvSpPr>
            <p:cNvPr id="48" name="Oval 103"/>
            <p:cNvSpPr>
              <a:spLocks noChangeArrowheads="1"/>
            </p:cNvSpPr>
            <p:nvPr/>
          </p:nvSpPr>
          <p:spPr bwMode="auto">
            <a:xfrm>
              <a:off x="6019800" y="34290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err="1">
                  <a:solidFill>
                    <a:schemeClr val="bg1"/>
                  </a:solidFill>
                </a:rPr>
                <a:t>Maint</a:t>
              </a:r>
              <a:r>
                <a:rPr lang="en-AU" sz="1600" dirty="0">
                  <a:solidFill>
                    <a:schemeClr val="bg1"/>
                  </a:solidFill>
                </a:rPr>
                <a:t>. </a:t>
              </a:r>
            </a:p>
            <a:p>
              <a:pPr algn="ctr"/>
              <a:r>
                <a:rPr lang="en-AU" sz="1600" dirty="0">
                  <a:solidFill>
                    <a:schemeClr val="bg1"/>
                  </a:solidFill>
                </a:rPr>
                <a:t>Supervisor</a:t>
              </a:r>
            </a:p>
          </p:txBody>
        </p:sp>
        <p:sp>
          <p:nvSpPr>
            <p:cNvPr id="49" name="Oval 104"/>
            <p:cNvSpPr>
              <a:spLocks noChangeArrowheads="1"/>
            </p:cNvSpPr>
            <p:nvPr/>
          </p:nvSpPr>
          <p:spPr bwMode="auto">
            <a:xfrm>
              <a:off x="5410200" y="47244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Safety</a:t>
              </a:r>
              <a:endParaRPr lang="en-AU" sz="1600" dirty="0">
                <a:solidFill>
                  <a:schemeClr val="bg1"/>
                </a:solidFill>
              </a:endParaRPr>
            </a:p>
            <a:p>
              <a:pPr algn="ctr"/>
              <a:r>
                <a:rPr lang="en-AU" sz="1600" dirty="0" smtClean="0">
                  <a:solidFill>
                    <a:schemeClr val="bg1"/>
                  </a:solidFill>
                </a:rPr>
                <a:t>Rep</a:t>
              </a:r>
              <a:endParaRPr lang="en-AU" sz="1600" dirty="0"/>
            </a:p>
          </p:txBody>
        </p:sp>
        <p:sp>
          <p:nvSpPr>
            <p:cNvPr id="50" name="Oval 105"/>
            <p:cNvSpPr>
              <a:spLocks noChangeArrowheads="1"/>
            </p:cNvSpPr>
            <p:nvPr/>
          </p:nvSpPr>
          <p:spPr bwMode="auto">
            <a:xfrm>
              <a:off x="2743200" y="20574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a:solidFill>
                    <a:schemeClr val="bg1"/>
                  </a:solidFill>
                </a:rPr>
                <a:t>Prod. Mgr.</a:t>
              </a:r>
              <a:endParaRPr lang="en-AU" sz="1600" dirty="0"/>
            </a:p>
          </p:txBody>
        </p:sp>
        <p:sp>
          <p:nvSpPr>
            <p:cNvPr id="51" name="Oval 106"/>
            <p:cNvSpPr>
              <a:spLocks noChangeArrowheads="1"/>
            </p:cNvSpPr>
            <p:nvPr/>
          </p:nvSpPr>
          <p:spPr bwMode="auto">
            <a:xfrm>
              <a:off x="2133600" y="35052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Supervisor</a:t>
              </a:r>
              <a:endParaRPr lang="en-AU" sz="1600" dirty="0"/>
            </a:p>
          </p:txBody>
        </p:sp>
        <p:sp>
          <p:nvSpPr>
            <p:cNvPr id="52" name="Oval 107"/>
            <p:cNvSpPr>
              <a:spLocks noChangeArrowheads="1"/>
            </p:cNvSpPr>
            <p:nvPr/>
          </p:nvSpPr>
          <p:spPr bwMode="auto">
            <a:xfrm>
              <a:off x="2743200" y="48006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a:solidFill>
                    <a:schemeClr val="bg1"/>
                  </a:solidFill>
                </a:rPr>
                <a:t>Operator</a:t>
              </a:r>
              <a:endParaRPr lang="en-AU" sz="1600" dirty="0"/>
            </a:p>
          </p:txBody>
        </p:sp>
        <p:sp>
          <p:nvSpPr>
            <p:cNvPr id="53" name="Oval 108"/>
            <p:cNvSpPr>
              <a:spLocks noChangeArrowheads="1"/>
            </p:cNvSpPr>
            <p:nvPr/>
          </p:nvSpPr>
          <p:spPr bwMode="auto">
            <a:xfrm>
              <a:off x="4114800" y="52578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Subject </a:t>
              </a:r>
            </a:p>
            <a:p>
              <a:pPr algn="ctr"/>
              <a:r>
                <a:rPr lang="en-AU" sz="1600" dirty="0" smtClean="0">
                  <a:solidFill>
                    <a:schemeClr val="bg1"/>
                  </a:solidFill>
                </a:rPr>
                <a:t>Expert</a:t>
              </a:r>
              <a:endParaRPr lang="en-AU" sz="1600" dirty="0"/>
            </a:p>
          </p:txBody>
        </p:sp>
        <p:sp>
          <p:nvSpPr>
            <p:cNvPr id="4" name="TextBox 3"/>
            <p:cNvSpPr txBox="1"/>
            <p:nvPr/>
          </p:nvSpPr>
          <p:spPr>
            <a:xfrm>
              <a:off x="3832226" y="3525360"/>
              <a:ext cx="1619249" cy="1286354"/>
            </a:xfrm>
            <a:prstGeom prst="rect">
              <a:avLst/>
            </a:prstGeom>
            <a:noFill/>
          </p:spPr>
          <p:txBody>
            <a:bodyPr wrap="square" rtlCol="0">
              <a:spAutoFit/>
            </a:bodyPr>
            <a:lstStyle/>
            <a:p>
              <a:pPr algn="ctr"/>
              <a:r>
                <a:rPr lang="en-US" b="1" dirty="0" smtClean="0">
                  <a:solidFill>
                    <a:srgbClr val="2646D0"/>
                  </a:solidFill>
                </a:rPr>
                <a:t>Risk Assessment</a:t>
              </a:r>
            </a:p>
            <a:p>
              <a:endParaRPr lang="en-US" dirty="0"/>
            </a:p>
          </p:txBody>
        </p:sp>
      </p:grpSp>
      <p:sp>
        <p:nvSpPr>
          <p:cNvPr id="54" name="Rounded Rectangle 53"/>
          <p:cNvSpPr/>
          <p:nvPr/>
        </p:nvSpPr>
        <p:spPr>
          <a:xfrm>
            <a:off x="542498" y="1778774"/>
            <a:ext cx="3572302" cy="4114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16340" y="296586"/>
            <a:ext cx="8153401" cy="1337606"/>
            <a:chOff x="516340" y="296586"/>
            <a:chExt cx="8153401" cy="1337606"/>
          </a:xfrm>
        </p:grpSpPr>
        <p:sp>
          <p:nvSpPr>
            <p:cNvPr id="56" name="Rectangle 55"/>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58" name="Round Diagonal Corner Rectangle 5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9" name="Round Diagonal Corner Rectangle 58"/>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60" name="Round Diagonal Corner Rectangle 59"/>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61" name="Round Diagonal Corner Rectangle 60"/>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62" name="Round Diagonal Corner Rectangle 61"/>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63" name="Round Diagonal Corner Rectangle 62"/>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6" name="Rectangle 3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7373483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2222951"/>
            <a:ext cx="7526741" cy="646331"/>
          </a:xfrm>
          <a:prstGeom prst="rect">
            <a:avLst/>
          </a:prstGeom>
          <a:noFill/>
        </p:spPr>
        <p:txBody>
          <a:bodyPr wrap="square" rtlCol="0">
            <a:spAutoFit/>
          </a:bodyPr>
          <a:lstStyle/>
          <a:p>
            <a:pPr marL="285750" indent="-285750">
              <a:buClr>
                <a:srgbClr val="FFC000"/>
              </a:buClr>
              <a:buFont typeface="Wingdings" pitchFamily="2" charset="2"/>
              <a:buChar char="v"/>
            </a:pPr>
            <a:r>
              <a:rPr lang="en-US" b="1" dirty="0" smtClean="0">
                <a:latin typeface="Arial" pitchFamily="34" charset="0"/>
                <a:cs typeface="Arial" pitchFamily="34" charset="0"/>
              </a:rPr>
              <a:t>The complete process includes scope, context, implementation of controls, communication and ongoing monitoring and review.</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13 of 18</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Rectangle 3"/>
          <p:cNvSpPr/>
          <p:nvPr/>
        </p:nvSpPr>
        <p:spPr>
          <a:xfrm>
            <a:off x="3710653" y="3108169"/>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Establish Context &amp; Scope</a:t>
            </a:r>
          </a:p>
        </p:txBody>
      </p:sp>
      <p:sp>
        <p:nvSpPr>
          <p:cNvPr id="33" name="Rectangle 32"/>
          <p:cNvSpPr/>
          <p:nvPr/>
        </p:nvSpPr>
        <p:spPr>
          <a:xfrm>
            <a:off x="3710651" y="3539813"/>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Understand the Hazards</a:t>
            </a:r>
          </a:p>
        </p:txBody>
      </p:sp>
      <p:sp>
        <p:nvSpPr>
          <p:cNvPr id="34" name="Rectangle 33"/>
          <p:cNvSpPr/>
          <p:nvPr/>
        </p:nvSpPr>
        <p:spPr>
          <a:xfrm>
            <a:off x="3710652" y="3965419"/>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Identify the Unwanted </a:t>
            </a:r>
            <a:r>
              <a:rPr lang="en-US" sz="1200" dirty="0">
                <a:solidFill>
                  <a:schemeClr val="bg1"/>
                </a:solidFill>
              </a:rPr>
              <a:t>E</a:t>
            </a:r>
            <a:r>
              <a:rPr lang="en-US" sz="1200" dirty="0" smtClean="0">
                <a:solidFill>
                  <a:schemeClr val="bg1"/>
                </a:solidFill>
              </a:rPr>
              <a:t>vents</a:t>
            </a:r>
          </a:p>
        </p:txBody>
      </p:sp>
      <p:sp>
        <p:nvSpPr>
          <p:cNvPr id="35" name="Rectangle 34"/>
          <p:cNvSpPr/>
          <p:nvPr/>
        </p:nvSpPr>
        <p:spPr>
          <a:xfrm>
            <a:off x="3710653" y="4395319"/>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Analyze &amp; Evaluate Risks</a:t>
            </a:r>
          </a:p>
        </p:txBody>
      </p:sp>
      <p:sp>
        <p:nvSpPr>
          <p:cNvPr id="36" name="Rectangle 35"/>
          <p:cNvSpPr/>
          <p:nvPr/>
        </p:nvSpPr>
        <p:spPr>
          <a:xfrm>
            <a:off x="3720181" y="4824178"/>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Consider the Controls</a:t>
            </a:r>
          </a:p>
        </p:txBody>
      </p:sp>
      <p:sp>
        <p:nvSpPr>
          <p:cNvPr id="37" name="Rectangle 36"/>
          <p:cNvSpPr/>
          <p:nvPr/>
        </p:nvSpPr>
        <p:spPr>
          <a:xfrm>
            <a:off x="3710648" y="5255822"/>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Treat the Risks</a:t>
            </a:r>
          </a:p>
        </p:txBody>
      </p:sp>
      <p:cxnSp>
        <p:nvCxnSpPr>
          <p:cNvPr id="9" name="Straight Arrow Connector 8"/>
          <p:cNvCxnSpPr>
            <a:stCxn id="4" idx="2"/>
            <a:endCxn id="33" idx="0"/>
          </p:cNvCxnSpPr>
          <p:nvPr/>
        </p:nvCxnSpPr>
        <p:spPr>
          <a:xfrm flipH="1">
            <a:off x="4532076" y="341296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532076" y="3838575"/>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532073" y="427021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41604" y="4697334"/>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541606" y="5128978"/>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989331" y="4181241"/>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Monitor &amp; Review</a:t>
            </a:r>
          </a:p>
        </p:txBody>
      </p:sp>
      <p:sp>
        <p:nvSpPr>
          <p:cNvPr id="44" name="Rectangle 43"/>
          <p:cNvSpPr/>
          <p:nvPr/>
        </p:nvSpPr>
        <p:spPr>
          <a:xfrm>
            <a:off x="1553897" y="3965419"/>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Communicate &amp; Consult</a:t>
            </a:r>
          </a:p>
        </p:txBody>
      </p:sp>
      <p:cxnSp>
        <p:nvCxnSpPr>
          <p:cNvPr id="47" name="Straight Arrow Connector 46"/>
          <p:cNvCxnSpPr>
            <a:stCxn id="43" idx="2"/>
          </p:cNvCxnSpPr>
          <p:nvPr/>
        </p:nvCxnSpPr>
        <p:spPr>
          <a:xfrm flipH="1">
            <a:off x="6810755" y="4486041"/>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3"/>
          </p:cNvCxnSpPr>
          <p:nvPr/>
        </p:nvCxnSpPr>
        <p:spPr>
          <a:xfrm>
            <a:off x="5353497" y="5408222"/>
            <a:ext cx="1457258"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41608" y="5182640"/>
            <a:ext cx="2269147"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52494" y="3260569"/>
            <a:ext cx="1457258" cy="0"/>
          </a:xfrm>
          <a:prstGeom prst="line">
            <a:avLst/>
          </a:prstGeom>
          <a:ln>
            <a:solidFill>
              <a:srgbClr val="996532"/>
            </a:solidFill>
            <a:head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809751" y="3259060"/>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3"/>
            <a:endCxn id="34" idx="1"/>
          </p:cNvCxnSpPr>
          <p:nvPr/>
        </p:nvCxnSpPr>
        <p:spPr>
          <a:xfrm>
            <a:off x="3196746" y="4117819"/>
            <a:ext cx="513906" cy="0"/>
          </a:xfrm>
          <a:prstGeom prst="straightConnector1">
            <a:avLst/>
          </a:prstGeom>
          <a:ln>
            <a:solidFill>
              <a:srgbClr val="996532"/>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453701" y="3259060"/>
            <a:ext cx="1" cy="2149162"/>
          </a:xfrm>
          <a:prstGeom prst="straightConnector1">
            <a:avLst/>
          </a:prstGeom>
          <a:ln>
            <a:solidFill>
              <a:srgbClr val="99653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7" idx="1"/>
          </p:cNvCxnSpPr>
          <p:nvPr/>
        </p:nvCxnSpPr>
        <p:spPr>
          <a:xfrm flipH="1">
            <a:off x="3453699" y="5408222"/>
            <a:ext cx="256949"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453699" y="4976578"/>
            <a:ext cx="26891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53699" y="454771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453699" y="3692213"/>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453693" y="326056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16340" y="296586"/>
            <a:ext cx="8153401" cy="1337606"/>
            <a:chOff x="516340" y="296586"/>
            <a:chExt cx="8153401" cy="1337606"/>
          </a:xfrm>
        </p:grpSpPr>
        <p:sp>
          <p:nvSpPr>
            <p:cNvPr id="46" name="Rectangle 45"/>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3" name="Round Diagonal Corner Rectangle 5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6" name="Round Diagonal Corner Rectangle 55"/>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8" name="Round Diagonal Corner Rectangle 57"/>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59" name="Round Diagonal Corner Rectangle 58"/>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61" name="Rectangle 6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837830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691341"/>
            <a:ext cx="8153400" cy="4195881"/>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1477328"/>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latin typeface="Arial" pitchFamily="34" charset="0"/>
                <a:cs typeface="Arial" pitchFamily="34" charset="0"/>
              </a:rPr>
              <a:t>Companies develop </a:t>
            </a:r>
            <a:r>
              <a:rPr lang="en-US" b="1" dirty="0" smtClean="0">
                <a:solidFill>
                  <a:srgbClr val="FFB300"/>
                </a:solidFill>
                <a:latin typeface="Arial" pitchFamily="34" charset="0"/>
                <a:cs typeface="Arial" pitchFamily="34" charset="0"/>
              </a:rPr>
              <a:t>Risk Management Plans </a:t>
            </a:r>
            <a:r>
              <a:rPr lang="en-US" b="1" dirty="0" smtClean="0">
                <a:latin typeface="Arial" pitchFamily="34" charset="0"/>
                <a:cs typeface="Arial" pitchFamily="34" charset="0"/>
              </a:rPr>
              <a:t>to reduce the risk of harm from hazards that can’t be eliminated from a workplace.</a:t>
            </a:r>
          </a:p>
          <a:p>
            <a:pPr marL="285750" indent="-285750">
              <a:buClr>
                <a:srgbClr val="FFB300"/>
              </a:buClr>
              <a:buFont typeface="Wingdings" pitchFamily="2" charset="2"/>
              <a:buChar char="v"/>
            </a:pPr>
            <a:r>
              <a:rPr lang="en-US" b="1" dirty="0" smtClean="0">
                <a:latin typeface="Arial" pitchFamily="34" charset="0"/>
                <a:cs typeface="Arial" pitchFamily="34" charset="0"/>
              </a:rPr>
              <a:t>This plan is usually a document describing how all risk in the company should be handled and will cover topics such as:</a:t>
            </a:r>
          </a:p>
          <a:p>
            <a:pPr>
              <a:buClr>
                <a:srgbClr val="FFB300"/>
              </a:buClr>
            </a:pPr>
            <a:endParaRPr lang="en-US" b="1" dirty="0" smtClean="0">
              <a:latin typeface="Arial" pitchFamily="34" charset="0"/>
              <a:cs typeface="Arial" pitchFamily="34" charset="0"/>
            </a:endParaRP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14 of 18</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8" name="TextBox 27"/>
          <p:cNvSpPr txBox="1"/>
          <p:nvPr/>
        </p:nvSpPr>
        <p:spPr>
          <a:xfrm>
            <a:off x="783793" y="3214697"/>
            <a:ext cx="3639546" cy="2534027"/>
          </a:xfrm>
          <a:prstGeom prst="rect">
            <a:avLst/>
          </a:prstGeom>
          <a:noFill/>
        </p:spPr>
        <p:txBody>
          <a:bodyPr wrap="square" rtlCol="0">
            <a:spAutoFit/>
          </a:bodyPr>
          <a:lstStyle/>
          <a:p>
            <a:pPr marL="342900" indent="-342900">
              <a:lnSpc>
                <a:spcPct val="150000"/>
              </a:lnSpc>
              <a:buClr>
                <a:srgbClr val="FFC000"/>
              </a:buClr>
              <a:buFont typeface="+mj-lt"/>
              <a:buAutoNum type="arabicPeriod"/>
            </a:pPr>
            <a:r>
              <a:rPr lang="en-US" b="1" dirty="0" smtClean="0">
                <a:latin typeface="Arial" pitchFamily="34" charset="0"/>
                <a:cs typeface="Arial" pitchFamily="34" charset="0"/>
              </a:rPr>
              <a:t>Introduction</a:t>
            </a:r>
          </a:p>
          <a:p>
            <a:pPr marL="342900" indent="-342900">
              <a:lnSpc>
                <a:spcPct val="150000"/>
              </a:lnSpc>
              <a:buClr>
                <a:srgbClr val="FFC000"/>
              </a:buClr>
              <a:buFont typeface="+mj-lt"/>
              <a:buAutoNum type="arabicPeriod"/>
            </a:pPr>
            <a:r>
              <a:rPr lang="en-US" b="1" dirty="0" smtClean="0">
                <a:latin typeface="Arial" pitchFamily="34" charset="0"/>
                <a:cs typeface="Arial" pitchFamily="34" charset="0"/>
              </a:rPr>
              <a:t>Hazards Identified</a:t>
            </a:r>
          </a:p>
          <a:p>
            <a:pPr marL="342900" indent="-342900">
              <a:lnSpc>
                <a:spcPct val="150000"/>
              </a:lnSpc>
              <a:buClr>
                <a:srgbClr val="FFC000"/>
              </a:buClr>
              <a:buFont typeface="+mj-lt"/>
              <a:buAutoNum type="arabicPeriod"/>
            </a:pPr>
            <a:r>
              <a:rPr lang="en-US" b="1" dirty="0" smtClean="0">
                <a:latin typeface="Arial" pitchFamily="34" charset="0"/>
                <a:cs typeface="Arial" pitchFamily="34" charset="0"/>
              </a:rPr>
              <a:t>Risk Assessment </a:t>
            </a:r>
          </a:p>
          <a:p>
            <a:pPr marL="342900" indent="-342900">
              <a:lnSpc>
                <a:spcPct val="150000"/>
              </a:lnSpc>
              <a:buClr>
                <a:srgbClr val="FFC000"/>
              </a:buClr>
              <a:buFont typeface="+mj-lt"/>
              <a:buAutoNum type="arabicPeriod"/>
            </a:pPr>
            <a:r>
              <a:rPr lang="en-US" b="1" dirty="0" smtClean="0">
                <a:latin typeface="Arial" pitchFamily="34" charset="0"/>
                <a:cs typeface="Arial" pitchFamily="34" charset="0"/>
              </a:rPr>
              <a:t>Training</a:t>
            </a:r>
          </a:p>
          <a:p>
            <a:pPr marL="342900" indent="-342900">
              <a:lnSpc>
                <a:spcPct val="150000"/>
              </a:lnSpc>
              <a:buClr>
                <a:srgbClr val="FFC000"/>
              </a:buClr>
              <a:buFont typeface="+mj-lt"/>
              <a:buAutoNum type="arabicPeriod"/>
            </a:pPr>
            <a:r>
              <a:rPr lang="en-US" b="1" dirty="0" smtClean="0">
                <a:latin typeface="Arial" pitchFamily="34" charset="0"/>
                <a:cs typeface="Arial" pitchFamily="34" charset="0"/>
              </a:rPr>
              <a:t>Roles and Responsibilities</a:t>
            </a:r>
          </a:p>
          <a:p>
            <a:pPr marL="342900" indent="-342900">
              <a:lnSpc>
                <a:spcPct val="150000"/>
              </a:lnSpc>
              <a:buClr>
                <a:srgbClr val="FFC000"/>
              </a:buClr>
              <a:buFont typeface="+mj-lt"/>
              <a:buAutoNum type="arabicPeriod"/>
            </a:pPr>
            <a:r>
              <a:rPr lang="en-US" b="1" dirty="0" smtClean="0">
                <a:latin typeface="Arial" pitchFamily="34" charset="0"/>
                <a:cs typeface="Arial" pitchFamily="34" charset="0"/>
              </a:rPr>
              <a:t>Audit &amp; Review Processes</a:t>
            </a:r>
          </a:p>
        </p:txBody>
      </p:sp>
      <p:sp>
        <p:nvSpPr>
          <p:cNvPr id="29" name="TextBox 28"/>
          <p:cNvSpPr txBox="1"/>
          <p:nvPr/>
        </p:nvSpPr>
        <p:spPr>
          <a:xfrm>
            <a:off x="4609673" y="3214697"/>
            <a:ext cx="3483407" cy="2446824"/>
          </a:xfrm>
          <a:prstGeom prst="rect">
            <a:avLst/>
          </a:prstGeom>
          <a:noFill/>
        </p:spPr>
        <p:txBody>
          <a:bodyPr wrap="square" rtlCol="0">
            <a:spAutoFit/>
          </a:bodyPr>
          <a:lstStyle/>
          <a:p>
            <a:pPr>
              <a:lnSpc>
                <a:spcPct val="150000"/>
              </a:lnSpc>
              <a:buClr>
                <a:srgbClr val="FFB300"/>
              </a:buClr>
            </a:pPr>
            <a:r>
              <a:rPr lang="en-US" b="1" dirty="0" smtClean="0">
                <a:solidFill>
                  <a:srgbClr val="FFB300"/>
                </a:solidFill>
                <a:latin typeface="Arial" pitchFamily="34" charset="0"/>
                <a:cs typeface="Arial" pitchFamily="34" charset="0"/>
              </a:rPr>
              <a:t>7.  </a:t>
            </a:r>
            <a:r>
              <a:rPr lang="en-US" b="1" dirty="0" smtClean="0">
                <a:latin typeface="Arial" pitchFamily="34" charset="0"/>
                <a:cs typeface="Arial" pitchFamily="34" charset="0"/>
              </a:rPr>
              <a:t>Management of Change</a:t>
            </a:r>
          </a:p>
          <a:p>
            <a:pPr marL="342900" indent="-342900">
              <a:buClr>
                <a:srgbClr val="FFB300"/>
              </a:buClr>
              <a:buAutoNum type="arabicPeriod" startAt="8"/>
            </a:pPr>
            <a:r>
              <a:rPr lang="en-US" b="1" dirty="0" smtClean="0">
                <a:latin typeface="Arial" pitchFamily="34" charset="0"/>
                <a:cs typeface="Arial" pitchFamily="34" charset="0"/>
              </a:rPr>
              <a:t>Plan Monitoring &amp; Corrective Action</a:t>
            </a:r>
          </a:p>
          <a:p>
            <a:pPr marL="342900" indent="-342900">
              <a:lnSpc>
                <a:spcPct val="150000"/>
              </a:lnSpc>
              <a:buClr>
                <a:srgbClr val="FFB300"/>
              </a:buClr>
              <a:buAutoNum type="arabicPeriod" startAt="8"/>
            </a:pPr>
            <a:r>
              <a:rPr lang="en-US" b="1" dirty="0" smtClean="0">
                <a:latin typeface="Arial" pitchFamily="34" charset="0"/>
                <a:cs typeface="Arial" pitchFamily="34" charset="0"/>
              </a:rPr>
              <a:t>Communication</a:t>
            </a:r>
            <a:endParaRPr lang="en-US" b="1" dirty="0">
              <a:latin typeface="Arial" pitchFamily="34" charset="0"/>
              <a:cs typeface="Arial" pitchFamily="34" charset="0"/>
            </a:endParaRPr>
          </a:p>
          <a:p>
            <a:pPr marL="342900" indent="-342900">
              <a:lnSpc>
                <a:spcPct val="150000"/>
              </a:lnSpc>
              <a:buClr>
                <a:srgbClr val="FFB300"/>
              </a:buClr>
              <a:buAutoNum type="arabicPeriod" startAt="8"/>
            </a:pPr>
            <a:r>
              <a:rPr lang="en-US" b="1" dirty="0" smtClean="0">
                <a:latin typeface="Arial" pitchFamily="34" charset="0"/>
                <a:cs typeface="Arial" pitchFamily="34" charset="0"/>
              </a:rPr>
              <a:t>Record Keeping</a:t>
            </a:r>
          </a:p>
          <a:p>
            <a:pPr marL="342900" indent="-342900">
              <a:buClr>
                <a:srgbClr val="FFB300"/>
              </a:buClr>
              <a:buAutoNum type="arabicPeriod" startAt="8"/>
            </a:pPr>
            <a:r>
              <a:rPr lang="en-US" b="1" dirty="0" smtClean="0">
                <a:latin typeface="Arial" pitchFamily="34" charset="0"/>
                <a:cs typeface="Arial" pitchFamily="34" charset="0"/>
              </a:rPr>
              <a:t>Goods &amp; Services Acquisition and control</a:t>
            </a:r>
          </a:p>
        </p:txBody>
      </p:sp>
      <p:grpSp>
        <p:nvGrpSpPr>
          <p:cNvPr id="30" name="Group 29"/>
          <p:cNvGrpSpPr/>
          <p:nvPr/>
        </p:nvGrpSpPr>
        <p:grpSpPr>
          <a:xfrm>
            <a:off x="516340" y="296586"/>
            <a:ext cx="8153401" cy="1337606"/>
            <a:chOff x="516340" y="296586"/>
            <a:chExt cx="8153401" cy="1337606"/>
          </a:xfrm>
        </p:grpSpPr>
        <p:sp>
          <p:nvSpPr>
            <p:cNvPr id="31" name="Rectangle 3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38" name="Round Diagonal Corner Rectangle 37"/>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8" name="Rectangle 17"/>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711510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484" y="2057400"/>
            <a:ext cx="7526741" cy="3416320"/>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latin typeface="Arial" pitchFamily="34" charset="0"/>
                <a:cs typeface="Arial" pitchFamily="34" charset="0"/>
              </a:rPr>
              <a:t>The </a:t>
            </a:r>
            <a:r>
              <a:rPr lang="en-US" b="1" dirty="0" smtClean="0">
                <a:solidFill>
                  <a:srgbClr val="FFB300"/>
                </a:solidFill>
                <a:latin typeface="Arial" pitchFamily="34" charset="0"/>
                <a:cs typeface="Arial" pitchFamily="34" charset="0"/>
              </a:rPr>
              <a:t>Risk Management Plan</a:t>
            </a:r>
            <a:r>
              <a:rPr lang="en-US" b="1" dirty="0" smtClean="0">
                <a:latin typeface="Arial" pitchFamily="34" charset="0"/>
                <a:cs typeface="Arial" pitchFamily="34" charset="0"/>
              </a:rPr>
              <a:t> is a summary of how hazards and the associated risks are managed in a workplace.  </a:t>
            </a:r>
          </a:p>
          <a:p>
            <a:pPr marL="285750" indent="-285750">
              <a:buClr>
                <a:srgbClr val="FFB300"/>
              </a:buClr>
              <a:buFont typeface="Wingdings" pitchFamily="2" charset="2"/>
              <a:buChar char="v"/>
            </a:pPr>
            <a:endParaRPr lang="en-US" b="1" dirty="0">
              <a:latin typeface="Arial" pitchFamily="34" charset="0"/>
              <a:cs typeface="Arial" pitchFamily="34" charset="0"/>
            </a:endParaRPr>
          </a:p>
          <a:p>
            <a:pPr marL="285750" indent="-285750">
              <a:buClr>
                <a:srgbClr val="FFB300"/>
              </a:buClr>
              <a:buFont typeface="Wingdings" pitchFamily="2" charset="2"/>
              <a:buChar char="v"/>
            </a:pPr>
            <a:r>
              <a:rPr lang="en-US" b="1" dirty="0" smtClean="0">
                <a:latin typeface="Arial" pitchFamily="34" charset="0"/>
                <a:cs typeface="Arial" pitchFamily="34" charset="0"/>
              </a:rPr>
              <a:t>Having a plan will not eliminate hazards or risks, but it will provide regular attention to how the site operates and will provide a safer workplace.</a:t>
            </a:r>
          </a:p>
          <a:p>
            <a:pPr marL="285750" indent="-285750">
              <a:buClr>
                <a:srgbClr val="FFB300"/>
              </a:buClr>
              <a:buFont typeface="Wingdings" pitchFamily="2" charset="2"/>
              <a:buChar char="v"/>
            </a:pPr>
            <a:endParaRPr lang="en-US" b="1" dirty="0">
              <a:latin typeface="Arial" pitchFamily="34" charset="0"/>
              <a:cs typeface="Arial" pitchFamily="34" charset="0"/>
            </a:endParaRPr>
          </a:p>
          <a:p>
            <a:pPr marL="285750" indent="-285750">
              <a:buClr>
                <a:srgbClr val="FFB300"/>
              </a:buClr>
              <a:buFont typeface="Wingdings" pitchFamily="2" charset="2"/>
              <a:buChar char="v"/>
            </a:pPr>
            <a:r>
              <a:rPr lang="en-US" b="1" dirty="0" smtClean="0">
                <a:latin typeface="Arial" pitchFamily="34" charset="0"/>
                <a:cs typeface="Arial" pitchFamily="34" charset="0"/>
              </a:rPr>
              <a:t>This is the end of the review.  If you are ready you can go on to the final quiz.  If not, take time and review any of the sections before you go on.  You will need to achieve a perfect score to receive credit for this module.</a:t>
            </a:r>
          </a:p>
          <a:p>
            <a:pPr marL="285750" indent="-285750">
              <a:buClr>
                <a:srgbClr val="2646D0"/>
              </a:buClr>
              <a:buFont typeface="Wingdings" pitchFamily="2" charset="2"/>
              <a:buChar char="v"/>
            </a:pPr>
            <a:endParaRPr lang="en-US" b="1" dirty="0" smtClean="0">
              <a:latin typeface="Arial" pitchFamily="34" charset="0"/>
              <a:cs typeface="Arial" pitchFamily="34" charset="0"/>
            </a:endParaRP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15 of 18</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8" name="Group 27"/>
          <p:cNvGrpSpPr/>
          <p:nvPr/>
        </p:nvGrpSpPr>
        <p:grpSpPr>
          <a:xfrm>
            <a:off x="516340" y="296586"/>
            <a:ext cx="8153401" cy="1337606"/>
            <a:chOff x="516340" y="296586"/>
            <a:chExt cx="8153401" cy="1337606"/>
          </a:xfrm>
        </p:grpSpPr>
        <p:sp>
          <p:nvSpPr>
            <p:cNvPr id="29" name="Rectangle 28"/>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Review</a:t>
              </a:r>
            </a:p>
          </p:txBody>
        </p:sp>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36" name="Round Diagonal Corner Rectangle 35"/>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6" name="Rectangle 1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2052558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599"/>
            <a:ext cx="8153400" cy="4114801"/>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599" y="2012473"/>
            <a:ext cx="8153401" cy="3970318"/>
          </a:xfrm>
          <a:prstGeom prst="rect">
            <a:avLst/>
          </a:prstGeom>
          <a:noFill/>
        </p:spPr>
        <p:txBody>
          <a:bodyPr wrap="square" rtlCol="0">
            <a:spAutoFit/>
          </a:bodyPr>
          <a:lstStyle/>
          <a:p>
            <a:pPr marL="182880" indent="-182880">
              <a:buClr>
                <a:srgbClr val="FFC000"/>
              </a:buClr>
              <a:buAutoNum type="arabicPeriod"/>
            </a:pPr>
            <a:r>
              <a:rPr lang="en-US" b="1" dirty="0" smtClean="0">
                <a:latin typeface="Arial" pitchFamily="34" charset="0"/>
                <a:cs typeface="Arial" pitchFamily="34" charset="0"/>
                <a:hlinkClick r:id="rId3"/>
              </a:rPr>
              <a:t> www.ironring.ca</a:t>
            </a:r>
            <a:endParaRPr lang="en-US" b="1" dirty="0" smtClean="0">
              <a:latin typeface="Arial" pitchFamily="34" charset="0"/>
              <a:cs typeface="Arial" pitchFamily="34" charset="0"/>
            </a:endParaRPr>
          </a:p>
          <a:p>
            <a:pPr marL="182880" indent="-182880">
              <a:buClr>
                <a:srgbClr val="FFC000"/>
              </a:buClr>
              <a:buAutoNum type="arabicPeriod"/>
            </a:pPr>
            <a:r>
              <a:rPr lang="en-US" b="1" dirty="0" smtClean="0">
                <a:latin typeface="Arial" pitchFamily="34" charset="0"/>
                <a:cs typeface="Arial" pitchFamily="34" charset="0"/>
              </a:rPr>
              <a:t> Holgate</a:t>
            </a:r>
            <a:r>
              <a:rPr lang="en-US" b="1" dirty="0">
                <a:latin typeface="Arial" pitchFamily="34" charset="0"/>
                <a:cs typeface="Arial" pitchFamily="34" charset="0"/>
              </a:rPr>
              <a:t>, Henry; Derry, John, G. G.; Galbraith, John. (1908). Royal </a:t>
            </a:r>
            <a:r>
              <a:rPr lang="en-US" b="1" dirty="0" smtClean="0">
                <a:latin typeface="Arial" pitchFamily="34" charset="0"/>
                <a:cs typeface="Arial" pitchFamily="34" charset="0"/>
              </a:rPr>
              <a:t>Commission  Quebec Bridge </a:t>
            </a:r>
            <a:r>
              <a:rPr lang="en-US" b="1" dirty="0">
                <a:latin typeface="Arial" pitchFamily="34" charset="0"/>
                <a:cs typeface="Arial" pitchFamily="34" charset="0"/>
              </a:rPr>
              <a:t>Inquiry Report. Sessional Paper No 154. S.E. Dawson printer to the King Ottawa. </a:t>
            </a:r>
            <a:r>
              <a:rPr lang="en-US" b="1" dirty="0" smtClean="0">
                <a:latin typeface="Arial" pitchFamily="34" charset="0"/>
                <a:cs typeface="Arial" pitchFamily="34" charset="0"/>
              </a:rPr>
              <a:t>App. </a:t>
            </a:r>
            <a:r>
              <a:rPr lang="en-US" b="1" dirty="0">
                <a:latin typeface="Arial" pitchFamily="34" charset="0"/>
                <a:cs typeface="Arial" pitchFamily="34" charset="0"/>
              </a:rPr>
              <a:t>19, </a:t>
            </a:r>
            <a:r>
              <a:rPr lang="en-US" b="1" dirty="0" smtClean="0">
                <a:latin typeface="Arial" pitchFamily="34" charset="0"/>
                <a:cs typeface="Arial" pitchFamily="34" charset="0"/>
              </a:rPr>
              <a:t>Figure 20; </a:t>
            </a:r>
            <a:r>
              <a:rPr lang="en-US" b="1" dirty="0">
                <a:latin typeface="Arial" pitchFamily="34" charset="0"/>
                <a:cs typeface="Arial" pitchFamily="34" charset="0"/>
              </a:rPr>
              <a:t>scan found at </a:t>
            </a:r>
            <a:r>
              <a:rPr lang="en-US" b="1" dirty="0">
                <a:latin typeface="Arial" pitchFamily="34" charset="0"/>
                <a:cs typeface="Arial" pitchFamily="34" charset="0"/>
                <a:hlinkClick r:id="rId4"/>
              </a:rPr>
              <a:t>http://</a:t>
            </a:r>
            <a:r>
              <a:rPr lang="en-US" b="1" dirty="0" smtClean="0">
                <a:latin typeface="Arial" pitchFamily="34" charset="0"/>
                <a:cs typeface="Arial" pitchFamily="34" charset="0"/>
                <a:hlinkClick r:id="rId4"/>
              </a:rPr>
              <a:t>matdl.org/failurecases/Bridge_Collapse_Cases/Quebec_Bridge</a:t>
            </a:r>
            <a:endParaRPr lang="en-US" b="1" dirty="0" smtClean="0">
              <a:latin typeface="Arial" pitchFamily="34" charset="0"/>
              <a:cs typeface="Arial" pitchFamily="34" charset="0"/>
            </a:endParaRPr>
          </a:p>
          <a:p>
            <a:pPr marL="182880" indent="-182880">
              <a:buClr>
                <a:srgbClr val="FFC000"/>
              </a:buClr>
              <a:buAutoNum type="arabicPeriod"/>
            </a:pPr>
            <a:r>
              <a:rPr lang="en-US" b="1" dirty="0" smtClean="0">
                <a:latin typeface="Arial" pitchFamily="34" charset="0"/>
                <a:cs typeface="Arial" pitchFamily="34" charset="0"/>
                <a:hlinkClick r:id="rId5"/>
              </a:rPr>
              <a:t> http</a:t>
            </a:r>
            <a:r>
              <a:rPr lang="en-US" b="1" dirty="0">
                <a:latin typeface="Arial" pitchFamily="34" charset="0"/>
                <a:cs typeface="Arial" pitchFamily="34" charset="0"/>
                <a:hlinkClick r:id="rId5"/>
              </a:rPr>
              <a:t>://www.mishc.uq.edu.au</a:t>
            </a:r>
            <a:r>
              <a:rPr lang="en-US" b="1" dirty="0" smtClean="0">
                <a:latin typeface="Arial" pitchFamily="34" charset="0"/>
                <a:cs typeface="Arial" pitchFamily="34" charset="0"/>
                <a:hlinkClick r:id="rId5"/>
              </a:rPr>
              <a:t>/</a:t>
            </a:r>
            <a:endParaRPr lang="en-US" b="1" dirty="0" smtClean="0">
              <a:latin typeface="Arial" pitchFamily="34" charset="0"/>
              <a:cs typeface="Arial" pitchFamily="34" charset="0"/>
            </a:endParaRPr>
          </a:p>
          <a:p>
            <a:pPr marL="182880" indent="-182880">
              <a:buClr>
                <a:srgbClr val="FFC000"/>
              </a:buClr>
              <a:buAutoNum type="arabicPeriod"/>
            </a:pPr>
            <a:r>
              <a:rPr lang="en-US" b="1" dirty="0" smtClean="0">
                <a:latin typeface="Arial" pitchFamily="34" charset="0"/>
                <a:cs typeface="Arial" pitchFamily="34" charset="0"/>
              </a:rPr>
              <a:t> Minerals Industry Safety and Health Risk Management Guideline, Department of Primary Industries, New South Wales, Australia</a:t>
            </a:r>
          </a:p>
          <a:p>
            <a:pPr marL="182880" indent="-182880">
              <a:buClr>
                <a:srgbClr val="FFC000"/>
              </a:buClr>
              <a:buAutoNum type="arabicPeriod"/>
            </a:pPr>
            <a:r>
              <a:rPr lang="en-US" b="1" dirty="0" smtClean="0">
                <a:latin typeface="Arial" pitchFamily="34" charset="0"/>
                <a:cs typeface="Arial" pitchFamily="34" charset="0"/>
              </a:rPr>
              <a:t> Wikimedia Commons:  </a:t>
            </a:r>
            <a:r>
              <a:rPr lang="en-US" b="1" dirty="0" smtClean="0">
                <a:latin typeface="Arial" pitchFamily="34" charset="0"/>
                <a:cs typeface="Arial" pitchFamily="34" charset="0"/>
                <a:hlinkClick r:id="rId6"/>
              </a:rPr>
              <a:t>http</a:t>
            </a:r>
            <a:r>
              <a:rPr lang="en-US" b="1" dirty="0">
                <a:latin typeface="Arial" pitchFamily="34" charset="0"/>
                <a:cs typeface="Arial" pitchFamily="34" charset="0"/>
                <a:hlinkClick r:id="rId6"/>
              </a:rPr>
              <a:t>://</a:t>
            </a:r>
            <a:r>
              <a:rPr lang="en-US" b="1" dirty="0" smtClean="0">
                <a:latin typeface="Arial" pitchFamily="34" charset="0"/>
                <a:cs typeface="Arial" pitchFamily="34" charset="0"/>
                <a:hlinkClick r:id="rId6"/>
              </a:rPr>
              <a:t>commons.wikimedia.org/wiki/Main_Page</a:t>
            </a:r>
            <a:endParaRPr lang="en-US" b="1" dirty="0" smtClean="0">
              <a:latin typeface="Arial" pitchFamily="34" charset="0"/>
              <a:cs typeface="Arial" pitchFamily="34" charset="0"/>
            </a:endParaRPr>
          </a:p>
          <a:p>
            <a:pPr marL="182880" indent="-182880">
              <a:buClr>
                <a:srgbClr val="FFC000"/>
              </a:buClr>
              <a:buAutoNum type="arabicPeriod"/>
            </a:pPr>
            <a:r>
              <a:rPr lang="en-US" b="1" dirty="0" smtClean="0">
                <a:latin typeface="Arial" pitchFamily="34" charset="0"/>
                <a:cs typeface="Arial" pitchFamily="34" charset="0"/>
              </a:rPr>
              <a:t> Risk Management Professional</a:t>
            </a:r>
            <a:r>
              <a:rPr lang="en-US" b="1" dirty="0">
                <a:latin typeface="Arial" pitchFamily="34" charset="0"/>
                <a:cs typeface="Arial" pitchFamily="34" charset="0"/>
              </a:rPr>
              <a:t>: </a:t>
            </a:r>
            <a:r>
              <a:rPr lang="en-US" b="1" dirty="0">
                <a:latin typeface="Arial" pitchFamily="34" charset="0"/>
                <a:cs typeface="Arial" pitchFamily="34" charset="0"/>
                <a:hlinkClick r:id="rId7"/>
              </a:rPr>
              <a:t>http://www.rmprofessional.com</a:t>
            </a:r>
            <a:r>
              <a:rPr lang="en-US" b="1" dirty="0" smtClean="0">
                <a:latin typeface="Arial" pitchFamily="34" charset="0"/>
                <a:cs typeface="Arial" pitchFamily="34" charset="0"/>
                <a:hlinkClick r:id="rId7"/>
              </a:rPr>
              <a:t>/</a:t>
            </a:r>
            <a:endParaRPr lang="en-US" b="1" dirty="0" smtClean="0">
              <a:latin typeface="Arial" pitchFamily="34" charset="0"/>
              <a:cs typeface="Arial" pitchFamily="34" charset="0"/>
            </a:endParaRPr>
          </a:p>
          <a:p>
            <a:pPr marL="182880" indent="-182880">
              <a:buClr>
                <a:srgbClr val="FFC000"/>
              </a:buClr>
              <a:buAutoNum type="arabicPeriod"/>
            </a:pPr>
            <a:r>
              <a:rPr lang="en-US" b="1" dirty="0">
                <a:latin typeface="Arial" pitchFamily="34" charset="0"/>
                <a:cs typeface="Arial" pitchFamily="34" charset="0"/>
              </a:rPr>
              <a:t> </a:t>
            </a:r>
            <a:r>
              <a:rPr lang="en-US" b="1" dirty="0" smtClean="0">
                <a:latin typeface="Arial" pitchFamily="34" charset="0"/>
                <a:cs typeface="Arial" pitchFamily="34" charset="0"/>
              </a:rPr>
              <a:t>Risk Management Corporation Risk Management Seminar Series: </a:t>
            </a:r>
            <a:r>
              <a:rPr lang="en-US" b="1" dirty="0">
                <a:latin typeface="Arial" pitchFamily="34" charset="0"/>
                <a:cs typeface="Arial" pitchFamily="34" charset="0"/>
                <a:hlinkClick r:id="rId8"/>
              </a:rPr>
              <a:t>http://</a:t>
            </a:r>
            <a:r>
              <a:rPr lang="en-US" b="1" dirty="0" smtClean="0">
                <a:latin typeface="Arial" pitchFamily="34" charset="0"/>
                <a:cs typeface="Arial" pitchFamily="34" charset="0"/>
                <a:hlinkClick r:id="rId8"/>
              </a:rPr>
              <a:t>www.youtube.com/view_play_list?p=05BAD95091231CF7</a:t>
            </a:r>
            <a:endParaRPr lang="en-US" b="1" dirty="0" smtClean="0">
              <a:latin typeface="Arial" pitchFamily="34" charset="0"/>
              <a:cs typeface="Arial" pitchFamily="34" charset="0"/>
            </a:endParaRPr>
          </a:p>
          <a:p>
            <a:pPr marL="182880" indent="-182880">
              <a:buClr>
                <a:srgbClr val="FFC000"/>
              </a:buClr>
              <a:buAutoNum type="arabicPeriod"/>
            </a:pPr>
            <a:r>
              <a:rPr lang="en-US" b="1" dirty="0">
                <a:latin typeface="Arial" pitchFamily="34" charset="0"/>
                <a:cs typeface="Arial" pitchFamily="34" charset="0"/>
              </a:rPr>
              <a:t> </a:t>
            </a:r>
            <a:r>
              <a:rPr lang="en-US" b="1" dirty="0" smtClean="0">
                <a:latin typeface="Arial" pitchFamily="34" charset="0"/>
                <a:cs typeface="Arial" pitchFamily="34" charset="0"/>
              </a:rPr>
              <a:t>Management of Change Training Seminar, Xstrata Nickel, August 2013</a:t>
            </a:r>
          </a:p>
          <a:p>
            <a:pPr marL="182880" indent="-182880">
              <a:buClr>
                <a:srgbClr val="FFC000"/>
              </a:buClr>
              <a:buAutoNum type="arabicPeriod"/>
            </a:pPr>
            <a:endParaRPr lang="en-US" b="1" dirty="0" smtClean="0">
              <a:latin typeface="Arial" pitchFamily="34" charset="0"/>
              <a:cs typeface="Arial" pitchFamily="34" charset="0"/>
            </a:endParaRP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16 of 18</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8" name="Group 27"/>
          <p:cNvGrpSpPr/>
          <p:nvPr/>
        </p:nvGrpSpPr>
        <p:grpSpPr>
          <a:xfrm>
            <a:off x="516340" y="296586"/>
            <a:ext cx="8153401" cy="1337606"/>
            <a:chOff x="516340" y="296586"/>
            <a:chExt cx="8153401" cy="1337606"/>
          </a:xfrm>
        </p:grpSpPr>
        <p:sp>
          <p:nvSpPr>
            <p:cNvPr id="29" name="Rectangle 28"/>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References</a:t>
              </a:r>
            </a:p>
          </p:txBody>
        </p:sp>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36" name="Round Diagonal Corner Rectangle 35"/>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6" name="Rectangle 1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20423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38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1754326"/>
          </a:xfrm>
          <a:prstGeom prst="rect">
            <a:avLst/>
          </a:prstGeom>
          <a:noFill/>
        </p:spPr>
        <p:txBody>
          <a:bodyPr wrap="square" rtlCol="0">
            <a:spAutoFit/>
          </a:bodyPr>
          <a:lstStyle/>
          <a:p>
            <a:pPr marL="290513" indent="-290513"/>
            <a:r>
              <a:rPr lang="en-US" b="1" dirty="0" smtClean="0">
                <a:latin typeface="Arial" pitchFamily="34" charset="0"/>
                <a:cs typeface="Arial" pitchFamily="34" charset="0"/>
              </a:rPr>
              <a:t>2.  Identifying hazards and risks in the workplace can help reduce the number of accidents and fatalities for workers.</a:t>
            </a:r>
          </a:p>
          <a:p>
            <a:pPr marL="342900" indent="-342900">
              <a:buAutoNum type="arabicPeriod"/>
            </a:pPr>
            <a:endParaRPr lang="en-US" b="1" dirty="0" smtClean="0">
              <a:solidFill>
                <a:srgbClr val="061A49"/>
              </a:solidFill>
              <a:latin typeface="Arial" pitchFamily="34" charset="0"/>
              <a:cs typeface="Arial" pitchFamily="34" charset="0"/>
            </a:endParaRPr>
          </a:p>
          <a:p>
            <a:pPr marL="342900" indent="-342900">
              <a:buFont typeface="Wingdings" pitchFamily="2" charset="2"/>
              <a:buChar char="q"/>
            </a:pPr>
            <a:r>
              <a:rPr lang="en-US" b="1" dirty="0" smtClean="0">
                <a:solidFill>
                  <a:srgbClr val="061A49"/>
                </a:solidFill>
                <a:latin typeface="Arial" pitchFamily="34" charset="0"/>
                <a:cs typeface="Arial" pitchFamily="34" charset="0"/>
              </a:rPr>
              <a:t>True</a:t>
            </a:r>
          </a:p>
          <a:p>
            <a:pPr marL="342900" indent="-342900">
              <a:buFont typeface="Wingdings" pitchFamily="2" charset="2"/>
              <a:buChar char="q"/>
            </a:pPr>
            <a:endParaRPr lang="en-US" b="1" dirty="0" smtClean="0">
              <a:solidFill>
                <a:srgbClr val="061A49"/>
              </a:solidFill>
              <a:latin typeface="Arial" pitchFamily="34" charset="0"/>
              <a:cs typeface="Arial" pitchFamily="34" charset="0"/>
            </a:endParaRPr>
          </a:p>
          <a:p>
            <a:pPr marL="342900" indent="-342900">
              <a:buFont typeface="Wingdings" pitchFamily="2" charset="2"/>
              <a:buChar char="q"/>
            </a:pPr>
            <a:r>
              <a:rPr lang="en-US" b="1" dirty="0" smtClean="0">
                <a:solidFill>
                  <a:srgbClr val="061A49"/>
                </a:solidFill>
                <a:latin typeface="Arial" pitchFamily="34" charset="0"/>
                <a:cs typeface="Arial" pitchFamily="34" charset="0"/>
              </a:rPr>
              <a:t>False</a:t>
            </a:r>
            <a:endParaRPr lang="en-US" b="1" dirty="0">
              <a:solidFill>
                <a:srgbClr val="061A49"/>
              </a:solidFill>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1 – Test  Your Knowledge</a:t>
              </a:r>
            </a:p>
          </p:txBody>
        </p:sp>
      </p:grpSp>
      <p:sp>
        <p:nvSpPr>
          <p:cNvPr id="4" name="Oval 3"/>
          <p:cNvSpPr/>
          <p:nvPr/>
        </p:nvSpPr>
        <p:spPr>
          <a:xfrm>
            <a:off x="1142999" y="43434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59395"/>
            <a:ext cx="965010" cy="369332"/>
          </a:xfrm>
          <a:prstGeom prst="rect">
            <a:avLst/>
          </a:prstGeom>
          <a:noFill/>
        </p:spPr>
        <p:txBody>
          <a:bodyPr wrap="square" rtlCol="0">
            <a:spAutoFit/>
          </a:bodyPr>
          <a:lstStyle/>
          <a:p>
            <a:pPr algn="ctr"/>
            <a:r>
              <a:rPr lang="en-US" b="1" dirty="0" smtClean="0"/>
              <a:t>13 of 13</a:t>
            </a:r>
            <a:endParaRPr lang="en-US" b="1" dirty="0"/>
          </a:p>
        </p:txBody>
      </p:sp>
      <p:sp>
        <p:nvSpPr>
          <p:cNvPr id="21" name="Left Arrow 20"/>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0" name="Rectangle 19"/>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8499834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599"/>
            <a:ext cx="8153400" cy="4038601"/>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535" y="1905000"/>
            <a:ext cx="7979206" cy="5355312"/>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latin typeface="Arial" pitchFamily="34" charset="0"/>
                <a:cs typeface="Arial" pitchFamily="34" charset="0"/>
                <a:hlinkClick r:id="rId3"/>
              </a:rPr>
              <a:t>http</a:t>
            </a:r>
            <a:r>
              <a:rPr lang="en-US" b="1" dirty="0">
                <a:latin typeface="Arial" pitchFamily="34" charset="0"/>
                <a:cs typeface="Arial" pitchFamily="34" charset="0"/>
                <a:hlinkClick r:id="rId3"/>
              </a:rPr>
              <a:t>://</a:t>
            </a:r>
            <a:r>
              <a:rPr lang="en-US" b="1" dirty="0" smtClean="0">
                <a:latin typeface="Arial" pitchFamily="34" charset="0"/>
                <a:cs typeface="Arial" pitchFamily="34" charset="0"/>
                <a:hlinkClick r:id="rId3"/>
              </a:rPr>
              <a:t>www.worksafebc.com</a:t>
            </a:r>
            <a:r>
              <a:rPr lang="en-US" b="1" dirty="0" smtClean="0">
                <a:latin typeface="Arial" pitchFamily="34" charset="0"/>
                <a:cs typeface="Arial" pitchFamily="34" charset="0"/>
              </a:rPr>
              <a:t> (BC)</a:t>
            </a:r>
          </a:p>
          <a:p>
            <a:pPr marL="285750" indent="-285750">
              <a:buClr>
                <a:srgbClr val="FFB300"/>
              </a:buClr>
              <a:buFont typeface="Wingdings" pitchFamily="2" charset="2"/>
              <a:buChar char="v"/>
            </a:pPr>
            <a:r>
              <a:rPr lang="en-US" b="1" dirty="0">
                <a:latin typeface="Arial" pitchFamily="34" charset="0"/>
                <a:cs typeface="Arial" pitchFamily="34" charset="0"/>
                <a:hlinkClick r:id="rId4"/>
              </a:rPr>
              <a:t>http://</a:t>
            </a:r>
            <a:r>
              <a:rPr lang="en-US" b="1" dirty="0" smtClean="0">
                <a:latin typeface="Arial" pitchFamily="34" charset="0"/>
                <a:cs typeface="Arial" pitchFamily="34" charset="0"/>
                <a:hlinkClick r:id="rId4"/>
              </a:rPr>
              <a:t>www.safetyauthority.ca</a:t>
            </a:r>
            <a:r>
              <a:rPr lang="en-US" b="1" dirty="0" smtClean="0">
                <a:latin typeface="Arial" pitchFamily="34" charset="0"/>
                <a:cs typeface="Arial" pitchFamily="34" charset="0"/>
              </a:rPr>
              <a:t> (BC)</a:t>
            </a:r>
          </a:p>
          <a:p>
            <a:pPr marL="285750" indent="-285750">
              <a:buClr>
                <a:srgbClr val="FFB300"/>
              </a:buClr>
              <a:buFont typeface="Wingdings" pitchFamily="2" charset="2"/>
              <a:buChar char="v"/>
            </a:pPr>
            <a:r>
              <a:rPr lang="en-US" b="1" dirty="0">
                <a:latin typeface="Arial" pitchFamily="34" charset="0"/>
                <a:cs typeface="Arial" pitchFamily="34" charset="0"/>
                <a:hlinkClick r:id="rId5"/>
              </a:rPr>
              <a:t>http://</a:t>
            </a:r>
            <a:r>
              <a:rPr lang="en-US" b="1" dirty="0" smtClean="0">
                <a:latin typeface="Arial" pitchFamily="34" charset="0"/>
                <a:cs typeface="Arial" pitchFamily="34" charset="0"/>
                <a:hlinkClick r:id="rId5"/>
              </a:rPr>
              <a:t>humanservices.alberta.ca</a:t>
            </a:r>
            <a:r>
              <a:rPr lang="en-US" b="1" dirty="0" smtClean="0">
                <a:latin typeface="Arial" pitchFamily="34" charset="0"/>
                <a:cs typeface="Arial" pitchFamily="34" charset="0"/>
              </a:rPr>
              <a:t> (Alberta)</a:t>
            </a:r>
          </a:p>
          <a:p>
            <a:pPr marL="285750" indent="-285750">
              <a:buClr>
                <a:srgbClr val="FFB300"/>
              </a:buClr>
              <a:buFont typeface="Wingdings" pitchFamily="2" charset="2"/>
              <a:buChar char="v"/>
            </a:pPr>
            <a:r>
              <a:rPr lang="en-US" b="1" dirty="0">
                <a:latin typeface="Arial" pitchFamily="34" charset="0"/>
                <a:cs typeface="Arial" pitchFamily="34" charset="0"/>
                <a:hlinkClick r:id="rId6"/>
              </a:rPr>
              <a:t>http://</a:t>
            </a:r>
            <a:r>
              <a:rPr lang="en-US" b="1" dirty="0" smtClean="0">
                <a:latin typeface="Arial" pitchFamily="34" charset="0"/>
                <a:cs typeface="Arial" pitchFamily="34" charset="0"/>
                <a:hlinkClick r:id="rId6"/>
              </a:rPr>
              <a:t>www.worksafesask.ca</a:t>
            </a:r>
            <a:r>
              <a:rPr lang="en-US" b="1" dirty="0" smtClean="0">
                <a:latin typeface="Arial" pitchFamily="34" charset="0"/>
                <a:cs typeface="Arial" pitchFamily="34" charset="0"/>
              </a:rPr>
              <a:t> (Saskatchewan)</a:t>
            </a:r>
          </a:p>
          <a:p>
            <a:pPr marL="285750" indent="-285750">
              <a:buClr>
                <a:srgbClr val="FFB300"/>
              </a:buClr>
              <a:buFont typeface="Wingdings" pitchFamily="2" charset="2"/>
              <a:buChar char="v"/>
            </a:pPr>
            <a:r>
              <a:rPr lang="en-US" b="1" dirty="0">
                <a:latin typeface="Arial" pitchFamily="34" charset="0"/>
                <a:cs typeface="Arial" pitchFamily="34" charset="0"/>
                <a:hlinkClick r:id="rId7"/>
              </a:rPr>
              <a:t>http://</a:t>
            </a:r>
            <a:r>
              <a:rPr lang="en-US" b="1" dirty="0" smtClean="0">
                <a:latin typeface="Arial" pitchFamily="34" charset="0"/>
                <a:cs typeface="Arial" pitchFamily="34" charset="0"/>
                <a:hlinkClick r:id="rId7"/>
              </a:rPr>
              <a:t>safemanitoba.com</a:t>
            </a:r>
            <a:r>
              <a:rPr lang="en-US" b="1" dirty="0" smtClean="0">
                <a:latin typeface="Arial" pitchFamily="34" charset="0"/>
                <a:cs typeface="Arial" pitchFamily="34" charset="0"/>
              </a:rPr>
              <a:t> (Manitoba)</a:t>
            </a:r>
          </a:p>
          <a:p>
            <a:pPr marL="285750" indent="-285750">
              <a:buClr>
                <a:srgbClr val="FFB300"/>
              </a:buClr>
              <a:buFont typeface="Wingdings" pitchFamily="2" charset="2"/>
              <a:buChar char="v"/>
            </a:pPr>
            <a:r>
              <a:rPr lang="en-US" b="1" dirty="0">
                <a:latin typeface="Arial" pitchFamily="34" charset="0"/>
                <a:cs typeface="Arial" pitchFamily="34" charset="0"/>
                <a:hlinkClick r:id="rId8"/>
              </a:rPr>
              <a:t>http://</a:t>
            </a:r>
            <a:r>
              <a:rPr lang="en-US" b="1" dirty="0" smtClean="0">
                <a:latin typeface="Arial" pitchFamily="34" charset="0"/>
                <a:cs typeface="Arial" pitchFamily="34" charset="0"/>
                <a:hlinkClick r:id="rId8"/>
              </a:rPr>
              <a:t>www.workplacesafetynorth.ca</a:t>
            </a:r>
            <a:r>
              <a:rPr lang="en-US" b="1" dirty="0" smtClean="0">
                <a:latin typeface="Arial" pitchFamily="34" charset="0"/>
                <a:cs typeface="Arial" pitchFamily="34" charset="0"/>
              </a:rPr>
              <a:t> (Ontario)</a:t>
            </a:r>
          </a:p>
          <a:p>
            <a:pPr marL="285750" indent="-285750">
              <a:buClr>
                <a:srgbClr val="FFB300"/>
              </a:buClr>
              <a:buFont typeface="Wingdings" pitchFamily="2" charset="2"/>
              <a:buChar char="v"/>
            </a:pPr>
            <a:r>
              <a:rPr lang="en-US" b="1" dirty="0">
                <a:latin typeface="Arial" pitchFamily="34" charset="0"/>
                <a:cs typeface="Arial" pitchFamily="34" charset="0"/>
                <a:hlinkClick r:id="rId9"/>
              </a:rPr>
              <a:t>http://</a:t>
            </a:r>
            <a:r>
              <a:rPr lang="en-US" b="1" dirty="0" smtClean="0">
                <a:latin typeface="Arial" pitchFamily="34" charset="0"/>
                <a:cs typeface="Arial" pitchFamily="34" charset="0"/>
                <a:hlinkClick r:id="rId9"/>
              </a:rPr>
              <a:t>www.csst.qc.ca/en/youth/Pages/young_people_work.aspx</a:t>
            </a:r>
            <a:r>
              <a:rPr lang="en-US" b="1" dirty="0" smtClean="0">
                <a:latin typeface="Arial" pitchFamily="34" charset="0"/>
                <a:cs typeface="Arial" pitchFamily="34" charset="0"/>
              </a:rPr>
              <a:t> (QC)</a:t>
            </a:r>
          </a:p>
          <a:p>
            <a:pPr marL="285750" indent="-285750">
              <a:buClr>
                <a:srgbClr val="FFB300"/>
              </a:buClr>
              <a:buFont typeface="Wingdings" pitchFamily="2" charset="2"/>
              <a:buChar char="v"/>
            </a:pPr>
            <a:r>
              <a:rPr lang="en-US" b="1" dirty="0">
                <a:latin typeface="Arial" pitchFamily="34" charset="0"/>
                <a:cs typeface="Arial" pitchFamily="34" charset="0"/>
                <a:hlinkClick r:id="rId10"/>
              </a:rPr>
              <a:t>http://www.worksafenb.ca</a:t>
            </a:r>
            <a:r>
              <a:rPr lang="en-US" b="1" dirty="0" smtClean="0">
                <a:latin typeface="Arial" pitchFamily="34" charset="0"/>
                <a:cs typeface="Arial" pitchFamily="34" charset="0"/>
                <a:hlinkClick r:id="rId10"/>
              </a:rPr>
              <a:t>/</a:t>
            </a:r>
            <a:r>
              <a:rPr lang="en-US" b="1" dirty="0" smtClean="0">
                <a:latin typeface="Arial" pitchFamily="34" charset="0"/>
                <a:cs typeface="Arial" pitchFamily="34" charset="0"/>
              </a:rPr>
              <a:t> (New Brunswick)</a:t>
            </a:r>
          </a:p>
          <a:p>
            <a:pPr marL="285750" indent="-285750">
              <a:buClr>
                <a:srgbClr val="FFB300"/>
              </a:buClr>
              <a:buFont typeface="Wingdings" pitchFamily="2" charset="2"/>
              <a:buChar char="v"/>
            </a:pPr>
            <a:r>
              <a:rPr lang="en-US" b="1" dirty="0">
                <a:latin typeface="Arial" pitchFamily="34" charset="0"/>
                <a:cs typeface="Arial" pitchFamily="34" charset="0"/>
                <a:hlinkClick r:id="rId11"/>
              </a:rPr>
              <a:t>http://www.servicenl.gov.nl.ca/ohs</a:t>
            </a:r>
            <a:r>
              <a:rPr lang="en-US" b="1" dirty="0" smtClean="0">
                <a:latin typeface="Arial" pitchFamily="34" charset="0"/>
                <a:cs typeface="Arial" pitchFamily="34" charset="0"/>
                <a:hlinkClick r:id="rId11"/>
              </a:rPr>
              <a:t>/</a:t>
            </a:r>
            <a:r>
              <a:rPr lang="en-US" b="1" dirty="0" smtClean="0">
                <a:latin typeface="Arial" pitchFamily="34" charset="0"/>
                <a:cs typeface="Arial" pitchFamily="34" charset="0"/>
              </a:rPr>
              <a:t> (Newfoundland &amp; Labrador)</a:t>
            </a:r>
          </a:p>
          <a:p>
            <a:pPr marL="285750" indent="-285750">
              <a:buClr>
                <a:srgbClr val="FFB300"/>
              </a:buClr>
              <a:buFont typeface="Wingdings" pitchFamily="2" charset="2"/>
              <a:buChar char="v"/>
            </a:pPr>
            <a:r>
              <a:rPr lang="en-US" b="1" dirty="0">
                <a:latin typeface="Arial" pitchFamily="34" charset="0"/>
                <a:cs typeface="Arial" pitchFamily="34" charset="0"/>
                <a:hlinkClick r:id="rId12"/>
              </a:rPr>
              <a:t>http://</a:t>
            </a:r>
            <a:r>
              <a:rPr lang="en-US" b="1" dirty="0" smtClean="0">
                <a:latin typeface="Arial" pitchFamily="34" charset="0"/>
                <a:cs typeface="Arial" pitchFamily="34" charset="0"/>
                <a:hlinkClick r:id="rId12"/>
              </a:rPr>
              <a:t>www.wscc.nt.ca/Pages/default.aspx</a:t>
            </a:r>
            <a:r>
              <a:rPr lang="en-US" b="1" dirty="0" smtClean="0">
                <a:latin typeface="Arial" pitchFamily="34" charset="0"/>
                <a:cs typeface="Arial" pitchFamily="34" charset="0"/>
              </a:rPr>
              <a:t> (NWT &amp; Nunavut)</a:t>
            </a:r>
          </a:p>
          <a:p>
            <a:pPr marL="285750" indent="-285750">
              <a:buClr>
                <a:srgbClr val="FFB300"/>
              </a:buClr>
              <a:buFont typeface="Wingdings" pitchFamily="2" charset="2"/>
              <a:buChar char="v"/>
            </a:pPr>
            <a:r>
              <a:rPr lang="en-US" b="1" dirty="0">
                <a:latin typeface="Arial" pitchFamily="34" charset="0"/>
                <a:cs typeface="Arial" pitchFamily="34" charset="0"/>
                <a:hlinkClick r:id="rId13"/>
              </a:rPr>
              <a:t>http://novascotia.ca/lae/ohs</a:t>
            </a:r>
            <a:r>
              <a:rPr lang="en-US" b="1" dirty="0" smtClean="0">
                <a:latin typeface="Arial" pitchFamily="34" charset="0"/>
                <a:cs typeface="Arial" pitchFamily="34" charset="0"/>
                <a:hlinkClick r:id="rId13"/>
              </a:rPr>
              <a:t>/</a:t>
            </a:r>
            <a:r>
              <a:rPr lang="en-US" b="1" dirty="0" smtClean="0">
                <a:latin typeface="Arial" pitchFamily="34" charset="0"/>
                <a:cs typeface="Arial" pitchFamily="34" charset="0"/>
              </a:rPr>
              <a:t> (Nova Scotia)</a:t>
            </a:r>
          </a:p>
          <a:p>
            <a:pPr marL="285750" indent="-285750">
              <a:buClr>
                <a:srgbClr val="FFB300"/>
              </a:buClr>
              <a:buFont typeface="Wingdings" pitchFamily="2" charset="2"/>
              <a:buChar char="v"/>
            </a:pPr>
            <a:r>
              <a:rPr lang="en-US" b="1" dirty="0">
                <a:latin typeface="Arial" pitchFamily="34" charset="0"/>
                <a:cs typeface="Arial" pitchFamily="34" charset="0"/>
                <a:hlinkClick r:id="rId14"/>
              </a:rPr>
              <a:t>http://www.wcb.pe.ca</a:t>
            </a:r>
            <a:r>
              <a:rPr lang="en-US" b="1" dirty="0" smtClean="0">
                <a:latin typeface="Arial" pitchFamily="34" charset="0"/>
                <a:cs typeface="Arial" pitchFamily="34" charset="0"/>
                <a:hlinkClick r:id="rId14"/>
              </a:rPr>
              <a:t>/</a:t>
            </a:r>
            <a:r>
              <a:rPr lang="en-US" b="1" dirty="0" smtClean="0">
                <a:latin typeface="Arial" pitchFamily="34" charset="0"/>
                <a:cs typeface="Arial" pitchFamily="34" charset="0"/>
              </a:rPr>
              <a:t> (PEI)</a:t>
            </a:r>
          </a:p>
          <a:p>
            <a:pPr marL="285750" indent="-285750">
              <a:buClr>
                <a:srgbClr val="FFB300"/>
              </a:buClr>
              <a:buFont typeface="Wingdings" pitchFamily="2" charset="2"/>
              <a:buChar char="v"/>
            </a:pPr>
            <a:r>
              <a:rPr lang="en-US" b="1" dirty="0">
                <a:latin typeface="Arial" pitchFamily="34" charset="0"/>
                <a:cs typeface="Arial" pitchFamily="34" charset="0"/>
                <a:hlinkClick r:id="rId15"/>
              </a:rPr>
              <a:t>http://</a:t>
            </a:r>
            <a:r>
              <a:rPr lang="en-US" b="1" dirty="0" smtClean="0">
                <a:latin typeface="Arial" pitchFamily="34" charset="0"/>
                <a:cs typeface="Arial" pitchFamily="34" charset="0"/>
                <a:hlinkClick r:id="rId15"/>
              </a:rPr>
              <a:t>wcb.yk.ca/</a:t>
            </a:r>
            <a:r>
              <a:rPr lang="en-US" b="1" dirty="0" smtClean="0">
                <a:latin typeface="Arial" pitchFamily="34" charset="0"/>
                <a:cs typeface="Arial" pitchFamily="34" charset="0"/>
              </a:rPr>
              <a:t> (Yukon)</a:t>
            </a:r>
          </a:p>
          <a:p>
            <a:pPr marL="285750" indent="-285750">
              <a:buClr>
                <a:srgbClr val="FFB300"/>
              </a:buClr>
              <a:buFont typeface="Wingdings" pitchFamily="2" charset="2"/>
              <a:buChar char="v"/>
            </a:pPr>
            <a:endParaRPr lang="en-US" b="1" dirty="0" smtClean="0">
              <a:latin typeface="Arial" pitchFamily="34" charset="0"/>
              <a:cs typeface="Arial" pitchFamily="34" charset="0"/>
            </a:endParaRPr>
          </a:p>
          <a:p>
            <a:pPr marL="285750" indent="-285750">
              <a:buClr>
                <a:srgbClr val="FFB300"/>
              </a:buClr>
              <a:buFont typeface="Wingdings" pitchFamily="2" charset="2"/>
              <a:buChar char="v"/>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endParaRPr lang="en-US" b="1" dirty="0" smtClean="0">
              <a:latin typeface="Arial" pitchFamily="34" charset="0"/>
              <a:cs typeface="Arial" pitchFamily="34" charset="0"/>
            </a:endParaRP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17 of 18</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8" name="Group 27"/>
          <p:cNvGrpSpPr/>
          <p:nvPr/>
        </p:nvGrpSpPr>
        <p:grpSpPr>
          <a:xfrm>
            <a:off x="516340" y="296586"/>
            <a:ext cx="8153401" cy="1337606"/>
            <a:chOff x="516340" y="296586"/>
            <a:chExt cx="8153401" cy="1337606"/>
          </a:xfrm>
        </p:grpSpPr>
        <p:sp>
          <p:nvSpPr>
            <p:cNvPr id="29" name="Rectangle 28"/>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Other Websites for Workplace Safety</a:t>
              </a:r>
            </a:p>
          </p:txBody>
        </p:sp>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36" name="Round Diagonal Corner Rectangle 35"/>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6" name="Rectangle 1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4608360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1484" y="2057400"/>
            <a:ext cx="7526741" cy="1508105"/>
          </a:xfrm>
          <a:prstGeom prst="rect">
            <a:avLst/>
          </a:prstGeom>
          <a:noFill/>
        </p:spPr>
        <p:txBody>
          <a:bodyPr wrap="square" rtlCol="0">
            <a:spAutoFit/>
          </a:bodyPr>
          <a:lstStyle/>
          <a:p>
            <a:pPr marL="285750" indent="-285750">
              <a:spcAft>
                <a:spcPts val="1200"/>
              </a:spcAft>
              <a:buClr>
                <a:srgbClr val="FFB300"/>
              </a:buClr>
              <a:buFont typeface="Wingdings" pitchFamily="2" charset="2"/>
              <a:buChar char="v"/>
            </a:pPr>
            <a:r>
              <a:rPr lang="en-US" b="1" dirty="0" smtClean="0">
                <a:latin typeface="Arial" pitchFamily="34" charset="0"/>
                <a:cs typeface="Arial" pitchFamily="34" charset="0"/>
              </a:rPr>
              <a:t>THANK YOU! to our sponsors:</a:t>
            </a:r>
          </a:p>
          <a:p>
            <a:pPr>
              <a:spcAft>
                <a:spcPts val="1200"/>
              </a:spcAft>
              <a:buClr>
                <a:srgbClr val="2646D0"/>
              </a:buClr>
            </a:pPr>
            <a:r>
              <a:rPr lang="en-US" b="1" dirty="0" smtClean="0">
                <a:latin typeface="Arial" pitchFamily="34" charset="0"/>
                <a:cs typeface="Arial" pitchFamily="34" charset="0"/>
              </a:rPr>
              <a:t>	 </a:t>
            </a: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endParaRPr lang="en-US" b="1" dirty="0" smtClean="0">
              <a:latin typeface="Arial" pitchFamily="34" charset="0"/>
              <a:cs typeface="Arial"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14717" t="31411" r="12808" b="32881"/>
          <a:stretch/>
        </p:blipFill>
        <p:spPr>
          <a:xfrm>
            <a:off x="1600954" y="3352800"/>
            <a:ext cx="2833900" cy="1079124"/>
          </a:xfrm>
          <a:prstGeom prst="rect">
            <a:avLst/>
          </a:prstGeom>
        </p:spPr>
      </p:pic>
      <p:sp>
        <p:nvSpPr>
          <p:cNvPr id="2" name="Rounded Rectangle 1"/>
          <p:cNvSpPr/>
          <p:nvPr/>
        </p:nvSpPr>
        <p:spPr>
          <a:xfrm>
            <a:off x="671484" y="3471184"/>
            <a:ext cx="8153400" cy="193901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18 of 18</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8" name="Group 27"/>
          <p:cNvGrpSpPr/>
          <p:nvPr/>
        </p:nvGrpSpPr>
        <p:grpSpPr>
          <a:xfrm>
            <a:off x="516340" y="296586"/>
            <a:ext cx="8153401" cy="1337606"/>
            <a:chOff x="516340" y="296586"/>
            <a:chExt cx="8153401" cy="1337606"/>
          </a:xfrm>
        </p:grpSpPr>
        <p:sp>
          <p:nvSpPr>
            <p:cNvPr id="29" name="Rectangle 28"/>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6 – Acknowledgements</a:t>
              </a:r>
            </a:p>
          </p:txBody>
        </p:sp>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6. Review</a:t>
              </a:r>
              <a:endParaRPr lang="en-US" sz="1200" b="1" dirty="0">
                <a:solidFill>
                  <a:srgbClr val="2646D0"/>
                </a:solidFill>
              </a:endParaRPr>
            </a:p>
          </p:txBody>
        </p:sp>
        <p:sp>
          <p:nvSpPr>
            <p:cNvPr id="36" name="Round Diagonal Corner Rectangle 35"/>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pic>
        <p:nvPicPr>
          <p:cNvPr id="3076" name="Picture 4" descr="http://www.mirarco.org/images/logos/LU-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160338"/>
            <a:ext cx="1924050" cy="3333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eic-ici.ca/images/mirarco.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9319" y="4547528"/>
            <a:ext cx="3065060" cy="67086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76783" y="4567962"/>
            <a:ext cx="3271809" cy="65436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552006" y="3543112"/>
            <a:ext cx="2743200" cy="698500"/>
          </a:xfrm>
          <a:prstGeom prst="rect">
            <a:avLst/>
          </a:prstGeom>
        </p:spPr>
      </p:pic>
      <p:sp>
        <p:nvSpPr>
          <p:cNvPr id="22" name="Rectangle 2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1719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299" y="803801"/>
            <a:ext cx="8229600" cy="5923690"/>
          </a:xfrm>
          <a:prstGeom prst="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Rounded Rectangle 2"/>
          <p:cNvSpPr/>
          <p:nvPr/>
        </p:nvSpPr>
        <p:spPr>
          <a:xfrm>
            <a:off x="694899" y="1032400"/>
            <a:ext cx="7772400" cy="51398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To Identify</a:t>
            </a:r>
          </a:p>
          <a:p>
            <a:pPr algn="ctr"/>
            <a:endParaRPr lang="en-US" b="1" dirty="0" smtClean="0">
              <a:solidFill>
                <a:schemeClr val="tx1"/>
              </a:solidFill>
            </a:endParaRPr>
          </a:p>
        </p:txBody>
      </p:sp>
      <p:sp>
        <p:nvSpPr>
          <p:cNvPr id="6" name="TextBox 5"/>
          <p:cNvSpPr txBox="1"/>
          <p:nvPr/>
        </p:nvSpPr>
        <p:spPr>
          <a:xfrm>
            <a:off x="1032356" y="1709474"/>
            <a:ext cx="7162800" cy="3785652"/>
          </a:xfrm>
          <a:prstGeom prst="rect">
            <a:avLst/>
          </a:prstGeom>
          <a:noFill/>
        </p:spPr>
        <p:txBody>
          <a:bodyPr wrap="square" rtlCol="0">
            <a:spAutoFit/>
          </a:bodyPr>
          <a:lstStyle/>
          <a:p>
            <a:pPr algn="ctr"/>
            <a:r>
              <a:rPr lang="en-US" sz="2400" b="1" dirty="0" smtClean="0"/>
              <a:t>In this section you will learn what a </a:t>
            </a:r>
            <a:r>
              <a:rPr lang="en-US" sz="2400" b="1" dirty="0" smtClean="0">
                <a:solidFill>
                  <a:srgbClr val="FFB300"/>
                </a:solidFill>
              </a:rPr>
              <a:t>hazard </a:t>
            </a:r>
            <a:r>
              <a:rPr lang="en-US" sz="2400" b="1" dirty="0" smtClean="0"/>
              <a:t>is and how to identify it. </a:t>
            </a:r>
          </a:p>
          <a:p>
            <a:pPr algn="ctr"/>
            <a:endParaRPr lang="en-US" sz="2400" b="1" dirty="0"/>
          </a:p>
          <a:p>
            <a:pPr algn="ctr"/>
            <a:r>
              <a:rPr lang="en-US" sz="2400" b="1" dirty="0" smtClean="0"/>
              <a:t>A</a:t>
            </a:r>
            <a:r>
              <a:rPr lang="en-US" sz="2400" b="1" dirty="0" smtClean="0">
                <a:solidFill>
                  <a:srgbClr val="0065CC"/>
                </a:solidFill>
              </a:rPr>
              <a:t> </a:t>
            </a:r>
            <a:r>
              <a:rPr lang="en-US" sz="2400" b="1" dirty="0" smtClean="0">
                <a:solidFill>
                  <a:srgbClr val="FFB300"/>
                </a:solidFill>
              </a:rPr>
              <a:t>hazard</a:t>
            </a:r>
            <a:r>
              <a:rPr lang="en-US" sz="2400" b="1" dirty="0" smtClean="0">
                <a:solidFill>
                  <a:srgbClr val="0065CC"/>
                </a:solidFill>
              </a:rPr>
              <a:t> </a:t>
            </a:r>
            <a:r>
              <a:rPr lang="en-US" sz="2400" b="1" dirty="0" smtClean="0"/>
              <a:t>is a source of potential harm.</a:t>
            </a:r>
          </a:p>
          <a:p>
            <a:pPr algn="ctr"/>
            <a:endParaRPr lang="en-US" sz="2400" b="1" dirty="0" smtClean="0">
              <a:solidFill>
                <a:srgbClr val="0065CC"/>
              </a:solidFill>
            </a:endParaRPr>
          </a:p>
          <a:p>
            <a:pPr algn="ctr"/>
            <a:r>
              <a:rPr lang="en-US" sz="2400" b="1" dirty="0" smtClean="0"/>
              <a:t>An</a:t>
            </a:r>
            <a:r>
              <a:rPr lang="en-US" sz="2400" b="1" dirty="0" smtClean="0">
                <a:solidFill>
                  <a:srgbClr val="0065CC"/>
                </a:solidFill>
              </a:rPr>
              <a:t> </a:t>
            </a:r>
            <a:r>
              <a:rPr lang="en-US" sz="2400" b="1" dirty="0" smtClean="0">
                <a:solidFill>
                  <a:srgbClr val="FFB300"/>
                </a:solidFill>
              </a:rPr>
              <a:t>unwanted event </a:t>
            </a:r>
            <a:r>
              <a:rPr lang="en-US" sz="2400" b="1" dirty="0" smtClean="0"/>
              <a:t>is a potential situation where the hazard can be released.</a:t>
            </a:r>
          </a:p>
          <a:p>
            <a:pPr algn="ctr"/>
            <a:endParaRPr lang="en-US" sz="2400" b="1" dirty="0">
              <a:solidFill>
                <a:srgbClr val="0065CC"/>
              </a:solidFill>
            </a:endParaRPr>
          </a:p>
          <a:p>
            <a:endParaRPr lang="en-US" sz="2400" b="1" dirty="0" smtClean="0">
              <a:solidFill>
                <a:srgbClr val="0065CC"/>
              </a:solidFill>
            </a:endParaRPr>
          </a:p>
          <a:p>
            <a:pPr algn="ctr"/>
            <a:r>
              <a:rPr lang="en-US" sz="2400" b="1" dirty="0" smtClean="0"/>
              <a:t> </a:t>
            </a:r>
          </a:p>
        </p:txBody>
      </p:sp>
      <p:sp>
        <p:nvSpPr>
          <p:cNvPr id="34" name="Right Arrow 33"/>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134008" y="6296523"/>
            <a:ext cx="965010" cy="369332"/>
          </a:xfrm>
          <a:prstGeom prst="rect">
            <a:avLst/>
          </a:prstGeom>
          <a:noFill/>
        </p:spPr>
        <p:txBody>
          <a:bodyPr wrap="square" rtlCol="0">
            <a:spAutoFit/>
          </a:bodyPr>
          <a:lstStyle/>
          <a:p>
            <a:r>
              <a:rPr lang="en-US" b="1" dirty="0" smtClean="0">
                <a:solidFill>
                  <a:schemeClr val="bg1"/>
                </a:solidFill>
              </a:rPr>
              <a:t>1 of 12</a:t>
            </a:r>
            <a:endParaRPr lang="en-US" b="1" dirty="0">
              <a:solidFill>
                <a:schemeClr val="bg1"/>
              </a:solidFill>
            </a:endParaRPr>
          </a:p>
        </p:txBody>
      </p:sp>
      <p:grpSp>
        <p:nvGrpSpPr>
          <p:cNvPr id="14" name="Group 13"/>
          <p:cNvGrpSpPr/>
          <p:nvPr/>
        </p:nvGrpSpPr>
        <p:grpSpPr>
          <a:xfrm>
            <a:off x="516340" y="296586"/>
            <a:ext cx="8153401" cy="389214"/>
            <a:chOff x="516340" y="296586"/>
            <a:chExt cx="8153401" cy="389214"/>
          </a:xfrm>
        </p:grpSpPr>
        <p:sp>
          <p:nvSpPr>
            <p:cNvPr id="15" name="Round Diagonal Corner Rectangle 1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16" name="Round Diagonal Corner Rectangle 15"/>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17" name="Round Diagonal Corner Rectangle 16"/>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18" name="Round Diagonal Corner Rectangle 1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19" name="Round Diagonal Corner Rectangle 1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1" name="Round Diagonal Corner Rectangle 20"/>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647067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299" y="803801"/>
            <a:ext cx="8229600" cy="5923690"/>
          </a:xfrm>
          <a:prstGeom prst="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Rounded Rectangle 2"/>
          <p:cNvSpPr/>
          <p:nvPr/>
        </p:nvSpPr>
        <p:spPr>
          <a:xfrm>
            <a:off x="694899" y="1032401"/>
            <a:ext cx="7772400" cy="18288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To Identify</a:t>
            </a:r>
          </a:p>
          <a:p>
            <a:pPr algn="ctr"/>
            <a:endParaRPr lang="en-US" b="1" dirty="0" smtClean="0">
              <a:solidFill>
                <a:schemeClr val="tx1"/>
              </a:solidFill>
            </a:endParaRPr>
          </a:p>
        </p:txBody>
      </p:sp>
      <p:sp>
        <p:nvSpPr>
          <p:cNvPr id="4" name="Rounded Rectangle 3"/>
          <p:cNvSpPr/>
          <p:nvPr/>
        </p:nvSpPr>
        <p:spPr>
          <a:xfrm>
            <a:off x="694899" y="3394601"/>
            <a:ext cx="2590800" cy="28956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Rounded Rectangle 4"/>
          <p:cNvSpPr/>
          <p:nvPr/>
        </p:nvSpPr>
        <p:spPr>
          <a:xfrm>
            <a:off x="3666699" y="3394601"/>
            <a:ext cx="4800600" cy="28956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cxnSp>
        <p:nvCxnSpPr>
          <p:cNvPr id="14" name="Straight Arrow Connector 13"/>
          <p:cNvCxnSpPr/>
          <p:nvPr/>
        </p:nvCxnSpPr>
        <p:spPr>
          <a:xfrm>
            <a:off x="2715723" y="3696353"/>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15723" y="3970673"/>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13118" y="4244993"/>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15723" y="4519313"/>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715723" y="4793633"/>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15723" y="5071001"/>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15723" y="5342273"/>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15723" y="5616593"/>
            <a:ext cx="1188720"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18059" y="5890913"/>
            <a:ext cx="786384" cy="0"/>
          </a:xfrm>
          <a:prstGeom prst="straightConnector1">
            <a:avLst/>
          </a:prstGeom>
          <a:ln>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353267" y="2932936"/>
            <a:ext cx="1274064" cy="461665"/>
          </a:xfrm>
          <a:prstGeom prst="rect">
            <a:avLst/>
          </a:prstGeom>
          <a:noFill/>
        </p:spPr>
        <p:txBody>
          <a:bodyPr wrap="square" rtlCol="0">
            <a:spAutoFit/>
          </a:bodyPr>
          <a:lstStyle/>
          <a:p>
            <a:pPr algn="ctr"/>
            <a:r>
              <a:rPr lang="en-US" sz="2400" b="1" dirty="0" smtClean="0">
                <a:solidFill>
                  <a:srgbClr val="FFB300"/>
                </a:solidFill>
              </a:rPr>
              <a:t>Energy</a:t>
            </a:r>
            <a:endParaRPr lang="en-US" sz="2400" b="1" dirty="0">
              <a:solidFill>
                <a:srgbClr val="FFB300"/>
              </a:solidFill>
            </a:endParaRPr>
          </a:p>
        </p:txBody>
      </p:sp>
      <p:sp>
        <p:nvSpPr>
          <p:cNvPr id="33" name="TextBox 32"/>
          <p:cNvSpPr txBox="1"/>
          <p:nvPr/>
        </p:nvSpPr>
        <p:spPr>
          <a:xfrm>
            <a:off x="3749966" y="2932935"/>
            <a:ext cx="4648200" cy="461665"/>
          </a:xfrm>
          <a:prstGeom prst="rect">
            <a:avLst/>
          </a:prstGeom>
          <a:noFill/>
        </p:spPr>
        <p:txBody>
          <a:bodyPr wrap="square" rtlCol="0">
            <a:spAutoFit/>
          </a:bodyPr>
          <a:lstStyle/>
          <a:p>
            <a:pPr algn="ctr"/>
            <a:r>
              <a:rPr lang="en-US" sz="2400" b="1" dirty="0" smtClean="0">
                <a:solidFill>
                  <a:srgbClr val="FFB300"/>
                </a:solidFill>
              </a:rPr>
              <a:t>Hazard–Source  of Potential Harm</a:t>
            </a:r>
            <a:endParaRPr lang="en-US" sz="2400" b="1" dirty="0">
              <a:solidFill>
                <a:srgbClr val="FFB300"/>
              </a:solidFill>
            </a:endParaRPr>
          </a:p>
        </p:txBody>
      </p:sp>
      <p:grpSp>
        <p:nvGrpSpPr>
          <p:cNvPr id="11" name="Group 10"/>
          <p:cNvGrpSpPr/>
          <p:nvPr/>
        </p:nvGrpSpPr>
        <p:grpSpPr>
          <a:xfrm>
            <a:off x="1032356" y="1227309"/>
            <a:ext cx="7162800" cy="4938087"/>
            <a:chOff x="990600" y="967770"/>
            <a:chExt cx="7162800" cy="4938087"/>
          </a:xfrm>
        </p:grpSpPr>
        <p:sp>
          <p:nvSpPr>
            <p:cNvPr id="6" name="TextBox 5"/>
            <p:cNvSpPr txBox="1"/>
            <p:nvPr/>
          </p:nvSpPr>
          <p:spPr>
            <a:xfrm>
              <a:off x="990600" y="967770"/>
              <a:ext cx="7162800" cy="1569660"/>
            </a:xfrm>
            <a:prstGeom prst="rect">
              <a:avLst/>
            </a:prstGeom>
            <a:noFill/>
          </p:spPr>
          <p:txBody>
            <a:bodyPr wrap="square" rtlCol="0">
              <a:spAutoFit/>
            </a:bodyPr>
            <a:lstStyle/>
            <a:p>
              <a:pPr algn="ctr"/>
              <a:r>
                <a:rPr lang="en-US" sz="2400" b="1" dirty="0" smtClean="0"/>
                <a:t>You can prevent an unwanted event. </a:t>
              </a:r>
            </a:p>
            <a:p>
              <a:pPr algn="ctr"/>
              <a:r>
                <a:rPr lang="en-US" sz="2400" b="1" dirty="0" smtClean="0"/>
                <a:t>First identify the </a:t>
              </a:r>
              <a:r>
                <a:rPr lang="en-US" sz="2400" b="1" dirty="0" smtClean="0">
                  <a:solidFill>
                    <a:srgbClr val="FFB300"/>
                  </a:solidFill>
                </a:rPr>
                <a:t>hazard</a:t>
              </a:r>
              <a:r>
                <a:rPr lang="en-US" sz="2400" b="1" dirty="0" smtClean="0"/>
                <a:t>. </a:t>
              </a:r>
            </a:p>
            <a:p>
              <a:pPr algn="ctr"/>
              <a:r>
                <a:rPr lang="en-US" sz="2400" b="1" dirty="0" smtClean="0"/>
                <a:t> </a:t>
              </a:r>
            </a:p>
            <a:p>
              <a:pPr algn="ctr"/>
              <a:r>
                <a:rPr lang="en-US" sz="2400" b="1" dirty="0" smtClean="0"/>
                <a:t>Do this by looking for a </a:t>
              </a:r>
              <a:r>
                <a:rPr lang="en-US" sz="2400" b="1" dirty="0" smtClean="0">
                  <a:solidFill>
                    <a:srgbClr val="FFB300"/>
                  </a:solidFill>
                </a:rPr>
                <a:t>source of energy</a:t>
              </a:r>
              <a:r>
                <a:rPr lang="en-US" sz="2400" b="1" dirty="0" smtClean="0"/>
                <a:t>.</a:t>
              </a:r>
              <a:endParaRPr lang="en-US" sz="2400" b="1" dirty="0"/>
            </a:p>
          </p:txBody>
        </p:sp>
        <p:sp>
          <p:nvSpPr>
            <p:cNvPr id="9" name="TextBox 8"/>
            <p:cNvSpPr txBox="1"/>
            <p:nvPr/>
          </p:nvSpPr>
          <p:spPr>
            <a:xfrm>
              <a:off x="1104900" y="3320533"/>
              <a:ext cx="2057400" cy="2585323"/>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t>Gravity</a:t>
              </a:r>
            </a:p>
            <a:p>
              <a:pPr marL="285750" indent="-285750">
                <a:buClr>
                  <a:srgbClr val="FFB300"/>
                </a:buClr>
                <a:buFont typeface="Wingdings" pitchFamily="2" charset="2"/>
                <a:buChar char="v"/>
              </a:pPr>
              <a:r>
                <a:rPr lang="en-US" b="1" dirty="0" smtClean="0"/>
                <a:t>Electricity</a:t>
              </a:r>
            </a:p>
            <a:p>
              <a:pPr marL="285750" indent="-285750">
                <a:buClr>
                  <a:srgbClr val="FFB300"/>
                </a:buClr>
                <a:buFont typeface="Wingdings" pitchFamily="2" charset="2"/>
                <a:buChar char="v"/>
              </a:pPr>
              <a:r>
                <a:rPr lang="en-US" b="1" dirty="0" smtClean="0"/>
                <a:t>Mechanical</a:t>
              </a:r>
            </a:p>
            <a:p>
              <a:pPr marL="285750" indent="-285750">
                <a:buClr>
                  <a:srgbClr val="FFB300"/>
                </a:buClr>
                <a:buFont typeface="Wingdings" pitchFamily="2" charset="2"/>
                <a:buChar char="v"/>
              </a:pPr>
              <a:r>
                <a:rPr lang="en-US" b="1" dirty="0" smtClean="0"/>
                <a:t>Chemical</a:t>
              </a:r>
            </a:p>
            <a:p>
              <a:pPr marL="285750" indent="-285750">
                <a:buClr>
                  <a:srgbClr val="FFB300"/>
                </a:buClr>
                <a:buFont typeface="Wingdings" pitchFamily="2" charset="2"/>
                <a:buChar char="v"/>
              </a:pPr>
              <a:r>
                <a:rPr lang="en-US" b="1" dirty="0" smtClean="0"/>
                <a:t>Pressure</a:t>
              </a:r>
            </a:p>
            <a:p>
              <a:pPr marL="285750" indent="-285750">
                <a:buClr>
                  <a:srgbClr val="FFB300"/>
                </a:buClr>
                <a:buFont typeface="Wingdings" pitchFamily="2" charset="2"/>
                <a:buChar char="v"/>
              </a:pPr>
              <a:r>
                <a:rPr lang="en-US" b="1" dirty="0" smtClean="0"/>
                <a:t>Noise</a:t>
              </a:r>
            </a:p>
            <a:p>
              <a:pPr marL="285750" indent="-285750">
                <a:buClr>
                  <a:srgbClr val="FFB300"/>
                </a:buClr>
                <a:buFont typeface="Wingdings" pitchFamily="2" charset="2"/>
                <a:buChar char="v"/>
              </a:pPr>
              <a:r>
                <a:rPr lang="en-US" b="1" dirty="0" smtClean="0"/>
                <a:t>Thermal</a:t>
              </a:r>
            </a:p>
            <a:p>
              <a:pPr marL="285750" indent="-285750">
                <a:buClr>
                  <a:srgbClr val="FFB300"/>
                </a:buClr>
                <a:buFont typeface="Wingdings" pitchFamily="2" charset="2"/>
                <a:buChar char="v"/>
              </a:pPr>
              <a:r>
                <a:rPr lang="en-US" b="1" dirty="0" smtClean="0"/>
                <a:t>Radiant</a:t>
              </a:r>
            </a:p>
            <a:p>
              <a:pPr marL="285750" indent="-285750">
                <a:buClr>
                  <a:srgbClr val="FFB300"/>
                </a:buClr>
                <a:buFont typeface="Wingdings" pitchFamily="2" charset="2"/>
                <a:buChar char="v"/>
              </a:pPr>
              <a:r>
                <a:rPr lang="en-US" b="1" dirty="0" smtClean="0"/>
                <a:t>Body Mechanics</a:t>
              </a:r>
              <a:endParaRPr lang="en-US" b="1" dirty="0"/>
            </a:p>
          </p:txBody>
        </p:sp>
        <p:sp>
          <p:nvSpPr>
            <p:cNvPr id="10" name="TextBox 9"/>
            <p:cNvSpPr txBox="1"/>
            <p:nvPr/>
          </p:nvSpPr>
          <p:spPr>
            <a:xfrm>
              <a:off x="3937379" y="3320534"/>
              <a:ext cx="4038599" cy="2585323"/>
            </a:xfrm>
            <a:prstGeom prst="rect">
              <a:avLst/>
            </a:prstGeom>
            <a:noFill/>
          </p:spPr>
          <p:txBody>
            <a:bodyPr wrap="square" rtlCol="0">
              <a:spAutoFit/>
            </a:bodyPr>
            <a:lstStyle/>
            <a:p>
              <a:r>
                <a:rPr lang="en-US" b="1" dirty="0" smtClean="0"/>
                <a:t>Falling or things falling</a:t>
              </a:r>
            </a:p>
            <a:p>
              <a:r>
                <a:rPr lang="en-US" b="1" dirty="0" smtClean="0"/>
                <a:t>Contact or arcing</a:t>
              </a:r>
            </a:p>
            <a:p>
              <a:r>
                <a:rPr lang="en-US" b="1" dirty="0" smtClean="0"/>
                <a:t>Moving equipment or moving parts</a:t>
              </a:r>
            </a:p>
            <a:p>
              <a:r>
                <a:rPr lang="en-US" b="1" dirty="0" smtClean="0"/>
                <a:t>Inhalation, touching or ingesting</a:t>
              </a:r>
            </a:p>
            <a:p>
              <a:r>
                <a:rPr lang="en-US" b="1" dirty="0" smtClean="0"/>
                <a:t>Air or a spring or compressed gas</a:t>
              </a:r>
            </a:p>
            <a:p>
              <a:r>
                <a:rPr lang="en-US" b="1" dirty="0" smtClean="0"/>
                <a:t>How loud and how long you hear it</a:t>
              </a:r>
            </a:p>
            <a:p>
              <a:r>
                <a:rPr lang="en-US" b="1" dirty="0" smtClean="0"/>
                <a:t>Hot or cold</a:t>
              </a:r>
            </a:p>
            <a:p>
              <a:r>
                <a:rPr lang="en-US" b="1" dirty="0" smtClean="0"/>
                <a:t>Light or radiation</a:t>
              </a:r>
            </a:p>
            <a:p>
              <a:r>
                <a:rPr lang="en-US" b="1" dirty="0" smtClean="0"/>
                <a:t>Lifting or body position</a:t>
              </a:r>
              <a:endParaRPr lang="en-US" b="1" dirty="0"/>
            </a:p>
          </p:txBody>
        </p:sp>
      </p:grpSp>
      <p:grpSp>
        <p:nvGrpSpPr>
          <p:cNvPr id="8" name="Group 7"/>
          <p:cNvGrpSpPr/>
          <p:nvPr/>
        </p:nvGrpSpPr>
        <p:grpSpPr>
          <a:xfrm>
            <a:off x="6254363" y="6296523"/>
            <a:ext cx="2334768" cy="384048"/>
            <a:chOff x="6254363" y="6296523"/>
            <a:chExt cx="2334768" cy="384048"/>
          </a:xfrm>
        </p:grpSpPr>
        <p:sp>
          <p:nvSpPr>
            <p:cNvPr id="34" name="Right Arrow 33"/>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6912731" y="6296523"/>
              <a:ext cx="965010" cy="369332"/>
            </a:xfrm>
            <a:prstGeom prst="rect">
              <a:avLst/>
            </a:prstGeom>
            <a:noFill/>
          </p:spPr>
          <p:txBody>
            <a:bodyPr wrap="square" rtlCol="0">
              <a:spAutoFit/>
            </a:bodyPr>
            <a:lstStyle/>
            <a:p>
              <a:pPr algn="ctr"/>
              <a:r>
                <a:rPr lang="en-US" b="1" dirty="0" smtClean="0">
                  <a:solidFill>
                    <a:schemeClr val="bg1"/>
                  </a:solidFill>
                </a:rPr>
                <a:t>2 of 12</a:t>
              </a:r>
              <a:endParaRPr lang="en-US" b="1" dirty="0">
                <a:solidFill>
                  <a:schemeClr val="bg1"/>
                </a:solidFill>
              </a:endParaRPr>
            </a:p>
          </p:txBody>
        </p:sp>
        <p:sp>
          <p:nvSpPr>
            <p:cNvPr id="36" name="Left Arrow 35"/>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37" name="Group 36"/>
          <p:cNvGrpSpPr/>
          <p:nvPr/>
        </p:nvGrpSpPr>
        <p:grpSpPr>
          <a:xfrm>
            <a:off x="516340" y="296586"/>
            <a:ext cx="8153401" cy="389214"/>
            <a:chOff x="516340" y="296586"/>
            <a:chExt cx="8153401" cy="389214"/>
          </a:xfrm>
        </p:grpSpPr>
        <p:sp>
          <p:nvSpPr>
            <p:cNvPr id="38" name="Round Diagonal Corner Rectangle 3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9" name="Round Diagonal Corner Rectangle 38"/>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40" name="Round Diagonal Corner Rectangle 39"/>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41" name="Round Diagonal Corner Rectangle 40"/>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2" name="Round Diagonal Corner Rectangle 41"/>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9" name="Round Diagonal Corner Rectangle 48"/>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4062209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3792805"/>
            <a:ext cx="1717220" cy="1200329"/>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Welder or smelter worker in heat suit</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TextBox 9"/>
          <p:cNvSpPr txBox="1"/>
          <p:nvPr/>
        </p:nvSpPr>
        <p:spPr>
          <a:xfrm>
            <a:off x="689422" y="4960477"/>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11" name="TextBox 10"/>
          <p:cNvSpPr txBox="1"/>
          <p:nvPr/>
        </p:nvSpPr>
        <p:spPr>
          <a:xfrm>
            <a:off x="2700557" y="4960477"/>
            <a:ext cx="1717222"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12" name="TextBox 11"/>
          <p:cNvSpPr txBox="1"/>
          <p:nvPr/>
        </p:nvSpPr>
        <p:spPr>
          <a:xfrm>
            <a:off x="4804222" y="4960478"/>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13" name="TextBox 12"/>
          <p:cNvSpPr txBox="1"/>
          <p:nvPr/>
        </p:nvSpPr>
        <p:spPr>
          <a:xfrm>
            <a:off x="6823066" y="4960477"/>
            <a:ext cx="1679577" cy="365760"/>
          </a:xfrm>
          <a:prstGeom prst="rect">
            <a:avLst/>
          </a:prstGeom>
          <a:solidFill>
            <a:srgbClr val="0065CC"/>
          </a:solidFill>
          <a:ln w="25400">
            <a:solidFill>
              <a:srgbClr val="FFB300"/>
            </a:solidFill>
          </a:ln>
        </p:spPr>
        <p:txBody>
          <a:bodyPr wrap="square" rtlCol="0">
            <a:spAutoFit/>
          </a:bodyPr>
          <a:lstStyle/>
          <a:p>
            <a:endParaRPr lang="en-US" dirty="0"/>
          </a:p>
        </p:txBody>
      </p:sp>
      <p:grpSp>
        <p:nvGrpSpPr>
          <p:cNvPr id="16" name="Group 15"/>
          <p:cNvGrpSpPr/>
          <p:nvPr/>
        </p:nvGrpSpPr>
        <p:grpSpPr>
          <a:xfrm>
            <a:off x="627739" y="1143000"/>
            <a:ext cx="7696200" cy="1599416"/>
            <a:chOff x="609600" y="685800"/>
            <a:chExt cx="7696200" cy="1599416"/>
          </a:xfrm>
        </p:grpSpPr>
        <p:sp>
          <p:nvSpPr>
            <p:cNvPr id="2" name="TextBox 1"/>
            <p:cNvSpPr txBox="1"/>
            <p:nvPr/>
          </p:nvSpPr>
          <p:spPr>
            <a:xfrm>
              <a:off x="609600" y="685800"/>
              <a:ext cx="7696200" cy="830997"/>
            </a:xfrm>
            <a:prstGeom prst="rect">
              <a:avLst/>
            </a:prstGeom>
            <a:noFill/>
          </p:spPr>
          <p:txBody>
            <a:bodyPr wrap="square" rtlCol="0">
              <a:spAutoFit/>
            </a:bodyPr>
            <a:lstStyle/>
            <a:p>
              <a:pPr algn="ctr"/>
              <a:r>
                <a:rPr lang="en-US" sz="2400" b="1" dirty="0" smtClean="0"/>
                <a:t>Now you try it - drag the type of </a:t>
              </a:r>
              <a:r>
                <a:rPr lang="en-US" sz="2400" b="1" dirty="0" smtClean="0">
                  <a:solidFill>
                    <a:srgbClr val="FFB300"/>
                  </a:solidFill>
                </a:rPr>
                <a:t>energy </a:t>
              </a:r>
              <a:r>
                <a:rPr lang="en-US" sz="2400" b="1" dirty="0" smtClean="0"/>
                <a:t>to its </a:t>
              </a:r>
              <a:r>
                <a:rPr lang="en-US" sz="2400" b="1" dirty="0" smtClean="0">
                  <a:solidFill>
                    <a:srgbClr val="0065CC"/>
                  </a:solidFill>
                </a:rPr>
                <a:t>hazard</a:t>
              </a:r>
              <a:r>
                <a:rPr lang="en-US" sz="2400" b="1" dirty="0" smtClean="0">
                  <a:solidFill>
                    <a:srgbClr val="FFB300"/>
                  </a:solidFill>
                </a:rPr>
                <a:t> </a:t>
              </a:r>
              <a:r>
                <a:rPr lang="en-US" sz="2400" b="1" dirty="0" smtClean="0"/>
                <a:t>(source of potential harm). </a:t>
              </a:r>
              <a:endParaRPr lang="en-US" sz="2400" b="1" dirty="0"/>
            </a:p>
          </p:txBody>
        </p:sp>
        <p:sp>
          <p:nvSpPr>
            <p:cNvPr id="3" name="TextBox 2"/>
            <p:cNvSpPr txBox="1"/>
            <p:nvPr/>
          </p:nvSpPr>
          <p:spPr>
            <a:xfrm>
              <a:off x="1035394" y="1904999"/>
              <a:ext cx="1170432" cy="369332"/>
            </a:xfrm>
            <a:prstGeom prst="rect">
              <a:avLst/>
            </a:prstGeom>
            <a:solidFill>
              <a:srgbClr val="FFB300"/>
            </a:solidFill>
            <a:ln w="25400">
              <a:solidFill>
                <a:srgbClr val="996532"/>
              </a:solidFill>
            </a:ln>
          </p:spPr>
          <p:txBody>
            <a:bodyPr wrap="square" rtlCol="0">
              <a:spAutoFit/>
            </a:bodyPr>
            <a:lstStyle/>
            <a:p>
              <a:pPr algn="ctr"/>
              <a:r>
                <a:rPr lang="en-US" b="1" dirty="0" smtClean="0"/>
                <a:t>Gravity</a:t>
              </a:r>
              <a:endParaRPr lang="en-US" b="1" dirty="0"/>
            </a:p>
          </p:txBody>
        </p:sp>
        <p:sp>
          <p:nvSpPr>
            <p:cNvPr id="4" name="TextBox 3"/>
            <p:cNvSpPr txBox="1"/>
            <p:nvPr/>
          </p:nvSpPr>
          <p:spPr>
            <a:xfrm>
              <a:off x="7110981" y="1904999"/>
              <a:ext cx="1170432" cy="369332"/>
            </a:xfrm>
            <a:prstGeom prst="rect">
              <a:avLst/>
            </a:prstGeom>
            <a:solidFill>
              <a:srgbClr val="FFB300"/>
            </a:solidFill>
            <a:ln w="25400">
              <a:solidFill>
                <a:srgbClr val="996532"/>
              </a:solidFill>
            </a:ln>
          </p:spPr>
          <p:txBody>
            <a:bodyPr wrap="square" rtlCol="0">
              <a:spAutoFit/>
            </a:bodyPr>
            <a:lstStyle/>
            <a:p>
              <a:pPr algn="ctr"/>
              <a:r>
                <a:rPr lang="en-US" b="1" dirty="0" smtClean="0"/>
                <a:t>Radiant</a:t>
              </a:r>
              <a:endParaRPr lang="en-US" b="1" dirty="0"/>
            </a:p>
          </p:txBody>
        </p:sp>
        <p:sp>
          <p:nvSpPr>
            <p:cNvPr id="18" name="TextBox 17"/>
            <p:cNvSpPr txBox="1"/>
            <p:nvPr/>
          </p:nvSpPr>
          <p:spPr>
            <a:xfrm>
              <a:off x="5119687" y="1915884"/>
              <a:ext cx="1166131" cy="369332"/>
            </a:xfrm>
            <a:prstGeom prst="rect">
              <a:avLst/>
            </a:prstGeom>
            <a:solidFill>
              <a:srgbClr val="FFB300"/>
            </a:solidFill>
            <a:ln w="25400">
              <a:solidFill>
                <a:srgbClr val="996532"/>
              </a:solidFill>
            </a:ln>
          </p:spPr>
          <p:txBody>
            <a:bodyPr wrap="square" rtlCol="0">
              <a:spAutoFit/>
            </a:bodyPr>
            <a:lstStyle/>
            <a:p>
              <a:pPr algn="ctr"/>
              <a:r>
                <a:rPr lang="en-US" b="1" dirty="0" smtClean="0"/>
                <a:t>Chemical</a:t>
              </a:r>
              <a:endParaRPr lang="en-US" b="1" dirty="0"/>
            </a:p>
          </p:txBody>
        </p:sp>
        <p:sp>
          <p:nvSpPr>
            <p:cNvPr id="19" name="TextBox 18"/>
            <p:cNvSpPr txBox="1"/>
            <p:nvPr/>
          </p:nvSpPr>
          <p:spPr>
            <a:xfrm>
              <a:off x="3046530" y="1915884"/>
              <a:ext cx="1170432" cy="369332"/>
            </a:xfrm>
            <a:prstGeom prst="rect">
              <a:avLst/>
            </a:prstGeom>
            <a:solidFill>
              <a:srgbClr val="FFB300"/>
            </a:solidFill>
            <a:ln w="25400">
              <a:solidFill>
                <a:srgbClr val="996532"/>
              </a:solidFill>
            </a:ln>
          </p:spPr>
          <p:txBody>
            <a:bodyPr wrap="square" rtlCol="0">
              <a:spAutoFit/>
            </a:bodyPr>
            <a:lstStyle/>
            <a:p>
              <a:pPr algn="ctr"/>
              <a:r>
                <a:rPr lang="en-US" b="1" dirty="0" smtClean="0"/>
                <a:t>Noise</a:t>
              </a:r>
              <a:endParaRPr lang="en-US" b="1" dirty="0"/>
            </a:p>
          </p:txBody>
        </p:sp>
      </p:grpSp>
      <p:sp>
        <p:nvSpPr>
          <p:cNvPr id="20" name="Rectangle 19"/>
          <p:cNvSpPr/>
          <p:nvPr/>
        </p:nvSpPr>
        <p:spPr>
          <a:xfrm>
            <a:off x="6837587" y="3792806"/>
            <a:ext cx="1717220" cy="1200329"/>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worker </a:t>
            </a:r>
          </a:p>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with earmuffs  on</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Rectangle 20"/>
          <p:cNvSpPr/>
          <p:nvPr/>
        </p:nvSpPr>
        <p:spPr>
          <a:xfrm>
            <a:off x="2773135" y="3703321"/>
            <a:ext cx="1717222" cy="1200329"/>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Bottle of Acid or drum of a chemical</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22" name="Object 21"/>
          <p:cNvGraphicFramePr>
            <a:graphicFrameLocks/>
          </p:cNvGraphicFramePr>
          <p:nvPr>
            <p:extLst>
              <p:ext uri="{D42A27DB-BD31-4B8C-83A1-F6EECF244321}">
                <p14:modId xmlns:p14="http://schemas.microsoft.com/office/powerpoint/2010/main" xmlns="" val="3821912869"/>
              </p:ext>
            </p:extLst>
          </p:nvPr>
        </p:nvGraphicFramePr>
        <p:xfrm>
          <a:off x="4791077" y="3666790"/>
          <a:ext cx="1682496" cy="1271016"/>
        </p:xfrm>
        <a:graphic>
          <a:graphicData uri="http://schemas.openxmlformats.org/presentationml/2006/ole">
            <p:oleObj spid="_x0000_s1338" name="Photo Editor Photo" r:id="rId3" imgW="7201905" imgH="4800000" progId="">
              <p:embed/>
            </p:oleObj>
          </a:graphicData>
        </a:graphic>
      </p:graphicFrame>
      <p:pic>
        <p:nvPicPr>
          <p:cNvPr id="1036" name="Picture 12" descr="File:AVONDALE SHIPYARD WORKER WEARS SPECIAL EAR MUFFS FOR PROTECTION FROM THE HEAVY LEVEL OF INDUSTRIAL NOISE POLLUTION - NARA - 546041.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6823066" y="3669165"/>
            <a:ext cx="1679577" cy="1268641"/>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1038" name="Picture 14" descr="File:Defense.gov News Photo 120723-F-HA794-089 - A U.S. Air Force firefighter sprays water at the fire of a simulated C-130 Hercules plane crash during operational readiness exercise Beverly.jpg">
            <a:hlinkClick r:id="rId6"/>
          </p:cNvPr>
          <p:cNvPicPr preferRelativeResize="0">
            <a:picLocks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2735283" y="3669164"/>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1043" name="Picture 19" descr="File:NRCSIA99280 - Iowa (3255)(NRCS Photo Gallery).tif">
            <a:hlinkClick r:id="rId8"/>
          </p:cNvPr>
          <p:cNvPicPr preferRelativeResize="0">
            <a:picLocks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689422" y="3669164"/>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sp>
        <p:nvSpPr>
          <p:cNvPr id="25" name="Rounded Rectangle 24"/>
          <p:cNvSpPr/>
          <p:nvPr/>
        </p:nvSpPr>
        <p:spPr>
          <a:xfrm>
            <a:off x="516340" y="914400"/>
            <a:ext cx="8153400" cy="4953000"/>
          </a:xfrm>
          <a:prstGeom prst="roundRect">
            <a:avLst/>
          </a:prstGeom>
          <a:noFill/>
          <a:ln>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12731" y="6306546"/>
            <a:ext cx="1018032" cy="369332"/>
          </a:xfrm>
          <a:prstGeom prst="rect">
            <a:avLst/>
          </a:prstGeom>
          <a:noFill/>
        </p:spPr>
        <p:txBody>
          <a:bodyPr wrap="square" rtlCol="0">
            <a:spAutoFit/>
          </a:bodyPr>
          <a:lstStyle/>
          <a:p>
            <a:pPr algn="ctr"/>
            <a:r>
              <a:rPr lang="en-US" b="1" dirty="0"/>
              <a:t>3</a:t>
            </a:r>
            <a:r>
              <a:rPr lang="en-US" b="1" dirty="0" smtClean="0"/>
              <a:t> of 12</a:t>
            </a:r>
            <a:endParaRPr lang="en-US" b="1" dirty="0"/>
          </a:p>
        </p:txBody>
      </p:sp>
      <p:sp>
        <p:nvSpPr>
          <p:cNvPr id="27" name="Right Arrow 26"/>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Left Arrow 34"/>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6" name="Group 35"/>
          <p:cNvGrpSpPr/>
          <p:nvPr/>
        </p:nvGrpSpPr>
        <p:grpSpPr>
          <a:xfrm>
            <a:off x="516340"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8" name="Round Diagonal Corner Rectangle 37"/>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9" name="Round Diagonal Corner Rectangle 38"/>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40" name="Round Diagonal Corner Rectangle 39"/>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1" name="Round Diagonal Corner Rectangle 40"/>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2" name="Round Diagonal Corner Rectangle 41"/>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129049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3792805"/>
            <a:ext cx="1717220" cy="1200329"/>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Welder or smelter worker in heat suit</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TextBox 9"/>
          <p:cNvSpPr txBox="1"/>
          <p:nvPr/>
        </p:nvSpPr>
        <p:spPr>
          <a:xfrm>
            <a:off x="689422" y="4960477"/>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11" name="TextBox 10"/>
          <p:cNvSpPr txBox="1"/>
          <p:nvPr/>
        </p:nvSpPr>
        <p:spPr>
          <a:xfrm>
            <a:off x="2700557" y="4960477"/>
            <a:ext cx="1717222"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12" name="TextBox 11"/>
          <p:cNvSpPr txBox="1"/>
          <p:nvPr/>
        </p:nvSpPr>
        <p:spPr>
          <a:xfrm>
            <a:off x="4804222" y="4960478"/>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13" name="TextBox 12"/>
          <p:cNvSpPr txBox="1"/>
          <p:nvPr/>
        </p:nvSpPr>
        <p:spPr>
          <a:xfrm>
            <a:off x="6823066" y="4960477"/>
            <a:ext cx="1679577"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2" name="TextBox 1"/>
          <p:cNvSpPr txBox="1"/>
          <p:nvPr/>
        </p:nvSpPr>
        <p:spPr>
          <a:xfrm>
            <a:off x="627739" y="1143000"/>
            <a:ext cx="7696200" cy="830997"/>
          </a:xfrm>
          <a:prstGeom prst="rect">
            <a:avLst/>
          </a:prstGeom>
          <a:noFill/>
        </p:spPr>
        <p:txBody>
          <a:bodyPr wrap="square" rtlCol="0">
            <a:spAutoFit/>
          </a:bodyPr>
          <a:lstStyle/>
          <a:p>
            <a:pPr algn="ctr"/>
            <a:r>
              <a:rPr lang="en-US" sz="2400" b="1" dirty="0" smtClean="0"/>
              <a:t>Now you try it - drag the type of </a:t>
            </a:r>
            <a:r>
              <a:rPr lang="en-US" sz="2400" b="1" dirty="0" smtClean="0">
                <a:solidFill>
                  <a:srgbClr val="FFB300"/>
                </a:solidFill>
              </a:rPr>
              <a:t>energy </a:t>
            </a:r>
            <a:r>
              <a:rPr lang="en-US" sz="2400" b="1" dirty="0" smtClean="0"/>
              <a:t>to its </a:t>
            </a:r>
            <a:r>
              <a:rPr lang="en-US" sz="2400" b="1" dirty="0" smtClean="0">
                <a:solidFill>
                  <a:srgbClr val="0065CC"/>
                </a:solidFill>
              </a:rPr>
              <a:t>hazard</a:t>
            </a:r>
            <a:r>
              <a:rPr lang="en-US" sz="2400" b="1" dirty="0" smtClean="0">
                <a:solidFill>
                  <a:srgbClr val="FFB300"/>
                </a:solidFill>
              </a:rPr>
              <a:t> </a:t>
            </a:r>
            <a:r>
              <a:rPr lang="en-US" sz="2400" b="1" dirty="0" smtClean="0"/>
              <a:t>(source of potential harm). </a:t>
            </a:r>
            <a:endParaRPr lang="en-US" sz="2400" b="1" dirty="0"/>
          </a:p>
        </p:txBody>
      </p:sp>
      <p:sp>
        <p:nvSpPr>
          <p:cNvPr id="3" name="TextBox 2"/>
          <p:cNvSpPr txBox="1"/>
          <p:nvPr/>
        </p:nvSpPr>
        <p:spPr>
          <a:xfrm>
            <a:off x="5093456" y="4961837"/>
            <a:ext cx="1170432" cy="369332"/>
          </a:xfrm>
          <a:prstGeom prst="rect">
            <a:avLst/>
          </a:prstGeom>
          <a:solidFill>
            <a:srgbClr val="FFB300"/>
          </a:solidFill>
          <a:ln w="25400">
            <a:solidFill>
              <a:srgbClr val="996532"/>
            </a:solidFill>
          </a:ln>
        </p:spPr>
        <p:txBody>
          <a:bodyPr wrap="square" rtlCol="0">
            <a:spAutoFit/>
          </a:bodyPr>
          <a:lstStyle/>
          <a:p>
            <a:pPr algn="ctr"/>
            <a:r>
              <a:rPr lang="en-US" b="1" dirty="0" smtClean="0"/>
              <a:t>Gravity</a:t>
            </a:r>
            <a:endParaRPr lang="en-US" b="1" dirty="0"/>
          </a:p>
        </p:txBody>
      </p:sp>
      <p:sp>
        <p:nvSpPr>
          <p:cNvPr id="4" name="TextBox 3"/>
          <p:cNvSpPr txBox="1"/>
          <p:nvPr/>
        </p:nvSpPr>
        <p:spPr>
          <a:xfrm>
            <a:off x="2991315" y="4974083"/>
            <a:ext cx="1170432" cy="369332"/>
          </a:xfrm>
          <a:prstGeom prst="rect">
            <a:avLst/>
          </a:prstGeom>
          <a:solidFill>
            <a:srgbClr val="FFB300"/>
          </a:solidFill>
          <a:ln w="25400">
            <a:solidFill>
              <a:srgbClr val="996532"/>
            </a:solidFill>
          </a:ln>
        </p:spPr>
        <p:txBody>
          <a:bodyPr wrap="square" rtlCol="0">
            <a:spAutoFit/>
          </a:bodyPr>
          <a:lstStyle/>
          <a:p>
            <a:pPr algn="ctr"/>
            <a:r>
              <a:rPr lang="en-US" b="1" dirty="0" smtClean="0"/>
              <a:t>Radiant</a:t>
            </a:r>
            <a:endParaRPr lang="en-US" b="1" dirty="0"/>
          </a:p>
        </p:txBody>
      </p:sp>
      <p:sp>
        <p:nvSpPr>
          <p:cNvPr id="18" name="TextBox 17"/>
          <p:cNvSpPr txBox="1"/>
          <p:nvPr/>
        </p:nvSpPr>
        <p:spPr>
          <a:xfrm>
            <a:off x="947604" y="4953671"/>
            <a:ext cx="1166131" cy="369332"/>
          </a:xfrm>
          <a:prstGeom prst="rect">
            <a:avLst/>
          </a:prstGeom>
          <a:solidFill>
            <a:srgbClr val="FFB300"/>
          </a:solidFill>
          <a:ln w="25400">
            <a:solidFill>
              <a:srgbClr val="996532"/>
            </a:solidFill>
          </a:ln>
        </p:spPr>
        <p:txBody>
          <a:bodyPr wrap="square" rtlCol="0">
            <a:spAutoFit/>
          </a:bodyPr>
          <a:lstStyle/>
          <a:p>
            <a:pPr algn="ctr"/>
            <a:r>
              <a:rPr lang="en-US" b="1" dirty="0" smtClean="0"/>
              <a:t>Chemical</a:t>
            </a:r>
            <a:endParaRPr lang="en-US" b="1" dirty="0"/>
          </a:p>
        </p:txBody>
      </p:sp>
      <p:sp>
        <p:nvSpPr>
          <p:cNvPr id="19" name="TextBox 18"/>
          <p:cNvSpPr txBox="1"/>
          <p:nvPr/>
        </p:nvSpPr>
        <p:spPr>
          <a:xfrm>
            <a:off x="7129120" y="4953671"/>
            <a:ext cx="1170432" cy="369332"/>
          </a:xfrm>
          <a:prstGeom prst="rect">
            <a:avLst/>
          </a:prstGeom>
          <a:solidFill>
            <a:srgbClr val="FFB300"/>
          </a:solidFill>
          <a:ln w="25400">
            <a:solidFill>
              <a:srgbClr val="996532"/>
            </a:solidFill>
          </a:ln>
        </p:spPr>
        <p:txBody>
          <a:bodyPr wrap="square" rtlCol="0">
            <a:spAutoFit/>
          </a:bodyPr>
          <a:lstStyle/>
          <a:p>
            <a:pPr algn="ctr"/>
            <a:r>
              <a:rPr lang="en-US" b="1" dirty="0" smtClean="0"/>
              <a:t>Noise</a:t>
            </a:r>
            <a:endParaRPr lang="en-US" b="1" dirty="0"/>
          </a:p>
        </p:txBody>
      </p:sp>
      <p:sp>
        <p:nvSpPr>
          <p:cNvPr id="20" name="Rectangle 19"/>
          <p:cNvSpPr/>
          <p:nvPr/>
        </p:nvSpPr>
        <p:spPr>
          <a:xfrm>
            <a:off x="6837587" y="3792806"/>
            <a:ext cx="1717220" cy="1200329"/>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worker </a:t>
            </a:r>
          </a:p>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with earmuffs  on</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Rectangle 20"/>
          <p:cNvSpPr/>
          <p:nvPr/>
        </p:nvSpPr>
        <p:spPr>
          <a:xfrm>
            <a:off x="2773135" y="3703321"/>
            <a:ext cx="1717222" cy="1200329"/>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Bottle of Acid or drum of a chemical</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22" name="Object 21"/>
          <p:cNvGraphicFramePr>
            <a:graphicFrameLocks/>
          </p:cNvGraphicFramePr>
          <p:nvPr>
            <p:extLst>
              <p:ext uri="{D42A27DB-BD31-4B8C-83A1-F6EECF244321}">
                <p14:modId xmlns:p14="http://schemas.microsoft.com/office/powerpoint/2010/main" xmlns="" val="446410300"/>
              </p:ext>
            </p:extLst>
          </p:nvPr>
        </p:nvGraphicFramePr>
        <p:xfrm>
          <a:off x="4791077" y="3666790"/>
          <a:ext cx="1682496" cy="1271016"/>
        </p:xfrm>
        <a:graphic>
          <a:graphicData uri="http://schemas.openxmlformats.org/presentationml/2006/ole">
            <p:oleObj spid="_x0000_s2144" name="Photo Editor Photo" r:id="rId3" imgW="7201905" imgH="4800000" progId="">
              <p:embed/>
            </p:oleObj>
          </a:graphicData>
        </a:graphic>
      </p:graphicFrame>
      <p:pic>
        <p:nvPicPr>
          <p:cNvPr id="1036" name="Picture 12" descr="File:AVONDALE SHIPYARD WORKER WEARS SPECIAL EAR MUFFS FOR PROTECTION FROM THE HEAVY LEVEL OF INDUSTRIAL NOISE POLLUTION - NARA - 546041.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6823066" y="3669165"/>
            <a:ext cx="1679577" cy="1268641"/>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1038" name="Picture 14" descr="File:Defense.gov News Photo 120723-F-HA794-089 - A U.S. Air Force firefighter sprays water at the fire of a simulated C-130 Hercules plane crash during operational readiness exercise Beverly.jpg">
            <a:hlinkClick r:id="rId6"/>
          </p:cNvPr>
          <p:cNvPicPr preferRelativeResize="0">
            <a:picLocks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2735283" y="3669164"/>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1043" name="Picture 19" descr="File:NRCSIA99280 - Iowa (3255)(NRCS Photo Gallery).tif">
            <a:hlinkClick r:id="rId8"/>
          </p:cNvPr>
          <p:cNvPicPr preferRelativeResize="0">
            <a:picLocks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689422" y="3669164"/>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sp>
        <p:nvSpPr>
          <p:cNvPr id="25" name="Rounded Rectangle 24"/>
          <p:cNvSpPr/>
          <p:nvPr/>
        </p:nvSpPr>
        <p:spPr>
          <a:xfrm>
            <a:off x="516340" y="914400"/>
            <a:ext cx="8153400" cy="4953000"/>
          </a:xfrm>
          <a:prstGeom prst="roundRect">
            <a:avLst/>
          </a:prstGeom>
          <a:noFill/>
          <a:ln>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12731" y="6306546"/>
            <a:ext cx="1018032" cy="369332"/>
          </a:xfrm>
          <a:prstGeom prst="rect">
            <a:avLst/>
          </a:prstGeom>
          <a:noFill/>
        </p:spPr>
        <p:txBody>
          <a:bodyPr wrap="square" rtlCol="0">
            <a:spAutoFit/>
          </a:bodyPr>
          <a:lstStyle/>
          <a:p>
            <a:pPr algn="ctr"/>
            <a:r>
              <a:rPr lang="en-US" b="1" dirty="0"/>
              <a:t>3</a:t>
            </a:r>
            <a:r>
              <a:rPr lang="en-US" b="1" dirty="0" smtClean="0"/>
              <a:t> of 12</a:t>
            </a:r>
            <a:endParaRPr lang="en-US" b="1" dirty="0"/>
          </a:p>
        </p:txBody>
      </p:sp>
      <p:sp>
        <p:nvSpPr>
          <p:cNvPr id="27" name="Right Arrow 26"/>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Left Arrow 34"/>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6" name="Group 35"/>
          <p:cNvGrpSpPr/>
          <p:nvPr/>
        </p:nvGrpSpPr>
        <p:grpSpPr>
          <a:xfrm>
            <a:off x="516340" y="296586"/>
            <a:ext cx="8153401" cy="389214"/>
            <a:chOff x="516340" y="296586"/>
            <a:chExt cx="8153401" cy="389214"/>
          </a:xfrm>
        </p:grpSpPr>
        <p:sp>
          <p:nvSpPr>
            <p:cNvPr id="37" name="Round Diagonal Corner Rectangle 36"/>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8" name="Round Diagonal Corner Rectangle 37"/>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9" name="Round Diagonal Corner Rectangle 38"/>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40" name="Round Diagonal Corner Rectangle 39"/>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1" name="Round Diagonal Corner Rectangle 40"/>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2" name="Round Diagonal Corner Rectangle 41"/>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94385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474324" y="5105400"/>
            <a:ext cx="1717222" cy="923330"/>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Smelter Worker in Heat Suit</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8" name="Group 7"/>
          <p:cNvGrpSpPr/>
          <p:nvPr/>
        </p:nvGrpSpPr>
        <p:grpSpPr>
          <a:xfrm>
            <a:off x="564216" y="991828"/>
            <a:ext cx="8073148" cy="5040168"/>
            <a:chOff x="557862" y="1292274"/>
            <a:chExt cx="8073148" cy="5040168"/>
          </a:xfrm>
        </p:grpSpPr>
        <p:sp>
          <p:nvSpPr>
            <p:cNvPr id="2" name="TextBox 1"/>
            <p:cNvSpPr txBox="1"/>
            <p:nvPr/>
          </p:nvSpPr>
          <p:spPr>
            <a:xfrm>
              <a:off x="1007532" y="1292274"/>
              <a:ext cx="7180162" cy="461665"/>
            </a:xfrm>
            <a:prstGeom prst="rect">
              <a:avLst/>
            </a:prstGeom>
            <a:noFill/>
          </p:spPr>
          <p:txBody>
            <a:bodyPr wrap="square" rtlCol="0">
              <a:spAutoFit/>
            </a:bodyPr>
            <a:lstStyle/>
            <a:p>
              <a:r>
                <a:rPr lang="en-US" sz="2400" b="1" dirty="0" smtClean="0"/>
                <a:t>Try these too - drag the type of </a:t>
              </a:r>
              <a:r>
                <a:rPr lang="en-US" sz="2400" b="1" dirty="0" smtClean="0">
                  <a:solidFill>
                    <a:srgbClr val="FFB300"/>
                  </a:solidFill>
                </a:rPr>
                <a:t>energy </a:t>
              </a:r>
              <a:r>
                <a:rPr lang="en-US" sz="2400" b="1" dirty="0" smtClean="0"/>
                <a:t>to its </a:t>
              </a:r>
              <a:r>
                <a:rPr lang="en-US" sz="2400" b="1" dirty="0" smtClean="0">
                  <a:solidFill>
                    <a:srgbClr val="0065CC"/>
                  </a:solidFill>
                </a:rPr>
                <a:t>hazard</a:t>
              </a:r>
              <a:r>
                <a:rPr lang="en-US" sz="2400" b="1" dirty="0" smtClean="0"/>
                <a:t>. </a:t>
              </a:r>
              <a:endParaRPr lang="en-US" sz="2400" b="1" dirty="0"/>
            </a:p>
          </p:txBody>
        </p:sp>
        <p:sp>
          <p:nvSpPr>
            <p:cNvPr id="3" name="TextBox 2"/>
            <p:cNvSpPr txBox="1"/>
            <p:nvPr/>
          </p:nvSpPr>
          <p:spPr>
            <a:xfrm>
              <a:off x="842295" y="1907846"/>
              <a:ext cx="1905000" cy="369332"/>
            </a:xfrm>
            <a:prstGeom prst="rect">
              <a:avLst/>
            </a:prstGeom>
            <a:solidFill>
              <a:srgbClr val="FFC000"/>
            </a:solidFill>
            <a:ln w="25400">
              <a:solidFill>
                <a:srgbClr val="996532"/>
              </a:solidFill>
            </a:ln>
          </p:spPr>
          <p:txBody>
            <a:bodyPr wrap="square" rtlCol="0">
              <a:spAutoFit/>
            </a:bodyPr>
            <a:lstStyle/>
            <a:p>
              <a:pPr algn="ctr"/>
              <a:r>
                <a:rPr lang="en-US" b="1" dirty="0" smtClean="0"/>
                <a:t>Body Mechanics</a:t>
              </a:r>
              <a:endParaRPr lang="en-US" b="1" dirty="0"/>
            </a:p>
          </p:txBody>
        </p:sp>
        <p:sp>
          <p:nvSpPr>
            <p:cNvPr id="4" name="TextBox 3"/>
            <p:cNvSpPr txBox="1"/>
            <p:nvPr/>
          </p:nvSpPr>
          <p:spPr>
            <a:xfrm>
              <a:off x="2858231" y="1915103"/>
              <a:ext cx="1170432" cy="369332"/>
            </a:xfrm>
            <a:prstGeom prst="rect">
              <a:avLst/>
            </a:prstGeom>
            <a:solidFill>
              <a:srgbClr val="FFC000"/>
            </a:solidFill>
            <a:ln w="25400">
              <a:solidFill>
                <a:srgbClr val="996532"/>
              </a:solidFill>
            </a:ln>
          </p:spPr>
          <p:txBody>
            <a:bodyPr wrap="square" rtlCol="0">
              <a:spAutoFit/>
            </a:bodyPr>
            <a:lstStyle/>
            <a:p>
              <a:pPr algn="ctr"/>
              <a:r>
                <a:rPr lang="en-US" b="1" dirty="0" smtClean="0"/>
                <a:t>Electrical</a:t>
              </a:r>
              <a:endParaRPr lang="en-US" b="1" dirty="0"/>
            </a:p>
          </p:txBody>
        </p:sp>
        <p:sp>
          <p:nvSpPr>
            <p:cNvPr id="18" name="TextBox 17"/>
            <p:cNvSpPr txBox="1"/>
            <p:nvPr/>
          </p:nvSpPr>
          <p:spPr>
            <a:xfrm>
              <a:off x="4167091" y="1907846"/>
              <a:ext cx="1166131" cy="369332"/>
            </a:xfrm>
            <a:prstGeom prst="rect">
              <a:avLst/>
            </a:prstGeom>
            <a:solidFill>
              <a:srgbClr val="FFC000"/>
            </a:solidFill>
            <a:ln w="25400">
              <a:solidFill>
                <a:srgbClr val="996532"/>
              </a:solidFill>
            </a:ln>
          </p:spPr>
          <p:txBody>
            <a:bodyPr wrap="square" rtlCol="0">
              <a:spAutoFit/>
            </a:bodyPr>
            <a:lstStyle/>
            <a:p>
              <a:pPr algn="ctr"/>
              <a:r>
                <a:rPr lang="en-US" b="1" dirty="0" smtClean="0"/>
                <a:t>Pressure</a:t>
              </a:r>
              <a:endParaRPr lang="en-US" b="1" dirty="0"/>
            </a:p>
          </p:txBody>
        </p:sp>
        <p:sp>
          <p:nvSpPr>
            <p:cNvPr id="19" name="TextBox 18"/>
            <p:cNvSpPr txBox="1"/>
            <p:nvPr/>
          </p:nvSpPr>
          <p:spPr>
            <a:xfrm>
              <a:off x="5484502" y="1901371"/>
              <a:ext cx="1170432" cy="369332"/>
            </a:xfrm>
            <a:prstGeom prst="rect">
              <a:avLst/>
            </a:prstGeom>
            <a:solidFill>
              <a:srgbClr val="FFC000"/>
            </a:solidFill>
            <a:ln w="25400">
              <a:solidFill>
                <a:srgbClr val="996532"/>
              </a:solidFill>
            </a:ln>
          </p:spPr>
          <p:txBody>
            <a:bodyPr wrap="square" rtlCol="0">
              <a:spAutoFit/>
            </a:bodyPr>
            <a:lstStyle/>
            <a:p>
              <a:pPr algn="ctr"/>
              <a:r>
                <a:rPr lang="en-US" b="1" dirty="0" smtClean="0"/>
                <a:t>Thermal</a:t>
              </a:r>
              <a:endParaRPr lang="en-US" b="1" dirty="0"/>
            </a:p>
          </p:txBody>
        </p:sp>
        <p:sp>
          <p:nvSpPr>
            <p:cNvPr id="25" name="TextBox 24"/>
            <p:cNvSpPr txBox="1"/>
            <p:nvPr/>
          </p:nvSpPr>
          <p:spPr>
            <a:xfrm>
              <a:off x="6836505" y="1901371"/>
              <a:ext cx="1351189" cy="369332"/>
            </a:xfrm>
            <a:prstGeom prst="rect">
              <a:avLst/>
            </a:prstGeom>
            <a:solidFill>
              <a:srgbClr val="FFC000"/>
            </a:solidFill>
            <a:ln w="25400">
              <a:solidFill>
                <a:srgbClr val="996532"/>
              </a:solidFill>
            </a:ln>
          </p:spPr>
          <p:txBody>
            <a:bodyPr wrap="square" rtlCol="0">
              <a:spAutoFit/>
            </a:bodyPr>
            <a:lstStyle/>
            <a:p>
              <a:pPr algn="ctr"/>
              <a:r>
                <a:rPr lang="en-US" b="1" dirty="0" smtClean="0"/>
                <a:t>Mechanical</a:t>
              </a:r>
              <a:endParaRPr lang="en-US" b="1" dirty="0"/>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4326" y="4680236"/>
              <a:ext cx="1682890" cy="1262251"/>
            </a:xfrm>
            <a:prstGeom prst="rect">
              <a:avLst/>
            </a:prstGeom>
            <a:noFill/>
            <a:ln w="25400">
              <a:solidFill>
                <a:srgbClr val="FFC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descr="Batería de botellas industrial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599" y="2736822"/>
              <a:ext cx="1682496" cy="1261874"/>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4100" name="Picture 4" descr="File:Grinding in a construction firm.jpg">
              <a:hlinkClick r:id="rId4"/>
            </p:cNvPr>
            <p:cNvPicPr preferRelativeResize="0">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8514" y="2740232"/>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4104" name="Picture 8" descr="File:FEMA - 27333 - Photograph by Marvin Nauman taken on 12-18-2006 in Washington.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68108" y="4128794"/>
              <a:ext cx="1199108" cy="1786731"/>
            </a:xfrm>
            <a:prstGeom prst="rect">
              <a:avLst/>
            </a:prstGeom>
            <a:noFill/>
            <a:ln w="25400">
              <a:solidFill>
                <a:srgbClr val="FFC000"/>
              </a:solidFill>
            </a:ln>
            <a:extLst>
              <a:ext uri="{909E8E84-426E-40DD-AFC4-6F175D3DCCD1}">
                <a14:hiddenFill xmlns:a14="http://schemas.microsoft.com/office/drawing/2010/main" xmlns="">
                  <a:solidFill>
                    <a:srgbClr val="FFFFFF"/>
                  </a:solidFill>
                </a14:hiddenFill>
              </a:ext>
            </a:extLst>
          </p:spPr>
        </p:pic>
        <p:pic>
          <p:nvPicPr>
            <p:cNvPr id="4106" name="Picture 10" descr="File:US Navy 090910-N-2491R-040 Aviation Ordnanceman 2nd Class Keon Beccles and Aviation Ordnanceman 2nd Class Aaron Newby, both assigned to the Mad Foxes of Patrol Squadron (VP) 5.jpg">
              <a:hlinkClick r:id="rId8"/>
            </p:cNvPr>
            <p:cNvPicPr preferRelativeResize="0">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7862" y="2674898"/>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sp>
          <p:nvSpPr>
            <p:cNvPr id="34" name="TextBox 33"/>
            <p:cNvSpPr txBox="1"/>
            <p:nvPr/>
          </p:nvSpPr>
          <p:spPr>
            <a:xfrm>
              <a:off x="557862" y="3945914"/>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5" name="TextBox 34"/>
            <p:cNvSpPr txBox="1"/>
            <p:nvPr/>
          </p:nvSpPr>
          <p:spPr>
            <a:xfrm>
              <a:off x="4139599" y="4019456"/>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6" name="TextBox 35"/>
            <p:cNvSpPr txBox="1"/>
            <p:nvPr/>
          </p:nvSpPr>
          <p:spPr>
            <a:xfrm>
              <a:off x="5484675" y="5966682"/>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7" name="TextBox 36"/>
            <p:cNvSpPr txBox="1"/>
            <p:nvPr/>
          </p:nvSpPr>
          <p:spPr>
            <a:xfrm>
              <a:off x="6948514" y="4019456"/>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8" name="TextBox 37"/>
            <p:cNvSpPr txBox="1"/>
            <p:nvPr/>
          </p:nvSpPr>
          <p:spPr>
            <a:xfrm>
              <a:off x="2542182" y="5942487"/>
              <a:ext cx="1197864" cy="365760"/>
            </a:xfrm>
            <a:prstGeom prst="rect">
              <a:avLst/>
            </a:prstGeom>
            <a:solidFill>
              <a:srgbClr val="0065CC"/>
            </a:solidFill>
            <a:ln w="25400">
              <a:solidFill>
                <a:srgbClr val="FFB300"/>
              </a:solidFill>
            </a:ln>
          </p:spPr>
          <p:txBody>
            <a:bodyPr wrap="square" rtlCol="0">
              <a:spAutoFit/>
            </a:bodyPr>
            <a:lstStyle/>
            <a:p>
              <a:endParaRPr lang="en-US" dirty="0"/>
            </a:p>
          </p:txBody>
        </p:sp>
      </p:grpSp>
      <p:sp>
        <p:nvSpPr>
          <p:cNvPr id="39" name="Rounded Rectangle 38"/>
          <p:cNvSpPr/>
          <p:nvPr/>
        </p:nvSpPr>
        <p:spPr>
          <a:xfrm>
            <a:off x="304800" y="914400"/>
            <a:ext cx="8534400" cy="5257800"/>
          </a:xfrm>
          <a:prstGeom prst="roundRect">
            <a:avLst/>
          </a:prstGeom>
          <a:noFill/>
          <a:ln>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Left Arrow 40"/>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2" name="TextBox 41"/>
          <p:cNvSpPr txBox="1"/>
          <p:nvPr/>
        </p:nvSpPr>
        <p:spPr>
          <a:xfrm>
            <a:off x="6947441" y="6296523"/>
            <a:ext cx="965010" cy="369332"/>
          </a:xfrm>
          <a:prstGeom prst="rect">
            <a:avLst/>
          </a:prstGeom>
          <a:noFill/>
        </p:spPr>
        <p:txBody>
          <a:bodyPr wrap="square" rtlCol="0">
            <a:spAutoFit/>
          </a:bodyPr>
          <a:lstStyle/>
          <a:p>
            <a:pPr algn="ctr"/>
            <a:r>
              <a:rPr lang="en-US" b="1" dirty="0" smtClean="0"/>
              <a:t>4 of 12</a:t>
            </a:r>
            <a:endParaRPr lang="en-US" b="1" dirty="0"/>
          </a:p>
        </p:txBody>
      </p:sp>
      <p:grpSp>
        <p:nvGrpSpPr>
          <p:cNvPr id="52" name="Group 51"/>
          <p:cNvGrpSpPr/>
          <p:nvPr/>
        </p:nvGrpSpPr>
        <p:grpSpPr>
          <a:xfrm>
            <a:off x="516340" y="296586"/>
            <a:ext cx="8153401" cy="389214"/>
            <a:chOff x="516340" y="296586"/>
            <a:chExt cx="8153401" cy="389214"/>
          </a:xfrm>
        </p:grpSpPr>
        <p:sp>
          <p:nvSpPr>
            <p:cNvPr id="53" name="Round Diagonal Corner Rectangle 5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4" name="Round Diagonal Corner Rectangle 53"/>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55" name="Round Diagonal Corner Rectangle 5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6" name="Round Diagonal Corner Rectangle 5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7" name="Round Diagonal Corner Rectangle 5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8" name="Round Diagonal Corner Rectangle 57"/>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1265190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548536" y="5642041"/>
            <a:ext cx="1197864"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6" name="TextBox 35"/>
          <p:cNvSpPr txBox="1"/>
          <p:nvPr/>
        </p:nvSpPr>
        <p:spPr>
          <a:xfrm>
            <a:off x="5491029" y="5666236"/>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7" name="TextBox 36"/>
          <p:cNvSpPr txBox="1"/>
          <p:nvPr/>
        </p:nvSpPr>
        <p:spPr>
          <a:xfrm>
            <a:off x="6954868" y="3719010"/>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5" name="TextBox 34"/>
          <p:cNvSpPr txBox="1"/>
          <p:nvPr/>
        </p:nvSpPr>
        <p:spPr>
          <a:xfrm>
            <a:off x="4145953" y="3719010"/>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34" name="TextBox 33"/>
          <p:cNvSpPr txBox="1"/>
          <p:nvPr/>
        </p:nvSpPr>
        <p:spPr>
          <a:xfrm>
            <a:off x="564216" y="3645468"/>
            <a:ext cx="1682496" cy="365760"/>
          </a:xfrm>
          <a:prstGeom prst="rect">
            <a:avLst/>
          </a:prstGeom>
          <a:solidFill>
            <a:srgbClr val="0065CC"/>
          </a:solidFill>
          <a:ln w="25400">
            <a:solidFill>
              <a:srgbClr val="FFB300"/>
            </a:solidFill>
          </a:ln>
        </p:spPr>
        <p:txBody>
          <a:bodyPr wrap="square" rtlCol="0">
            <a:spAutoFit/>
          </a:bodyPr>
          <a:lstStyle/>
          <a:p>
            <a:endParaRPr lang="en-US" dirty="0"/>
          </a:p>
        </p:txBody>
      </p:sp>
      <p:sp>
        <p:nvSpPr>
          <p:cNvPr id="24" name="Rectangle 23"/>
          <p:cNvSpPr/>
          <p:nvPr/>
        </p:nvSpPr>
        <p:spPr>
          <a:xfrm>
            <a:off x="5474324" y="5105400"/>
            <a:ext cx="1717222" cy="923330"/>
          </a:xfrm>
          <a:prstGeom prst="rect">
            <a:avLst/>
          </a:prstGeom>
          <a:noFill/>
        </p:spPr>
        <p:txBody>
          <a:bodyPr wrap="square" lIns="91440" tIns="45720" rIns="91440" bIns="45720">
            <a:spAutoFit/>
          </a:bodyPr>
          <a:lstStyle/>
          <a:p>
            <a:pPr algn="ct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Picture of Smelter Worker in Heat Suit</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1013886" y="991828"/>
            <a:ext cx="7180162" cy="461665"/>
          </a:xfrm>
          <a:prstGeom prst="rect">
            <a:avLst/>
          </a:prstGeom>
          <a:noFill/>
        </p:spPr>
        <p:txBody>
          <a:bodyPr wrap="square" rtlCol="0">
            <a:spAutoFit/>
          </a:bodyPr>
          <a:lstStyle/>
          <a:p>
            <a:r>
              <a:rPr lang="en-US" sz="2400" b="1" dirty="0" smtClean="0"/>
              <a:t>Try these too - drag the type of </a:t>
            </a:r>
            <a:r>
              <a:rPr lang="en-US" sz="2400" b="1" dirty="0" smtClean="0">
                <a:solidFill>
                  <a:srgbClr val="FFB300"/>
                </a:solidFill>
              </a:rPr>
              <a:t>energy </a:t>
            </a:r>
            <a:r>
              <a:rPr lang="en-US" sz="2400" b="1" dirty="0" smtClean="0"/>
              <a:t>to its </a:t>
            </a:r>
            <a:r>
              <a:rPr lang="en-US" sz="2400" b="1" dirty="0" smtClean="0">
                <a:solidFill>
                  <a:srgbClr val="0065CC"/>
                </a:solidFill>
              </a:rPr>
              <a:t>hazard</a:t>
            </a:r>
            <a:r>
              <a:rPr lang="en-US" sz="2400" b="1" dirty="0" smtClean="0"/>
              <a:t>. </a:t>
            </a:r>
            <a:endParaRPr lang="en-US" sz="2400" b="1" dirty="0"/>
          </a:p>
        </p:txBody>
      </p:sp>
      <p:sp>
        <p:nvSpPr>
          <p:cNvPr id="3" name="TextBox 2"/>
          <p:cNvSpPr txBox="1"/>
          <p:nvPr/>
        </p:nvSpPr>
        <p:spPr>
          <a:xfrm>
            <a:off x="452964" y="3645468"/>
            <a:ext cx="1905000" cy="369332"/>
          </a:xfrm>
          <a:prstGeom prst="rect">
            <a:avLst/>
          </a:prstGeom>
          <a:solidFill>
            <a:srgbClr val="FFC000"/>
          </a:solidFill>
          <a:ln w="25400">
            <a:solidFill>
              <a:srgbClr val="996532"/>
            </a:solidFill>
          </a:ln>
        </p:spPr>
        <p:txBody>
          <a:bodyPr wrap="square" rtlCol="0">
            <a:spAutoFit/>
          </a:bodyPr>
          <a:lstStyle/>
          <a:p>
            <a:pPr algn="ctr"/>
            <a:r>
              <a:rPr lang="en-US" b="1" dirty="0" smtClean="0"/>
              <a:t>Body Mechanics</a:t>
            </a:r>
            <a:endParaRPr lang="en-US" b="1" dirty="0"/>
          </a:p>
        </p:txBody>
      </p:sp>
      <p:sp>
        <p:nvSpPr>
          <p:cNvPr id="4" name="TextBox 3"/>
          <p:cNvSpPr txBox="1"/>
          <p:nvPr/>
        </p:nvSpPr>
        <p:spPr>
          <a:xfrm>
            <a:off x="2562252" y="5638469"/>
            <a:ext cx="1170432" cy="369332"/>
          </a:xfrm>
          <a:prstGeom prst="rect">
            <a:avLst/>
          </a:prstGeom>
          <a:solidFill>
            <a:srgbClr val="FFC000"/>
          </a:solidFill>
          <a:ln w="25400">
            <a:solidFill>
              <a:srgbClr val="996532"/>
            </a:solidFill>
          </a:ln>
        </p:spPr>
        <p:txBody>
          <a:bodyPr wrap="square" rtlCol="0">
            <a:spAutoFit/>
          </a:bodyPr>
          <a:lstStyle/>
          <a:p>
            <a:pPr algn="ctr"/>
            <a:r>
              <a:rPr lang="en-US" b="1" dirty="0" smtClean="0"/>
              <a:t>Electrical</a:t>
            </a:r>
            <a:endParaRPr lang="en-US" b="1" dirty="0"/>
          </a:p>
        </p:txBody>
      </p:sp>
      <p:sp>
        <p:nvSpPr>
          <p:cNvPr id="18" name="TextBox 17"/>
          <p:cNvSpPr txBox="1"/>
          <p:nvPr/>
        </p:nvSpPr>
        <p:spPr>
          <a:xfrm>
            <a:off x="4404135" y="3710802"/>
            <a:ext cx="1166131" cy="369332"/>
          </a:xfrm>
          <a:prstGeom prst="rect">
            <a:avLst/>
          </a:prstGeom>
          <a:solidFill>
            <a:srgbClr val="FFC000"/>
          </a:solidFill>
          <a:ln w="25400">
            <a:solidFill>
              <a:srgbClr val="996532"/>
            </a:solidFill>
          </a:ln>
        </p:spPr>
        <p:txBody>
          <a:bodyPr wrap="square" rtlCol="0">
            <a:spAutoFit/>
          </a:bodyPr>
          <a:lstStyle/>
          <a:p>
            <a:pPr algn="ctr"/>
            <a:r>
              <a:rPr lang="en-US" b="1" dirty="0" smtClean="0"/>
              <a:t>Pressure</a:t>
            </a:r>
            <a:endParaRPr lang="en-US" b="1" dirty="0"/>
          </a:p>
        </p:txBody>
      </p:sp>
      <p:sp>
        <p:nvSpPr>
          <p:cNvPr id="19" name="TextBox 18"/>
          <p:cNvSpPr txBox="1"/>
          <p:nvPr/>
        </p:nvSpPr>
        <p:spPr>
          <a:xfrm>
            <a:off x="5777009" y="5666236"/>
            <a:ext cx="1170432" cy="369332"/>
          </a:xfrm>
          <a:prstGeom prst="rect">
            <a:avLst/>
          </a:prstGeom>
          <a:solidFill>
            <a:srgbClr val="FFC000"/>
          </a:solidFill>
          <a:ln w="25400">
            <a:solidFill>
              <a:srgbClr val="996532"/>
            </a:solidFill>
          </a:ln>
        </p:spPr>
        <p:txBody>
          <a:bodyPr wrap="square" rtlCol="0">
            <a:spAutoFit/>
          </a:bodyPr>
          <a:lstStyle/>
          <a:p>
            <a:pPr algn="ctr"/>
            <a:r>
              <a:rPr lang="en-US" b="1" dirty="0" smtClean="0"/>
              <a:t>Thermal</a:t>
            </a:r>
            <a:endParaRPr lang="en-US" b="1" dirty="0"/>
          </a:p>
        </p:txBody>
      </p:sp>
      <p:sp>
        <p:nvSpPr>
          <p:cNvPr id="25" name="TextBox 24"/>
          <p:cNvSpPr txBox="1"/>
          <p:nvPr/>
        </p:nvSpPr>
        <p:spPr>
          <a:xfrm>
            <a:off x="7163570" y="3719010"/>
            <a:ext cx="1351189" cy="369332"/>
          </a:xfrm>
          <a:prstGeom prst="rect">
            <a:avLst/>
          </a:prstGeom>
          <a:solidFill>
            <a:srgbClr val="FFC000"/>
          </a:solidFill>
          <a:ln w="25400">
            <a:solidFill>
              <a:srgbClr val="996532"/>
            </a:solidFill>
          </a:ln>
        </p:spPr>
        <p:txBody>
          <a:bodyPr wrap="square" rtlCol="0">
            <a:spAutoFit/>
          </a:bodyPr>
          <a:lstStyle/>
          <a:p>
            <a:pPr algn="ctr"/>
            <a:r>
              <a:rPr lang="en-US" b="1" dirty="0" smtClean="0"/>
              <a:t>Mechanical</a:t>
            </a:r>
            <a:endParaRPr lang="en-US" b="1" dirty="0"/>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0680" y="4379790"/>
            <a:ext cx="1682890" cy="1262251"/>
          </a:xfrm>
          <a:prstGeom prst="rect">
            <a:avLst/>
          </a:prstGeom>
          <a:noFill/>
          <a:ln w="25400">
            <a:solidFill>
              <a:srgbClr val="FFC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descr="Batería de botellas industrial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5953" y="2436376"/>
            <a:ext cx="1682496" cy="1261874"/>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4100" name="Picture 4" descr="File:Grinding in a construction firm.jpg">
            <a:hlinkClick r:id="rId4"/>
          </p:cNvPr>
          <p:cNvPicPr preferRelativeResize="0">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54868" y="2439786"/>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pic>
        <p:nvPicPr>
          <p:cNvPr id="4104" name="Picture 8" descr="File:FEMA - 27333 - Photograph by Marvin Nauman taken on 12-18-2006 in Washington.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74462" y="3828348"/>
            <a:ext cx="1199108" cy="1786731"/>
          </a:xfrm>
          <a:prstGeom prst="rect">
            <a:avLst/>
          </a:prstGeom>
          <a:noFill/>
          <a:ln w="25400">
            <a:solidFill>
              <a:srgbClr val="FFC000"/>
            </a:solidFill>
          </a:ln>
          <a:extLst>
            <a:ext uri="{909E8E84-426E-40DD-AFC4-6F175D3DCCD1}">
              <a14:hiddenFill xmlns:a14="http://schemas.microsoft.com/office/drawing/2010/main" xmlns="">
                <a:solidFill>
                  <a:srgbClr val="FFFFFF"/>
                </a:solidFill>
              </a14:hiddenFill>
            </a:ext>
          </a:extLst>
        </p:spPr>
      </p:pic>
      <p:pic>
        <p:nvPicPr>
          <p:cNvPr id="4106" name="Picture 10" descr="File:US Navy 090910-N-2491R-040 Aviation Ordnanceman 2nd Class Keon Beccles and Aviation Ordnanceman 2nd Class Aaron Newby, both assigned to the Mad Foxes of Patrol Squadron (VP) 5.jpg">
            <a:hlinkClick r:id="rId8"/>
          </p:cNvPr>
          <p:cNvPicPr preferRelativeResize="0">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4216" y="2374452"/>
            <a:ext cx="1682496" cy="1271016"/>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sp>
        <p:nvSpPr>
          <p:cNvPr id="39" name="Rounded Rectangle 38"/>
          <p:cNvSpPr/>
          <p:nvPr/>
        </p:nvSpPr>
        <p:spPr>
          <a:xfrm>
            <a:off x="304800" y="914400"/>
            <a:ext cx="8534400" cy="5257800"/>
          </a:xfrm>
          <a:prstGeom prst="roundRect">
            <a:avLst/>
          </a:prstGeom>
          <a:noFill/>
          <a:ln>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Left Arrow 40"/>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2" name="TextBox 41"/>
          <p:cNvSpPr txBox="1"/>
          <p:nvPr/>
        </p:nvSpPr>
        <p:spPr>
          <a:xfrm>
            <a:off x="6947441" y="6296523"/>
            <a:ext cx="965010" cy="369332"/>
          </a:xfrm>
          <a:prstGeom prst="rect">
            <a:avLst/>
          </a:prstGeom>
          <a:noFill/>
        </p:spPr>
        <p:txBody>
          <a:bodyPr wrap="square" rtlCol="0">
            <a:spAutoFit/>
          </a:bodyPr>
          <a:lstStyle/>
          <a:p>
            <a:pPr algn="ctr"/>
            <a:r>
              <a:rPr lang="en-US" b="1" dirty="0" smtClean="0"/>
              <a:t>4 of 12</a:t>
            </a:r>
            <a:endParaRPr lang="en-US" b="1" dirty="0"/>
          </a:p>
        </p:txBody>
      </p:sp>
      <p:grpSp>
        <p:nvGrpSpPr>
          <p:cNvPr id="52" name="Group 51"/>
          <p:cNvGrpSpPr/>
          <p:nvPr/>
        </p:nvGrpSpPr>
        <p:grpSpPr>
          <a:xfrm>
            <a:off x="516340" y="296586"/>
            <a:ext cx="8153401" cy="389214"/>
            <a:chOff x="516340" y="296586"/>
            <a:chExt cx="8153401" cy="389214"/>
          </a:xfrm>
        </p:grpSpPr>
        <p:sp>
          <p:nvSpPr>
            <p:cNvPr id="53" name="Round Diagonal Corner Rectangle 5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4" name="Round Diagonal Corner Rectangle 53"/>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55" name="Round Diagonal Corner Rectangle 5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6" name="Round Diagonal Corner Rectangle 5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7" name="Round Diagonal Corner Rectangle 5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8" name="Round Diagonal Corner Rectangle 57"/>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341143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38400"/>
            <a:ext cx="7620000" cy="3687763"/>
          </a:xfrm>
        </p:spPr>
        <p:txBody>
          <a:bodyPr>
            <a:normAutofit/>
          </a:bodyPr>
          <a:lstStyle/>
          <a:p>
            <a:pPr marL="0" indent="0">
              <a:buNone/>
            </a:pPr>
            <a:r>
              <a:rPr lang="en-US" sz="1900" b="1" dirty="0" smtClean="0"/>
              <a:t>In order to understand </a:t>
            </a:r>
            <a:r>
              <a:rPr lang="en-US" sz="1900" b="1" dirty="0" smtClean="0">
                <a:solidFill>
                  <a:srgbClr val="2646D0"/>
                </a:solidFill>
              </a:rPr>
              <a:t>Risk </a:t>
            </a:r>
            <a:r>
              <a:rPr lang="en-US" sz="1900" b="1" dirty="0">
                <a:solidFill>
                  <a:srgbClr val="2646D0"/>
                </a:solidFill>
              </a:rPr>
              <a:t>M</a:t>
            </a:r>
            <a:r>
              <a:rPr lang="en-US" sz="1900" b="1" dirty="0" smtClean="0">
                <a:solidFill>
                  <a:srgbClr val="2646D0"/>
                </a:solidFill>
              </a:rPr>
              <a:t>anagement </a:t>
            </a:r>
            <a:r>
              <a:rPr lang="en-US" sz="1900" b="1" dirty="0" smtClean="0"/>
              <a:t>you will learn some new terms and the context in which they are used.  Terms will be defined as you go through the module.</a:t>
            </a:r>
          </a:p>
          <a:p>
            <a:pPr marL="0" indent="0">
              <a:buNone/>
            </a:pPr>
            <a:endParaRPr lang="en-US" sz="1900" b="1" dirty="0" smtClean="0"/>
          </a:p>
          <a:p>
            <a:pPr marL="0" indent="0">
              <a:buNone/>
            </a:pPr>
            <a:r>
              <a:rPr lang="en-US" sz="1900" b="1" dirty="0" smtClean="0"/>
              <a:t>There is a lot to  remember – so if you want to take notes as you go – click on the notepad and jot down key points you want to remember.</a:t>
            </a:r>
          </a:p>
          <a:p>
            <a:pPr marL="0" indent="0" algn="ctr">
              <a:buNone/>
            </a:pPr>
            <a:r>
              <a:rPr lang="en-US" sz="1900" b="1" dirty="0" smtClean="0"/>
              <a:t>-or –</a:t>
            </a:r>
          </a:p>
          <a:p>
            <a:pPr marL="0" indent="0">
              <a:buNone/>
            </a:pPr>
            <a:r>
              <a:rPr lang="en-US" sz="1900" b="1" dirty="0" smtClean="0"/>
              <a:t>You can print any screen that you want to use to help you remember.</a:t>
            </a:r>
          </a:p>
          <a:p>
            <a:pPr marL="0" indent="0">
              <a:buNone/>
            </a:pPr>
            <a:endParaRPr lang="en-US" dirty="0" smtClean="0"/>
          </a:p>
        </p:txBody>
      </p:sp>
      <p:sp>
        <p:nvSpPr>
          <p:cNvPr id="11" name="Rounded Rectangle 10"/>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16340" y="924508"/>
            <a:ext cx="8153400" cy="709684"/>
            <a:chOff x="516340" y="304800"/>
            <a:chExt cx="8153400" cy="709684"/>
          </a:xfrm>
        </p:grpSpPr>
        <p:sp>
          <p:nvSpPr>
            <p:cNvPr id="13" name="Rectangle 12"/>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1 – Introduction</a:t>
              </a:r>
            </a:p>
          </p:txBody>
        </p:sp>
      </p:grpSp>
      <p:sp>
        <p:nvSpPr>
          <p:cNvPr id="16" name="Rectangle 15"/>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8028432" y="6007120"/>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2646D0"/>
              </a:solidFill>
            </a:endParaRPr>
          </a:p>
        </p:txBody>
      </p:sp>
      <p:sp>
        <p:nvSpPr>
          <p:cNvPr id="24" name="TextBox 23"/>
          <p:cNvSpPr txBox="1"/>
          <p:nvPr/>
        </p:nvSpPr>
        <p:spPr>
          <a:xfrm>
            <a:off x="6993340" y="6023015"/>
            <a:ext cx="1035092" cy="369332"/>
          </a:xfrm>
          <a:prstGeom prst="rect">
            <a:avLst/>
          </a:prstGeom>
          <a:noFill/>
        </p:spPr>
        <p:txBody>
          <a:bodyPr wrap="square" rtlCol="0">
            <a:spAutoFit/>
          </a:bodyPr>
          <a:lstStyle/>
          <a:p>
            <a:pPr algn="ctr"/>
            <a:r>
              <a:rPr lang="en-US" b="1" dirty="0" smtClean="0"/>
              <a:t>2 of 13</a:t>
            </a:r>
            <a:endParaRPr lang="en-US" b="1" dirty="0"/>
          </a:p>
        </p:txBody>
      </p:sp>
      <p:sp>
        <p:nvSpPr>
          <p:cNvPr id="25" name="Left Arrow 24"/>
          <p:cNvSpPr/>
          <p:nvPr/>
        </p:nvSpPr>
        <p:spPr>
          <a:xfrm>
            <a:off x="6334972" y="6007120"/>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2646D0"/>
              </a:solidFill>
            </a:endParaRPr>
          </a:p>
        </p:txBody>
      </p:sp>
      <p:grpSp>
        <p:nvGrpSpPr>
          <p:cNvPr id="20" name="Group 19"/>
          <p:cNvGrpSpPr/>
          <p:nvPr/>
        </p:nvGrpSpPr>
        <p:grpSpPr>
          <a:xfrm>
            <a:off x="516340" y="296586"/>
            <a:ext cx="8153401" cy="389214"/>
            <a:chOff x="516340" y="296586"/>
            <a:chExt cx="8153401" cy="389214"/>
          </a:xfrm>
        </p:grpSpPr>
        <p:sp>
          <p:nvSpPr>
            <p:cNvPr id="21" name="Round Diagonal Corner Rectangle 20"/>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2" name="Round Diagonal Corner Rectangle 21"/>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6" name="Round Diagonal Corner Rectangle 25"/>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7" name="Round Diagonal Corner Rectangle 26"/>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28" name="Round Diagonal Corner Rectangle 27"/>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9" name="Round Diagonal Corner Rectangle 28"/>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1699048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229600" cy="5334000"/>
          </a:xfrm>
          <a:prstGeom prst="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Rounded Rectangle 2"/>
          <p:cNvSpPr/>
          <p:nvPr/>
        </p:nvSpPr>
        <p:spPr>
          <a:xfrm>
            <a:off x="685800" y="969502"/>
            <a:ext cx="7772400" cy="18288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To Identify</a:t>
            </a:r>
          </a:p>
          <a:p>
            <a:pPr algn="ctr"/>
            <a:endParaRPr lang="en-US" b="1" dirty="0" smtClean="0">
              <a:solidFill>
                <a:schemeClr val="tx1"/>
              </a:solidFill>
            </a:endParaRPr>
          </a:p>
        </p:txBody>
      </p:sp>
      <p:sp>
        <p:nvSpPr>
          <p:cNvPr id="4" name="Rounded Rectangle 3"/>
          <p:cNvSpPr/>
          <p:nvPr/>
        </p:nvSpPr>
        <p:spPr>
          <a:xfrm>
            <a:off x="707571" y="3124200"/>
            <a:ext cx="2590800" cy="28956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Rounded Rectangle 4"/>
          <p:cNvSpPr/>
          <p:nvPr/>
        </p:nvSpPr>
        <p:spPr>
          <a:xfrm>
            <a:off x="3657600" y="3016125"/>
            <a:ext cx="4800600" cy="28956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6" name="TextBox 5"/>
          <p:cNvSpPr txBox="1"/>
          <p:nvPr/>
        </p:nvSpPr>
        <p:spPr>
          <a:xfrm>
            <a:off x="990600" y="1066800"/>
            <a:ext cx="7162800" cy="461665"/>
          </a:xfrm>
          <a:prstGeom prst="rect">
            <a:avLst/>
          </a:prstGeom>
          <a:noFill/>
        </p:spPr>
        <p:txBody>
          <a:bodyPr wrap="square" rtlCol="0">
            <a:spAutoFit/>
          </a:bodyPr>
          <a:lstStyle/>
          <a:p>
            <a:pPr algn="ctr"/>
            <a:r>
              <a:rPr lang="en-US" sz="2400" b="1" dirty="0" smtClean="0"/>
              <a:t>Case Study </a:t>
            </a:r>
          </a:p>
        </p:txBody>
      </p:sp>
      <p:sp>
        <p:nvSpPr>
          <p:cNvPr id="9" name="TextBox 8"/>
          <p:cNvSpPr txBox="1"/>
          <p:nvPr/>
        </p:nvSpPr>
        <p:spPr>
          <a:xfrm>
            <a:off x="762277" y="3163437"/>
            <a:ext cx="2428598" cy="2862322"/>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t>Operator visibility is also limited – note the operator’s cab on the far right of the picture.</a:t>
            </a:r>
          </a:p>
          <a:p>
            <a:pPr marL="285750" indent="-285750">
              <a:buClr>
                <a:srgbClr val="FFB300"/>
              </a:buClr>
              <a:buFont typeface="Wingdings" pitchFamily="2" charset="2"/>
              <a:buChar char="v"/>
            </a:pPr>
            <a:r>
              <a:rPr lang="en-US" b="1" dirty="0" smtClean="0"/>
              <a:t>The box on the back of the truck limits the operator’s view to their right and behind.</a:t>
            </a:r>
            <a:endParaRPr lang="en-US" b="1" dirty="0"/>
          </a:p>
        </p:txBody>
      </p:sp>
      <p:sp>
        <p:nvSpPr>
          <p:cNvPr id="18" name="TextBox 17"/>
          <p:cNvSpPr txBox="1"/>
          <p:nvPr/>
        </p:nvSpPr>
        <p:spPr>
          <a:xfrm>
            <a:off x="771802" y="1447800"/>
            <a:ext cx="7610198" cy="1200329"/>
          </a:xfrm>
          <a:prstGeom prst="rect">
            <a:avLst/>
          </a:prstGeom>
          <a:noFill/>
        </p:spPr>
        <p:txBody>
          <a:bodyPr wrap="square" rtlCol="0">
            <a:spAutoFit/>
          </a:bodyPr>
          <a:lstStyle/>
          <a:p>
            <a:pPr marL="285750" indent="-285750">
              <a:buClr>
                <a:srgbClr val="FFB300"/>
              </a:buClr>
              <a:buFont typeface="Wingdings" pitchFamily="2" charset="2"/>
              <a:buChar char="v"/>
            </a:pPr>
            <a:r>
              <a:rPr lang="en-US" b="1" dirty="0" smtClean="0"/>
              <a:t>The large truck below is often used in open pit mining and is an example of a mechanical hazard.  </a:t>
            </a:r>
          </a:p>
          <a:p>
            <a:pPr marL="285750" indent="-285750">
              <a:buClr>
                <a:srgbClr val="FFB300"/>
              </a:buClr>
              <a:buFont typeface="Wingdings" pitchFamily="2" charset="2"/>
              <a:buChar char="v"/>
            </a:pPr>
            <a:r>
              <a:rPr lang="en-US" b="1" dirty="0" smtClean="0"/>
              <a:t>These trucks are heavy and can move at speeds of up to 50 km/hr.  They cannot stop quickly and vehicle collisions are possible. </a:t>
            </a:r>
          </a:p>
        </p:txBody>
      </p:sp>
      <p:grpSp>
        <p:nvGrpSpPr>
          <p:cNvPr id="13" name="Group 12"/>
          <p:cNvGrpSpPr/>
          <p:nvPr/>
        </p:nvGrpSpPr>
        <p:grpSpPr>
          <a:xfrm>
            <a:off x="3657600" y="3056611"/>
            <a:ext cx="4543228" cy="2760425"/>
            <a:chOff x="3631465" y="3312467"/>
            <a:chExt cx="4543228" cy="2760425"/>
          </a:xfrm>
        </p:grpSpPr>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1107" y="3393441"/>
              <a:ext cx="4233586" cy="2679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nvCxnSpPr>
          <p:spPr>
            <a:xfrm flipH="1" flipV="1">
              <a:off x="5943600" y="3543300"/>
              <a:ext cx="1380282" cy="723900"/>
            </a:xfrm>
            <a:prstGeom prst="straightConnector1">
              <a:avLst/>
            </a:prstGeom>
            <a:ln w="25400">
              <a:solidFill>
                <a:srgbClr val="FFB3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31465" y="3312467"/>
              <a:ext cx="2651473" cy="461665"/>
            </a:xfrm>
            <a:prstGeom prst="rect">
              <a:avLst/>
            </a:prstGeom>
            <a:noFill/>
          </p:spPr>
          <p:txBody>
            <a:bodyPr wrap="square" rtlCol="0">
              <a:spAutoFit/>
            </a:bodyPr>
            <a:lstStyle/>
            <a:p>
              <a:pPr algn="ctr"/>
              <a:r>
                <a:rPr lang="en-US" sz="2400" b="1" dirty="0" smtClean="0"/>
                <a:t>Operator’s Cab</a:t>
              </a:r>
              <a:endParaRPr lang="en-US" sz="2400" b="1" dirty="0"/>
            </a:p>
          </p:txBody>
        </p:sp>
      </p:grpSp>
      <p:sp>
        <p:nvSpPr>
          <p:cNvPr id="27" name="Right Arrow 26"/>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8" name="Left Arrow 27"/>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9" name="TextBox 28"/>
          <p:cNvSpPr txBox="1"/>
          <p:nvPr/>
        </p:nvSpPr>
        <p:spPr>
          <a:xfrm>
            <a:off x="6939618" y="6296523"/>
            <a:ext cx="965010" cy="369332"/>
          </a:xfrm>
          <a:prstGeom prst="rect">
            <a:avLst/>
          </a:prstGeom>
          <a:noFill/>
        </p:spPr>
        <p:txBody>
          <a:bodyPr wrap="square" rtlCol="0">
            <a:spAutoFit/>
          </a:bodyPr>
          <a:lstStyle/>
          <a:p>
            <a:pPr algn="ctr"/>
            <a:r>
              <a:rPr lang="en-US" b="1" dirty="0" smtClean="0"/>
              <a:t>5 of 12</a:t>
            </a:r>
            <a:endParaRPr lang="en-US" b="1" dirty="0"/>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4" name="Round Diagonal Corner Rectangle 23"/>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6" name="Round Diagonal Corner Rectangle 2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0" name="Round Diagonal Corner Rectangle 29"/>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1" name="Round Diagonal Corner Rectangle 30"/>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1320777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229600" cy="5334000"/>
          </a:xfrm>
          <a:prstGeom prst="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Rounded Rectangle 2"/>
          <p:cNvSpPr/>
          <p:nvPr/>
        </p:nvSpPr>
        <p:spPr>
          <a:xfrm>
            <a:off x="685800" y="969502"/>
            <a:ext cx="7772400" cy="18288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To Identify</a:t>
            </a:r>
          </a:p>
          <a:p>
            <a:pPr algn="ctr"/>
            <a:endParaRPr lang="en-US" b="1" dirty="0" smtClean="0">
              <a:solidFill>
                <a:schemeClr val="tx1"/>
              </a:solidFill>
            </a:endParaRPr>
          </a:p>
        </p:txBody>
      </p:sp>
      <p:sp>
        <p:nvSpPr>
          <p:cNvPr id="4" name="Rounded Rectangle 3"/>
          <p:cNvSpPr/>
          <p:nvPr/>
        </p:nvSpPr>
        <p:spPr>
          <a:xfrm>
            <a:off x="707571" y="3124200"/>
            <a:ext cx="2590800" cy="28956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Rounded Rectangle 4"/>
          <p:cNvSpPr/>
          <p:nvPr/>
        </p:nvSpPr>
        <p:spPr>
          <a:xfrm>
            <a:off x="3657600" y="3016125"/>
            <a:ext cx="4800600" cy="28956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6" name="TextBox 5"/>
          <p:cNvSpPr txBox="1"/>
          <p:nvPr/>
        </p:nvSpPr>
        <p:spPr>
          <a:xfrm>
            <a:off x="990600" y="1066800"/>
            <a:ext cx="7162800" cy="461665"/>
          </a:xfrm>
          <a:prstGeom prst="rect">
            <a:avLst/>
          </a:prstGeom>
          <a:noFill/>
        </p:spPr>
        <p:txBody>
          <a:bodyPr wrap="square" rtlCol="0">
            <a:spAutoFit/>
          </a:bodyPr>
          <a:lstStyle/>
          <a:p>
            <a:pPr algn="ctr"/>
            <a:endParaRPr lang="en-US" sz="2400" b="1" dirty="0" smtClean="0"/>
          </a:p>
        </p:txBody>
      </p:sp>
      <p:sp>
        <p:nvSpPr>
          <p:cNvPr id="9" name="TextBox 8"/>
          <p:cNvSpPr txBox="1"/>
          <p:nvPr/>
        </p:nvSpPr>
        <p:spPr>
          <a:xfrm>
            <a:off x="788672" y="3429000"/>
            <a:ext cx="2428598" cy="1200329"/>
          </a:xfrm>
          <a:prstGeom prst="rect">
            <a:avLst/>
          </a:prstGeom>
          <a:noFill/>
        </p:spPr>
        <p:txBody>
          <a:bodyPr wrap="square" rtlCol="0">
            <a:spAutoFit/>
          </a:bodyPr>
          <a:lstStyle/>
          <a:p>
            <a:pPr algn="ctr">
              <a:buClr>
                <a:srgbClr val="FFB300"/>
              </a:buClr>
            </a:pPr>
            <a:r>
              <a:rPr lang="en-US" b="1" dirty="0" smtClean="0"/>
              <a:t>Click on the button below to see how the hazard became a reality…</a:t>
            </a:r>
            <a:endParaRPr lang="en-US" b="1" dirty="0"/>
          </a:p>
        </p:txBody>
      </p:sp>
      <p:sp>
        <p:nvSpPr>
          <p:cNvPr id="18" name="TextBox 17"/>
          <p:cNvSpPr txBox="1"/>
          <p:nvPr/>
        </p:nvSpPr>
        <p:spPr>
          <a:xfrm>
            <a:off x="819427" y="1066800"/>
            <a:ext cx="7610198" cy="1754326"/>
          </a:xfrm>
          <a:prstGeom prst="rect">
            <a:avLst/>
          </a:prstGeom>
          <a:noFill/>
        </p:spPr>
        <p:txBody>
          <a:bodyPr wrap="square" rtlCol="0">
            <a:spAutoFit/>
          </a:bodyPr>
          <a:lstStyle/>
          <a:p>
            <a:pPr>
              <a:buClr>
                <a:srgbClr val="FFB300"/>
              </a:buClr>
            </a:pPr>
            <a:r>
              <a:rPr lang="en-US" b="1" dirty="0" smtClean="0"/>
              <a:t>In this scenario the possibility of collision exists in several different ways; between:</a:t>
            </a:r>
          </a:p>
          <a:p>
            <a:pPr marL="285750" indent="-285750">
              <a:buClr>
                <a:srgbClr val="FFB300"/>
              </a:buClr>
              <a:buFont typeface="Wingdings" pitchFamily="2" charset="2"/>
              <a:buChar char="v"/>
            </a:pPr>
            <a:r>
              <a:rPr lang="en-US" b="1" dirty="0" smtClean="0"/>
              <a:t>the two large trucks, </a:t>
            </a:r>
          </a:p>
          <a:p>
            <a:pPr marL="285750" indent="-285750">
              <a:buClr>
                <a:srgbClr val="FFB300"/>
              </a:buClr>
              <a:buFont typeface="Wingdings" pitchFamily="2" charset="2"/>
              <a:buChar char="v"/>
            </a:pPr>
            <a:r>
              <a:rPr lang="en-US" b="1" dirty="0" smtClean="0"/>
              <a:t>the smaller white cab truck and a large truck,  </a:t>
            </a:r>
          </a:p>
          <a:p>
            <a:pPr marL="285750" indent="-285750">
              <a:buClr>
                <a:srgbClr val="FFB300"/>
              </a:buClr>
              <a:buFont typeface="Wingdings" pitchFamily="2" charset="2"/>
              <a:buChar char="v"/>
            </a:pPr>
            <a:r>
              <a:rPr lang="en-US" b="1" dirty="0" smtClean="0"/>
              <a:t>the large truck and the shovel in the background, or</a:t>
            </a:r>
          </a:p>
          <a:p>
            <a:pPr marL="285750" indent="-285750">
              <a:buClr>
                <a:srgbClr val="FFB300"/>
              </a:buClr>
              <a:buFont typeface="Wingdings" pitchFamily="2" charset="2"/>
              <a:buChar char="v"/>
            </a:pPr>
            <a:r>
              <a:rPr lang="en-US" b="1" dirty="0" smtClean="0"/>
              <a:t>The small white cab truck and the shovel.</a:t>
            </a:r>
          </a:p>
        </p:txBody>
      </p:sp>
      <p:sp>
        <p:nvSpPr>
          <p:cNvPr id="27" name="Right Arrow 26"/>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8" name="Left Arrow 27"/>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9" name="TextBox 28"/>
          <p:cNvSpPr txBox="1"/>
          <p:nvPr/>
        </p:nvSpPr>
        <p:spPr>
          <a:xfrm>
            <a:off x="6947441" y="6296523"/>
            <a:ext cx="965010" cy="369332"/>
          </a:xfrm>
          <a:prstGeom prst="rect">
            <a:avLst/>
          </a:prstGeom>
          <a:noFill/>
        </p:spPr>
        <p:txBody>
          <a:bodyPr wrap="square" rtlCol="0">
            <a:spAutoFit/>
          </a:bodyPr>
          <a:lstStyle/>
          <a:p>
            <a:pPr algn="ctr"/>
            <a:r>
              <a:rPr lang="en-US" b="1" dirty="0" smtClean="0"/>
              <a:t>6 of 12</a:t>
            </a:r>
            <a:endParaRPr lang="en-US" b="1" dirty="0"/>
          </a:p>
        </p:txBody>
      </p:sp>
      <p:pic>
        <p:nvPicPr>
          <p:cNvPr id="30" name="Picture 4" descr="Picture 2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4004" y="3192012"/>
            <a:ext cx="3706759" cy="256681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1016995" y="4837563"/>
            <a:ext cx="2057400" cy="609600"/>
          </a:xfrm>
          <a:prstGeom prst="roundRect">
            <a:avLst/>
          </a:prstGeom>
          <a:solidFill>
            <a:srgbClr val="FFC0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SHOW ME THE HAZARD</a:t>
            </a:r>
          </a:p>
        </p:txBody>
      </p:sp>
      <p:grpSp>
        <p:nvGrpSpPr>
          <p:cNvPr id="20" name="Group 19"/>
          <p:cNvGrpSpPr/>
          <p:nvPr/>
        </p:nvGrpSpPr>
        <p:grpSpPr>
          <a:xfrm>
            <a:off x="516340" y="296586"/>
            <a:ext cx="8153401" cy="389214"/>
            <a:chOff x="516340" y="296586"/>
            <a:chExt cx="8153401" cy="389214"/>
          </a:xfrm>
        </p:grpSpPr>
        <p:sp>
          <p:nvSpPr>
            <p:cNvPr id="21" name="Round Diagonal Corner Rectangle 2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23" name="Round Diagonal Corner Rectangle 22"/>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1" name="Round Diagonal Corner Rectangle 30"/>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2541550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229600" cy="5334000"/>
          </a:xfrm>
          <a:prstGeom prst="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Rounded Rectangle 3"/>
          <p:cNvSpPr/>
          <p:nvPr/>
        </p:nvSpPr>
        <p:spPr>
          <a:xfrm>
            <a:off x="628224" y="4766965"/>
            <a:ext cx="7942162" cy="1143000"/>
          </a:xfrm>
          <a:prstGeom prst="roundRect">
            <a:avLst/>
          </a:prstGeom>
          <a:solidFill>
            <a:schemeClr val="bg1"/>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6" name="TextBox 5"/>
          <p:cNvSpPr txBox="1"/>
          <p:nvPr/>
        </p:nvSpPr>
        <p:spPr>
          <a:xfrm>
            <a:off x="990600" y="1066800"/>
            <a:ext cx="7162800" cy="461665"/>
          </a:xfrm>
          <a:prstGeom prst="rect">
            <a:avLst/>
          </a:prstGeom>
          <a:noFill/>
        </p:spPr>
        <p:txBody>
          <a:bodyPr wrap="square" rtlCol="0">
            <a:spAutoFit/>
          </a:bodyPr>
          <a:lstStyle/>
          <a:p>
            <a:pPr algn="ctr"/>
            <a:endParaRPr lang="en-US" sz="2400" b="1" dirty="0" smtClean="0"/>
          </a:p>
        </p:txBody>
      </p:sp>
      <p:sp>
        <p:nvSpPr>
          <p:cNvPr id="9" name="TextBox 8"/>
          <p:cNvSpPr txBox="1"/>
          <p:nvPr/>
        </p:nvSpPr>
        <p:spPr>
          <a:xfrm>
            <a:off x="721786" y="4876800"/>
            <a:ext cx="7620000" cy="923330"/>
          </a:xfrm>
          <a:prstGeom prst="rect">
            <a:avLst/>
          </a:prstGeom>
          <a:noFill/>
        </p:spPr>
        <p:txBody>
          <a:bodyPr wrap="square" rtlCol="0">
            <a:spAutoFit/>
          </a:bodyPr>
          <a:lstStyle/>
          <a:p>
            <a:pPr algn="ctr">
              <a:buClr>
                <a:srgbClr val="FFB300"/>
              </a:buClr>
            </a:pPr>
            <a:r>
              <a:rPr lang="en-US" b="1" dirty="0" smtClean="0"/>
              <a:t>Notice the small pick up truck between the wheels of the truck #1.</a:t>
            </a:r>
          </a:p>
          <a:p>
            <a:pPr algn="ctr">
              <a:buClr>
                <a:srgbClr val="FFB300"/>
              </a:buClr>
            </a:pPr>
            <a:r>
              <a:rPr lang="en-US" b="1" dirty="0" smtClean="0"/>
              <a:t>In this case the driver of truck #1 was watching for the hazard of truck #2 to its left and didn’t see the small pickup truck that it ran over.</a:t>
            </a:r>
            <a:endParaRPr lang="en-US" b="1" dirty="0"/>
          </a:p>
        </p:txBody>
      </p:sp>
      <p:sp>
        <p:nvSpPr>
          <p:cNvPr id="27" name="Right Arrow 26"/>
          <p:cNvSpPr/>
          <p:nvPr/>
        </p:nvSpPr>
        <p:spPr>
          <a:xfrm>
            <a:off x="7930763" y="6296523"/>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8" name="Left Arrow 27"/>
          <p:cNvSpPr/>
          <p:nvPr/>
        </p:nvSpPr>
        <p:spPr>
          <a:xfrm>
            <a:off x="6254363" y="6296523"/>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9" name="TextBox 28"/>
          <p:cNvSpPr txBox="1"/>
          <p:nvPr/>
        </p:nvSpPr>
        <p:spPr>
          <a:xfrm>
            <a:off x="6922255" y="6308191"/>
            <a:ext cx="1008507" cy="369332"/>
          </a:xfrm>
          <a:prstGeom prst="rect">
            <a:avLst/>
          </a:prstGeom>
          <a:noFill/>
        </p:spPr>
        <p:txBody>
          <a:bodyPr wrap="square" rtlCol="0">
            <a:spAutoFit/>
          </a:bodyPr>
          <a:lstStyle/>
          <a:p>
            <a:pPr algn="ctr"/>
            <a:r>
              <a:rPr lang="en-US" b="1" dirty="0" smtClean="0"/>
              <a:t>7 of 12</a:t>
            </a:r>
            <a:endParaRPr lang="en-US" b="1" dirty="0"/>
          </a:p>
        </p:txBody>
      </p:sp>
      <p:grpSp>
        <p:nvGrpSpPr>
          <p:cNvPr id="17" name="Group 16"/>
          <p:cNvGrpSpPr/>
          <p:nvPr/>
        </p:nvGrpSpPr>
        <p:grpSpPr>
          <a:xfrm>
            <a:off x="2096073" y="1038225"/>
            <a:ext cx="4951853" cy="3429000"/>
            <a:chOff x="1867473" y="1016955"/>
            <a:chExt cx="4951853" cy="3429000"/>
          </a:xfrm>
        </p:grpSpPr>
        <p:pic>
          <p:nvPicPr>
            <p:cNvPr id="30" name="Picture 4" descr="Picture 2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7473" y="1016955"/>
              <a:ext cx="4951853" cy="3429000"/>
            </a:xfrm>
            <a:prstGeom prst="rect">
              <a:avLst/>
            </a:prstGeom>
            <a:noFill/>
            <a:ln w="25400">
              <a:solidFill>
                <a:srgbClr val="FFB300"/>
              </a:solidFill>
            </a:ln>
            <a:extLst>
              <a:ext uri="{909E8E84-426E-40DD-AFC4-6F175D3DCCD1}">
                <a14:hiddenFill xmlns:a14="http://schemas.microsoft.com/office/drawing/2010/main" xmlns="">
                  <a:solidFill>
                    <a:srgbClr val="FFFFFF"/>
                  </a:solidFill>
                </a14:hiddenFill>
              </a:ext>
            </a:extLst>
          </p:spPr>
        </p:pic>
        <p:cxnSp>
          <p:nvCxnSpPr>
            <p:cNvPr id="10" name="Straight Arrow Connector 9"/>
            <p:cNvCxnSpPr/>
            <p:nvPr/>
          </p:nvCxnSpPr>
          <p:spPr>
            <a:xfrm flipV="1">
              <a:off x="4495800" y="3352801"/>
              <a:ext cx="381000" cy="638909"/>
            </a:xfrm>
            <a:prstGeom prst="straightConnector1">
              <a:avLst/>
            </a:prstGeom>
            <a:ln w="25400">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38831" y="3807044"/>
              <a:ext cx="2428598" cy="369332"/>
            </a:xfrm>
            <a:prstGeom prst="rect">
              <a:avLst/>
            </a:prstGeom>
            <a:noFill/>
          </p:spPr>
          <p:txBody>
            <a:bodyPr wrap="square" rtlCol="0">
              <a:spAutoFit/>
            </a:bodyPr>
            <a:lstStyle/>
            <a:p>
              <a:pPr algn="ctr">
                <a:buClr>
                  <a:srgbClr val="FFB300"/>
                </a:buClr>
              </a:pPr>
              <a:r>
                <a:rPr lang="en-US" b="1" dirty="0"/>
                <a:t>s</a:t>
              </a:r>
              <a:r>
                <a:rPr lang="en-US" b="1" dirty="0" smtClean="0"/>
                <a:t>mall pickup truck</a:t>
              </a:r>
              <a:endParaRPr lang="en-US" b="1" dirty="0"/>
            </a:p>
          </p:txBody>
        </p:sp>
        <p:sp>
          <p:nvSpPr>
            <p:cNvPr id="14" name="Oval 13"/>
            <p:cNvSpPr/>
            <p:nvPr/>
          </p:nvSpPr>
          <p:spPr>
            <a:xfrm>
              <a:off x="5039030" y="2438400"/>
              <a:ext cx="533400" cy="364247"/>
            </a:xfrm>
            <a:prstGeom prst="ellipse">
              <a:avLst/>
            </a:prstGeom>
            <a:solidFill>
              <a:srgbClr val="FFB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t>
              </a:r>
              <a:r>
                <a:rPr lang="en-US" sz="1600" b="1" dirty="0" smtClean="0">
                  <a:solidFill>
                    <a:schemeClr val="tx1"/>
                  </a:solidFill>
                </a:rPr>
                <a:t>1</a:t>
              </a:r>
            </a:p>
          </p:txBody>
        </p:sp>
        <p:sp>
          <p:nvSpPr>
            <p:cNvPr id="34" name="Oval 33"/>
            <p:cNvSpPr/>
            <p:nvPr/>
          </p:nvSpPr>
          <p:spPr>
            <a:xfrm>
              <a:off x="2971800" y="2802647"/>
              <a:ext cx="533400" cy="364247"/>
            </a:xfrm>
            <a:prstGeom prst="ellipse">
              <a:avLst/>
            </a:prstGeom>
            <a:solidFill>
              <a:srgbClr val="FFB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t>
              </a:r>
              <a:r>
                <a:rPr lang="en-US" sz="1600" b="1" dirty="0" smtClean="0">
                  <a:solidFill>
                    <a:schemeClr val="tx1"/>
                  </a:solidFill>
                </a:rPr>
                <a:t>2</a:t>
              </a:r>
            </a:p>
          </p:txBody>
        </p:sp>
      </p:grpSp>
      <p:cxnSp>
        <p:nvCxnSpPr>
          <p:cNvPr id="16" name="Straight Connector 15"/>
          <p:cNvCxnSpPr>
            <a:stCxn id="2" idx="0"/>
          </p:cNvCxnSpPr>
          <p:nvPr/>
        </p:nvCxnSpPr>
        <p:spPr>
          <a:xfrm>
            <a:off x="4572000" y="83820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7" name="Round Diagonal Corner Rectangle 36"/>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2162535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219200"/>
            <a:ext cx="8153400" cy="45339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676400"/>
            <a:ext cx="7526741" cy="1200329"/>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best way to deal with hazards is to eliminate them.  If this is not possible, then controls are needed to reduce the risk of harm.  Click on each layer of the pyramid to the most effective way to deal with hazards.</a:t>
            </a:r>
          </a:p>
        </p:txBody>
      </p:sp>
      <p:sp>
        <p:nvSpPr>
          <p:cNvPr id="17" name="Right Arrow 16"/>
          <p:cNvSpPr/>
          <p:nvPr/>
        </p:nvSpPr>
        <p:spPr>
          <a:xfrm>
            <a:off x="8011372" y="5974111"/>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8 of 12</a:t>
            </a:r>
            <a:endParaRPr lang="en-US" b="1" dirty="0"/>
          </a:p>
        </p:txBody>
      </p:sp>
      <p:sp>
        <p:nvSpPr>
          <p:cNvPr id="21" name="Left Arrow 20"/>
          <p:cNvSpPr/>
          <p:nvPr/>
        </p:nvSpPr>
        <p:spPr>
          <a:xfrm>
            <a:off x="6334972" y="5974111"/>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0" name="Rounded Rectangle 9"/>
          <p:cNvSpPr/>
          <p:nvPr/>
        </p:nvSpPr>
        <p:spPr>
          <a:xfrm>
            <a:off x="1092959" y="3295650"/>
            <a:ext cx="4572000" cy="381000"/>
          </a:xfrm>
          <a:prstGeom prst="roundRect">
            <a:avLst/>
          </a:prstGeom>
          <a:solidFill>
            <a:srgbClr val="FFB3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#1</a:t>
            </a:r>
          </a:p>
        </p:txBody>
      </p:sp>
      <p:sp>
        <p:nvSpPr>
          <p:cNvPr id="28" name="Rounded Rectangle 27"/>
          <p:cNvSpPr/>
          <p:nvPr/>
        </p:nvSpPr>
        <p:spPr>
          <a:xfrm>
            <a:off x="1321559" y="3724275"/>
            <a:ext cx="4114800" cy="381000"/>
          </a:xfrm>
          <a:prstGeom prst="roundRect">
            <a:avLst/>
          </a:prstGeom>
          <a:solidFill>
            <a:srgbClr val="FFB3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#2</a:t>
            </a:r>
          </a:p>
        </p:txBody>
      </p:sp>
      <p:sp>
        <p:nvSpPr>
          <p:cNvPr id="29" name="Rounded Rectangle 28"/>
          <p:cNvSpPr/>
          <p:nvPr/>
        </p:nvSpPr>
        <p:spPr>
          <a:xfrm>
            <a:off x="1550159" y="4143375"/>
            <a:ext cx="3657600" cy="381000"/>
          </a:xfrm>
          <a:prstGeom prst="roundRect">
            <a:avLst/>
          </a:prstGeom>
          <a:solidFill>
            <a:srgbClr val="FFB3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#3</a:t>
            </a:r>
          </a:p>
        </p:txBody>
      </p:sp>
      <p:sp>
        <p:nvSpPr>
          <p:cNvPr id="30" name="Rounded Rectangle 29"/>
          <p:cNvSpPr/>
          <p:nvPr/>
        </p:nvSpPr>
        <p:spPr>
          <a:xfrm>
            <a:off x="1767854" y="4572000"/>
            <a:ext cx="3200400" cy="381000"/>
          </a:xfrm>
          <a:prstGeom prst="roundRect">
            <a:avLst/>
          </a:prstGeom>
          <a:solidFill>
            <a:srgbClr val="FFB3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#4</a:t>
            </a:r>
          </a:p>
        </p:txBody>
      </p:sp>
      <p:sp>
        <p:nvSpPr>
          <p:cNvPr id="31" name="Rounded Rectangle 30"/>
          <p:cNvSpPr/>
          <p:nvPr/>
        </p:nvSpPr>
        <p:spPr>
          <a:xfrm>
            <a:off x="2007359" y="5039678"/>
            <a:ext cx="2743200" cy="381000"/>
          </a:xfrm>
          <a:prstGeom prst="roundRect">
            <a:avLst/>
          </a:prstGeom>
          <a:solidFill>
            <a:srgbClr val="FFB3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#5</a:t>
            </a:r>
          </a:p>
        </p:txBody>
      </p:sp>
      <p:cxnSp>
        <p:nvCxnSpPr>
          <p:cNvPr id="12" name="Straight Arrow Connector 11"/>
          <p:cNvCxnSpPr/>
          <p:nvPr/>
        </p:nvCxnSpPr>
        <p:spPr>
          <a:xfrm>
            <a:off x="6901641" y="3724275"/>
            <a:ext cx="0" cy="1190625"/>
          </a:xfrm>
          <a:prstGeom prst="straightConnector1">
            <a:avLst/>
          </a:prstGeom>
          <a:ln w="53975">
            <a:solidFill>
              <a:srgbClr val="99653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39669" y="3381375"/>
            <a:ext cx="1519134" cy="369332"/>
          </a:xfrm>
          <a:prstGeom prst="rect">
            <a:avLst/>
          </a:prstGeom>
          <a:noFill/>
        </p:spPr>
        <p:txBody>
          <a:bodyPr wrap="none" rtlCol="0">
            <a:spAutoFit/>
          </a:bodyPr>
          <a:lstStyle/>
          <a:p>
            <a:r>
              <a:rPr lang="en-US" dirty="0" smtClean="0"/>
              <a:t>Most Effective</a:t>
            </a:r>
            <a:endParaRPr lang="en-US" dirty="0"/>
          </a:p>
        </p:txBody>
      </p:sp>
      <p:sp>
        <p:nvSpPr>
          <p:cNvPr id="32" name="TextBox 31"/>
          <p:cNvSpPr txBox="1"/>
          <p:nvPr/>
        </p:nvSpPr>
        <p:spPr>
          <a:xfrm>
            <a:off x="6139669" y="4912757"/>
            <a:ext cx="1523943" cy="369332"/>
          </a:xfrm>
          <a:prstGeom prst="rect">
            <a:avLst/>
          </a:prstGeom>
          <a:noFill/>
        </p:spPr>
        <p:txBody>
          <a:bodyPr wrap="none" rtlCol="0">
            <a:spAutoFit/>
          </a:bodyPr>
          <a:lstStyle/>
          <a:p>
            <a:r>
              <a:rPr lang="en-US" dirty="0" smtClean="0"/>
              <a:t>Least Effective</a:t>
            </a:r>
            <a:endParaRPr lang="en-US" dirty="0"/>
          </a:p>
        </p:txBody>
      </p:sp>
      <p:grpSp>
        <p:nvGrpSpPr>
          <p:cNvPr id="33" name="Group 32"/>
          <p:cNvGrpSpPr/>
          <p:nvPr/>
        </p:nvGrpSpPr>
        <p:grpSpPr>
          <a:xfrm>
            <a:off x="516340" y="296586"/>
            <a:ext cx="8153401" cy="389214"/>
            <a:chOff x="516340" y="296586"/>
            <a:chExt cx="8153401" cy="389214"/>
          </a:xfrm>
        </p:grpSpPr>
        <p:sp>
          <p:nvSpPr>
            <p:cNvPr id="34" name="Round Diagonal Corner Rectangle 33"/>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5" name="Round Diagonal Corner Rectangle 34"/>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6" name="Round Diagonal Corner Rectangle 35"/>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7" name="Round Diagonal Corner Rectangle 36"/>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8" name="Round Diagonal Corner Rectangle 37"/>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9" name="Round Diagonal Corner Rectangle 38"/>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4176951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219200"/>
            <a:ext cx="8153400" cy="45339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600200"/>
            <a:ext cx="7526741" cy="1200329"/>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The best way to deal with hazards is to eliminate them.  If this is not possible, then controls are needed to reduce the risk of harm.  Click on each layer of the pyramid to the most effective way to deal with hazards.</a:t>
            </a:r>
          </a:p>
        </p:txBody>
      </p:sp>
      <p:sp>
        <p:nvSpPr>
          <p:cNvPr id="17" name="Right Arrow 16"/>
          <p:cNvSpPr/>
          <p:nvPr/>
        </p:nvSpPr>
        <p:spPr>
          <a:xfrm>
            <a:off x="8011372" y="5974111"/>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9 of 12</a:t>
            </a:r>
            <a:endParaRPr lang="en-US" b="1" dirty="0"/>
          </a:p>
        </p:txBody>
      </p:sp>
      <p:sp>
        <p:nvSpPr>
          <p:cNvPr id="21" name="Left Arrow 20"/>
          <p:cNvSpPr/>
          <p:nvPr/>
        </p:nvSpPr>
        <p:spPr>
          <a:xfrm>
            <a:off x="6334972" y="5974111"/>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4" name="Group 3"/>
          <p:cNvGrpSpPr/>
          <p:nvPr/>
        </p:nvGrpSpPr>
        <p:grpSpPr>
          <a:xfrm>
            <a:off x="1049257" y="3019425"/>
            <a:ext cx="6630363" cy="1914525"/>
            <a:chOff x="1049257" y="3238500"/>
            <a:chExt cx="6630363" cy="1914525"/>
          </a:xfrm>
        </p:grpSpPr>
        <p:sp>
          <p:nvSpPr>
            <p:cNvPr id="10" name="Rounded Rectangle 9"/>
            <p:cNvSpPr/>
            <p:nvPr/>
          </p:nvSpPr>
          <p:spPr>
            <a:xfrm>
              <a:off x="1049257" y="3238500"/>
              <a:ext cx="45720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Elimination</a:t>
              </a:r>
            </a:p>
          </p:txBody>
        </p:sp>
        <p:sp>
          <p:nvSpPr>
            <p:cNvPr id="28" name="Rounded Rectangle 27"/>
            <p:cNvSpPr/>
            <p:nvPr/>
          </p:nvSpPr>
          <p:spPr>
            <a:xfrm>
              <a:off x="1277857" y="3619500"/>
              <a:ext cx="41148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Substitution</a:t>
              </a:r>
            </a:p>
          </p:txBody>
        </p:sp>
        <p:sp>
          <p:nvSpPr>
            <p:cNvPr id="29" name="Rounded Rectangle 28"/>
            <p:cNvSpPr/>
            <p:nvPr/>
          </p:nvSpPr>
          <p:spPr>
            <a:xfrm>
              <a:off x="1566167" y="4000500"/>
              <a:ext cx="36576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Engineering</a:t>
              </a:r>
            </a:p>
          </p:txBody>
        </p:sp>
        <p:sp>
          <p:nvSpPr>
            <p:cNvPr id="30" name="Rounded Rectangle 29"/>
            <p:cNvSpPr/>
            <p:nvPr/>
          </p:nvSpPr>
          <p:spPr>
            <a:xfrm>
              <a:off x="1735057" y="4391025"/>
              <a:ext cx="32004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Administration</a:t>
              </a:r>
            </a:p>
          </p:txBody>
        </p:sp>
        <p:sp>
          <p:nvSpPr>
            <p:cNvPr id="31" name="Rounded Rectangle 30"/>
            <p:cNvSpPr/>
            <p:nvPr/>
          </p:nvSpPr>
          <p:spPr>
            <a:xfrm>
              <a:off x="2023367" y="4772025"/>
              <a:ext cx="2743200" cy="381000"/>
            </a:xfrm>
            <a:prstGeom prst="roundRect">
              <a:avLst/>
            </a:prstGeom>
            <a:solidFill>
              <a:srgbClr val="FFC000"/>
            </a:solidFill>
            <a:ln w="127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2646D0"/>
                  </a:solidFill>
                </a:rPr>
                <a:t>PPE</a:t>
              </a:r>
            </a:p>
          </p:txBody>
        </p:sp>
        <p:cxnSp>
          <p:nvCxnSpPr>
            <p:cNvPr id="12" name="Straight Arrow Connector 11"/>
            <p:cNvCxnSpPr/>
            <p:nvPr/>
          </p:nvCxnSpPr>
          <p:spPr>
            <a:xfrm>
              <a:off x="6917649" y="3581400"/>
              <a:ext cx="0" cy="1190625"/>
            </a:xfrm>
            <a:prstGeom prst="straightConnector1">
              <a:avLst/>
            </a:prstGeom>
            <a:ln w="53975">
              <a:solidFill>
                <a:srgbClr val="99653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55677" y="3238500"/>
              <a:ext cx="1519134" cy="369332"/>
            </a:xfrm>
            <a:prstGeom prst="rect">
              <a:avLst/>
            </a:prstGeom>
            <a:noFill/>
          </p:spPr>
          <p:txBody>
            <a:bodyPr wrap="none" rtlCol="0">
              <a:spAutoFit/>
            </a:bodyPr>
            <a:lstStyle/>
            <a:p>
              <a:r>
                <a:rPr lang="en-US" dirty="0" smtClean="0"/>
                <a:t>Most Effective</a:t>
              </a:r>
              <a:endParaRPr lang="en-US" dirty="0"/>
            </a:p>
          </p:txBody>
        </p:sp>
        <p:sp>
          <p:nvSpPr>
            <p:cNvPr id="32" name="TextBox 31"/>
            <p:cNvSpPr txBox="1"/>
            <p:nvPr/>
          </p:nvSpPr>
          <p:spPr>
            <a:xfrm>
              <a:off x="6155677" y="4741307"/>
              <a:ext cx="1523943" cy="369332"/>
            </a:xfrm>
            <a:prstGeom prst="rect">
              <a:avLst/>
            </a:prstGeom>
            <a:noFill/>
          </p:spPr>
          <p:txBody>
            <a:bodyPr wrap="none" rtlCol="0">
              <a:spAutoFit/>
            </a:bodyPr>
            <a:lstStyle/>
            <a:p>
              <a:r>
                <a:rPr lang="en-US" dirty="0" smtClean="0"/>
                <a:t>Least Effective</a:t>
              </a:r>
              <a:endParaRPr lang="en-US" dirty="0"/>
            </a:p>
          </p:txBody>
        </p:sp>
      </p:grpSp>
      <p:sp>
        <p:nvSpPr>
          <p:cNvPr id="34" name="TextBox 33"/>
          <p:cNvSpPr txBox="1"/>
          <p:nvPr/>
        </p:nvSpPr>
        <p:spPr>
          <a:xfrm>
            <a:off x="659969" y="5257800"/>
            <a:ext cx="7526741" cy="369332"/>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t>Personal Protective Equipment (PPE) should always be your last choice.</a:t>
            </a:r>
            <a:endParaRPr lang="en-US" b="1" dirty="0"/>
          </a:p>
        </p:txBody>
      </p:sp>
      <p:grpSp>
        <p:nvGrpSpPr>
          <p:cNvPr id="35" name="Group 34"/>
          <p:cNvGrpSpPr/>
          <p:nvPr/>
        </p:nvGrpSpPr>
        <p:grpSpPr>
          <a:xfrm>
            <a:off x="516340" y="296586"/>
            <a:ext cx="8153401" cy="389214"/>
            <a:chOff x="516340" y="296586"/>
            <a:chExt cx="8153401" cy="389214"/>
          </a:xfrm>
        </p:grpSpPr>
        <p:sp>
          <p:nvSpPr>
            <p:cNvPr id="36" name="Round Diagonal Corner Rectangle 35"/>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7" name="Round Diagonal Corner Rectangle 36"/>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8" name="Round Diagonal Corner Rectangle 37"/>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9" name="Round Diagonal Corner Rectangle 38"/>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0" name="Round Diagonal Corner Rectangle 39"/>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1" name="Round Diagonal Corner Rectangle 40"/>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1644304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219200"/>
            <a:ext cx="8153400" cy="4648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8466" y="1761597"/>
            <a:ext cx="7526741" cy="646331"/>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cs typeface="Arial" pitchFamily="34" charset="0"/>
              </a:rPr>
              <a:t>A tripping hazard (such as a floor mat) can be eliminated by removing the mat.</a:t>
            </a:r>
          </a:p>
        </p:txBody>
      </p:sp>
      <p:sp>
        <p:nvSpPr>
          <p:cNvPr id="17" name="Right Arrow 16"/>
          <p:cNvSpPr/>
          <p:nvPr/>
        </p:nvSpPr>
        <p:spPr>
          <a:xfrm>
            <a:off x="8011372" y="5974111"/>
            <a:ext cx="658368" cy="381000"/>
          </a:xfrm>
          <a:prstGeom prst="righ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10 of 12</a:t>
            </a:r>
            <a:endParaRPr lang="en-US" b="1" dirty="0"/>
          </a:p>
        </p:txBody>
      </p:sp>
      <p:sp>
        <p:nvSpPr>
          <p:cNvPr id="21" name="Left Arrow 20"/>
          <p:cNvSpPr/>
          <p:nvPr/>
        </p:nvSpPr>
        <p:spPr>
          <a:xfrm>
            <a:off x="6334972" y="5974111"/>
            <a:ext cx="658368" cy="384048"/>
          </a:xfrm>
          <a:prstGeom prst="leftArrow">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0" name="Rounded Rectangle 9"/>
          <p:cNvSpPr/>
          <p:nvPr/>
        </p:nvSpPr>
        <p:spPr>
          <a:xfrm>
            <a:off x="942856" y="1419225"/>
            <a:ext cx="2560320" cy="381000"/>
          </a:xfrm>
          <a:prstGeom prst="round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Elimination</a:t>
            </a:r>
          </a:p>
        </p:txBody>
      </p:sp>
      <p:sp>
        <p:nvSpPr>
          <p:cNvPr id="28" name="Rounded Rectangle 27"/>
          <p:cNvSpPr/>
          <p:nvPr/>
        </p:nvSpPr>
        <p:spPr>
          <a:xfrm>
            <a:off x="947939" y="2407928"/>
            <a:ext cx="2560320" cy="381000"/>
          </a:xfrm>
          <a:prstGeom prst="round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Substitution</a:t>
            </a:r>
          </a:p>
        </p:txBody>
      </p:sp>
      <p:sp>
        <p:nvSpPr>
          <p:cNvPr id="29" name="Rounded Rectangle 28"/>
          <p:cNvSpPr/>
          <p:nvPr/>
        </p:nvSpPr>
        <p:spPr>
          <a:xfrm>
            <a:off x="957906" y="3165991"/>
            <a:ext cx="2560320" cy="381000"/>
          </a:xfrm>
          <a:prstGeom prst="round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Engineering</a:t>
            </a:r>
          </a:p>
        </p:txBody>
      </p:sp>
      <p:sp>
        <p:nvSpPr>
          <p:cNvPr id="30" name="Rounded Rectangle 29"/>
          <p:cNvSpPr/>
          <p:nvPr/>
        </p:nvSpPr>
        <p:spPr>
          <a:xfrm>
            <a:off x="957906" y="3900733"/>
            <a:ext cx="2560320" cy="381000"/>
          </a:xfrm>
          <a:prstGeom prst="round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Administration  </a:t>
            </a:r>
          </a:p>
        </p:txBody>
      </p:sp>
      <p:sp>
        <p:nvSpPr>
          <p:cNvPr id="31" name="Rounded Rectangle 30"/>
          <p:cNvSpPr/>
          <p:nvPr/>
        </p:nvSpPr>
        <p:spPr>
          <a:xfrm>
            <a:off x="962347" y="4884260"/>
            <a:ext cx="2560320" cy="381000"/>
          </a:xfrm>
          <a:prstGeom prst="round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PPE</a:t>
            </a:r>
          </a:p>
        </p:txBody>
      </p:sp>
      <p:sp>
        <p:nvSpPr>
          <p:cNvPr id="35" name="TextBox 34"/>
          <p:cNvSpPr txBox="1"/>
          <p:nvPr/>
        </p:nvSpPr>
        <p:spPr>
          <a:xfrm>
            <a:off x="878466" y="2787134"/>
            <a:ext cx="7526741" cy="369332"/>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cs typeface="Arial" pitchFamily="34" charset="0"/>
              </a:rPr>
              <a:t>Use a non-flammable hydraulic oil in equipment with hot engines.</a:t>
            </a:r>
          </a:p>
        </p:txBody>
      </p:sp>
      <p:sp>
        <p:nvSpPr>
          <p:cNvPr id="36" name="TextBox 35"/>
          <p:cNvSpPr txBox="1"/>
          <p:nvPr/>
        </p:nvSpPr>
        <p:spPr>
          <a:xfrm>
            <a:off x="952823" y="3546991"/>
            <a:ext cx="7526741" cy="369332"/>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cs typeface="Arial" pitchFamily="34" charset="0"/>
              </a:rPr>
              <a:t>A cover can be designed to cover moving parts on a machine.</a:t>
            </a:r>
          </a:p>
        </p:txBody>
      </p:sp>
      <p:sp>
        <p:nvSpPr>
          <p:cNvPr id="37" name="TextBox 36"/>
          <p:cNvSpPr txBox="1"/>
          <p:nvPr/>
        </p:nvSpPr>
        <p:spPr>
          <a:xfrm>
            <a:off x="938855" y="4253158"/>
            <a:ext cx="7526741" cy="646331"/>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cs typeface="Arial" pitchFamily="34" charset="0"/>
              </a:rPr>
              <a:t>A policy can be written that employees are not to enter the shop when welding is taking place. </a:t>
            </a:r>
          </a:p>
        </p:txBody>
      </p:sp>
      <p:sp>
        <p:nvSpPr>
          <p:cNvPr id="38" name="TextBox 37"/>
          <p:cNvSpPr txBox="1"/>
          <p:nvPr/>
        </p:nvSpPr>
        <p:spPr>
          <a:xfrm>
            <a:off x="957906" y="5316937"/>
            <a:ext cx="7526741" cy="369332"/>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cs typeface="Arial" pitchFamily="34" charset="0"/>
              </a:rPr>
              <a:t>Rubber gloves must be worn when handling bleach.</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9" name="Round Diagonal Corner Rectangle 38"/>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40" name="Round Diagonal Corner Rectangle 39"/>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1" name="Round Diagonal Corner Rectangle 40"/>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2" name="Round Diagonal Corner Rectangle 41"/>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552122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3554819"/>
          </a:xfrm>
          <a:prstGeom prst="rect">
            <a:avLst/>
          </a:prstGeom>
          <a:noFill/>
        </p:spPr>
        <p:txBody>
          <a:bodyPr wrap="square" rtlCol="0">
            <a:spAutoFit/>
          </a:bodyPr>
          <a:lstStyle/>
          <a:p>
            <a:pPr marL="342900" indent="-342900">
              <a:buAutoNum type="arabicPeriod"/>
            </a:pPr>
            <a:r>
              <a:rPr lang="en-US" b="1" dirty="0" smtClean="0">
                <a:solidFill>
                  <a:srgbClr val="061A49"/>
                </a:solidFill>
                <a:latin typeface="Arial" pitchFamily="34" charset="0"/>
                <a:cs typeface="Arial" pitchFamily="34" charset="0"/>
              </a:rPr>
              <a:t>Which of the following are </a:t>
            </a:r>
            <a:r>
              <a:rPr lang="en-US" b="1" dirty="0" smtClean="0">
                <a:solidFill>
                  <a:srgbClr val="2646D0"/>
                </a:solidFill>
                <a:latin typeface="Arial" pitchFamily="34" charset="0"/>
                <a:cs typeface="Arial" pitchFamily="34" charset="0"/>
              </a:rPr>
              <a:t>hazards</a:t>
            </a:r>
            <a:r>
              <a:rPr lang="en-US" b="1" dirty="0" smtClean="0">
                <a:solidFill>
                  <a:srgbClr val="061A49"/>
                </a:solidFill>
                <a:latin typeface="Arial" pitchFamily="34" charset="0"/>
                <a:cs typeface="Arial" pitchFamily="34" charset="0"/>
              </a:rPr>
              <a:t>? </a:t>
            </a:r>
          </a:p>
          <a:p>
            <a:endParaRPr lang="en-US" b="1" dirty="0" smtClean="0">
              <a:solidFill>
                <a:srgbClr val="061A49"/>
              </a:solidFill>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full acetylene bottle, open electrical panel, and fire</a:t>
            </a:r>
          </a:p>
          <a:p>
            <a:pPr marL="342900" indent="-342900">
              <a:lnSpc>
                <a:spcPct val="150000"/>
              </a:lnSpc>
              <a:buFont typeface="Wingdings" pitchFamily="2" charset="2"/>
              <a:buChar char="q"/>
            </a:pPr>
            <a:r>
              <a:rPr lang="en-US" b="1" dirty="0" smtClean="0">
                <a:latin typeface="Arial" pitchFamily="34" charset="0"/>
                <a:cs typeface="Arial" pitchFamily="34" charset="0"/>
              </a:rPr>
              <a:t>b) boxes stacked too high; used hypodermic needle</a:t>
            </a:r>
          </a:p>
          <a:p>
            <a:pPr marL="342900" indent="-342900">
              <a:lnSpc>
                <a:spcPct val="150000"/>
              </a:lnSpc>
              <a:buFont typeface="Wingdings" pitchFamily="2" charset="2"/>
              <a:buChar char="q"/>
            </a:pPr>
            <a:r>
              <a:rPr lang="en-US" b="1" dirty="0" smtClean="0">
                <a:latin typeface="Arial" pitchFamily="34" charset="0"/>
                <a:cs typeface="Arial" pitchFamily="34" charset="0"/>
              </a:rPr>
              <a:t>c) electrical energy and mechanical energy</a:t>
            </a:r>
          </a:p>
          <a:p>
            <a:pPr marL="342900" indent="-342900">
              <a:lnSpc>
                <a:spcPct val="150000"/>
              </a:lnSpc>
              <a:buFont typeface="Wingdings" pitchFamily="2" charset="2"/>
              <a:buChar char="q"/>
            </a:pPr>
            <a:r>
              <a:rPr lang="en-US" b="1" dirty="0" smtClean="0">
                <a:latin typeface="Arial" pitchFamily="34" charset="0"/>
                <a:cs typeface="Arial" pitchFamily="34" charset="0"/>
              </a:rPr>
              <a:t>d) container of gasoline, hot cooking oil</a:t>
            </a:r>
          </a:p>
          <a:p>
            <a:pPr marL="342900" indent="-342900">
              <a:lnSpc>
                <a:spcPct val="150000"/>
              </a:lnSpc>
              <a:buFont typeface="Wingdings" pitchFamily="2" charset="2"/>
              <a:buChar char="q"/>
            </a:pPr>
            <a:r>
              <a:rPr lang="en-US" b="1" dirty="0" smtClean="0">
                <a:latin typeface="Arial" pitchFamily="34" charset="0"/>
                <a:cs typeface="Arial" pitchFamily="34" charset="0"/>
              </a:rPr>
              <a:t>e) all of the above</a:t>
            </a:r>
          </a:p>
          <a:p>
            <a:pPr marL="342900" indent="-342900">
              <a:lnSpc>
                <a:spcPct val="150000"/>
              </a:lnSpc>
              <a:buFont typeface="Wingdings" pitchFamily="2" charset="2"/>
              <a:buChar char="q"/>
            </a:pPr>
            <a:r>
              <a:rPr lang="en-US" b="1" dirty="0" smtClean="0">
                <a:latin typeface="Arial" pitchFamily="34" charset="0"/>
                <a:cs typeface="Arial" pitchFamily="34" charset="0"/>
              </a:rPr>
              <a:t>f) a and b only</a:t>
            </a:r>
          </a:p>
          <a:p>
            <a:pPr marL="342900" indent="-342900">
              <a:lnSpc>
                <a:spcPct val="150000"/>
              </a:lnSpc>
              <a:buFont typeface="Wingdings" pitchFamily="2" charset="2"/>
              <a:buChar char="q"/>
            </a:pPr>
            <a:r>
              <a:rPr lang="en-US" b="1" dirty="0" smtClean="0">
                <a:latin typeface="Arial" pitchFamily="34" charset="0"/>
                <a:cs typeface="Arial" pitchFamily="34" charset="0"/>
              </a:rPr>
              <a:t>h) a, b and d only</a:t>
            </a: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2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11 of 12</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7" name="Group 26"/>
          <p:cNvGrpSpPr/>
          <p:nvPr/>
        </p:nvGrpSpPr>
        <p:grpSpPr>
          <a:xfrm>
            <a:off x="516340" y="296586"/>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0" name="Round Diagonal Corner Rectangle 29"/>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1" name="Round Diagonal Corner Rectangle 30"/>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2" name="Round Diagonal Corner Rectangle 31"/>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4" name="Round Diagonal Corner Rectangle 33"/>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479431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386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3554819"/>
          </a:xfrm>
          <a:prstGeom prst="rect">
            <a:avLst/>
          </a:prstGeom>
          <a:noFill/>
        </p:spPr>
        <p:txBody>
          <a:bodyPr wrap="square" rtlCol="0">
            <a:spAutoFit/>
          </a:bodyPr>
          <a:lstStyle/>
          <a:p>
            <a:r>
              <a:rPr lang="en-US" b="1" dirty="0" smtClean="0">
                <a:solidFill>
                  <a:srgbClr val="061A49"/>
                </a:solidFill>
                <a:latin typeface="Arial" pitchFamily="34" charset="0"/>
                <a:cs typeface="Arial" pitchFamily="34" charset="0"/>
              </a:rPr>
              <a:t>2.   Which of the following are </a:t>
            </a:r>
            <a:r>
              <a:rPr lang="en-US" b="1" dirty="0" smtClean="0">
                <a:solidFill>
                  <a:srgbClr val="2646D0"/>
                </a:solidFill>
                <a:latin typeface="Arial" pitchFamily="34" charset="0"/>
                <a:cs typeface="Arial" pitchFamily="34" charset="0"/>
              </a:rPr>
              <a:t>sources of energy</a:t>
            </a:r>
            <a:r>
              <a:rPr lang="en-US" b="1" dirty="0" smtClean="0">
                <a:solidFill>
                  <a:srgbClr val="061A49"/>
                </a:solidFill>
                <a:latin typeface="Arial" pitchFamily="34" charset="0"/>
                <a:cs typeface="Arial" pitchFamily="34" charset="0"/>
              </a:rPr>
              <a:t>? </a:t>
            </a:r>
          </a:p>
          <a:p>
            <a:endParaRPr lang="en-US" b="1" dirty="0" smtClean="0">
              <a:solidFill>
                <a:srgbClr val="061A49"/>
              </a:solidFill>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pressure </a:t>
            </a:r>
          </a:p>
          <a:p>
            <a:pPr marL="342900" indent="-342900">
              <a:lnSpc>
                <a:spcPct val="150000"/>
              </a:lnSpc>
              <a:buFont typeface="Wingdings" pitchFamily="2" charset="2"/>
              <a:buChar char="q"/>
            </a:pPr>
            <a:r>
              <a:rPr lang="en-US" b="1" dirty="0" smtClean="0">
                <a:latin typeface="Arial" pitchFamily="34" charset="0"/>
                <a:cs typeface="Arial" pitchFamily="34" charset="0"/>
              </a:rPr>
              <a:t>b) body mechanics </a:t>
            </a:r>
          </a:p>
          <a:p>
            <a:pPr marL="342900" indent="-342900">
              <a:lnSpc>
                <a:spcPct val="150000"/>
              </a:lnSpc>
              <a:buFont typeface="Wingdings" pitchFamily="2" charset="2"/>
              <a:buChar char="q"/>
            </a:pPr>
            <a:r>
              <a:rPr lang="en-US" b="1" dirty="0" smtClean="0">
                <a:latin typeface="Arial" pitchFamily="34" charset="0"/>
                <a:cs typeface="Arial" pitchFamily="34" charset="0"/>
              </a:rPr>
              <a:t>c) noise </a:t>
            </a:r>
          </a:p>
          <a:p>
            <a:pPr marL="342900" indent="-342900">
              <a:lnSpc>
                <a:spcPct val="150000"/>
              </a:lnSpc>
              <a:buFont typeface="Wingdings" pitchFamily="2" charset="2"/>
              <a:buChar char="q"/>
            </a:pPr>
            <a:r>
              <a:rPr lang="en-US" b="1" dirty="0">
                <a:latin typeface="Arial" pitchFamily="34" charset="0"/>
                <a:cs typeface="Arial" pitchFamily="34" charset="0"/>
              </a:rPr>
              <a:t>d</a:t>
            </a:r>
            <a:r>
              <a:rPr lang="en-US" b="1" dirty="0" smtClean="0">
                <a:latin typeface="Arial" pitchFamily="34" charset="0"/>
                <a:cs typeface="Arial" pitchFamily="34" charset="0"/>
              </a:rPr>
              <a:t>) gravity </a:t>
            </a:r>
          </a:p>
          <a:p>
            <a:pPr marL="342900" indent="-342900">
              <a:lnSpc>
                <a:spcPct val="150000"/>
              </a:lnSpc>
              <a:buFont typeface="Wingdings" pitchFamily="2" charset="2"/>
              <a:buChar char="q"/>
            </a:pPr>
            <a:r>
              <a:rPr lang="en-US" b="1" dirty="0" smtClean="0">
                <a:latin typeface="Arial" pitchFamily="34" charset="0"/>
                <a:cs typeface="Arial" pitchFamily="34" charset="0"/>
              </a:rPr>
              <a:t>e) thermal </a:t>
            </a:r>
          </a:p>
          <a:p>
            <a:pPr marL="342900" indent="-342900">
              <a:lnSpc>
                <a:spcPct val="150000"/>
              </a:lnSpc>
              <a:buFont typeface="Wingdings" pitchFamily="2" charset="2"/>
              <a:buChar char="q"/>
            </a:pPr>
            <a:r>
              <a:rPr lang="en-US" b="1" dirty="0" smtClean="0">
                <a:latin typeface="Arial" pitchFamily="34" charset="0"/>
                <a:cs typeface="Arial" pitchFamily="34" charset="0"/>
              </a:rPr>
              <a:t>f) all of the above</a:t>
            </a:r>
          </a:p>
          <a:p>
            <a:pPr marL="342900" indent="-342900">
              <a:lnSpc>
                <a:spcPct val="150000"/>
              </a:lnSpc>
              <a:buFont typeface="Wingdings" pitchFamily="2" charset="2"/>
              <a:buChar char="q"/>
            </a:pPr>
            <a:r>
              <a:rPr lang="en-US" b="1" dirty="0" smtClean="0">
                <a:latin typeface="Arial" pitchFamily="34" charset="0"/>
                <a:cs typeface="Arial" pitchFamily="34" charset="0"/>
              </a:rPr>
              <a:t>g) none of the above</a:t>
            </a: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2 – Test  Your Knowledge</a:t>
              </a:r>
            </a:p>
          </p:txBody>
        </p:sp>
      </p:grpSp>
      <p:sp>
        <p:nvSpPr>
          <p:cNvPr id="15" name="Oval 14"/>
          <p:cNvSpPr/>
          <p:nvPr/>
        </p:nvSpPr>
        <p:spPr>
          <a:xfrm>
            <a:off x="6840940" y="5176157"/>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3"/>
          <p:cNvGrpSpPr/>
          <p:nvPr/>
        </p:nvGrpSpPr>
        <p:grpSpPr>
          <a:xfrm>
            <a:off x="6334972" y="5982649"/>
            <a:ext cx="2334768" cy="384048"/>
            <a:chOff x="6334972" y="5982649"/>
            <a:chExt cx="2334768" cy="384048"/>
          </a:xfrm>
        </p:grpSpPr>
        <p:sp>
          <p:nvSpPr>
            <p:cNvPr id="17" name="Right Arrow 16"/>
            <p:cNvSpPr/>
            <p:nvPr/>
          </p:nvSpPr>
          <p:spPr>
            <a:xfrm>
              <a:off x="8011372" y="5982649"/>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7014665" y="5997365"/>
              <a:ext cx="965010" cy="369332"/>
            </a:xfrm>
            <a:prstGeom prst="rect">
              <a:avLst/>
            </a:prstGeom>
            <a:noFill/>
          </p:spPr>
          <p:txBody>
            <a:bodyPr wrap="square" rtlCol="0">
              <a:spAutoFit/>
            </a:bodyPr>
            <a:lstStyle/>
            <a:p>
              <a:pPr algn="ctr"/>
              <a:r>
                <a:rPr lang="en-US" b="1" dirty="0" smtClean="0"/>
                <a:t>12 of 12</a:t>
              </a:r>
              <a:endParaRPr lang="en-US" b="1" dirty="0"/>
            </a:p>
          </p:txBody>
        </p:sp>
        <p:sp>
          <p:nvSpPr>
            <p:cNvPr id="21" name="Left Arrow 20"/>
            <p:cNvSpPr/>
            <p:nvPr/>
          </p:nvSpPr>
          <p:spPr>
            <a:xfrm>
              <a:off x="6334972" y="5982649"/>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27" name="Group 26"/>
          <p:cNvGrpSpPr/>
          <p:nvPr/>
        </p:nvGrpSpPr>
        <p:grpSpPr>
          <a:xfrm>
            <a:off x="516340" y="296586"/>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48293"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2. Understanding Hazards</a:t>
              </a:r>
              <a:endParaRPr lang="en-US" sz="1200" b="1" dirty="0">
                <a:solidFill>
                  <a:srgbClr val="2646D0"/>
                </a:solidFill>
              </a:endParaRPr>
            </a:p>
          </p:txBody>
        </p:sp>
        <p:sp>
          <p:nvSpPr>
            <p:cNvPr id="30" name="Round Diagonal Corner Rectangle 29"/>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1" name="Round Diagonal Corner Rectangle 30"/>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2" name="Round Diagonal Corner Rectangle 31"/>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5" name="Round Diagonal Corner Rectangle 34"/>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3299621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3831818"/>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Now that you have learned what a </a:t>
            </a:r>
            <a:r>
              <a:rPr lang="en-US" b="1" dirty="0" smtClean="0">
                <a:solidFill>
                  <a:srgbClr val="FFB300"/>
                </a:solidFill>
                <a:latin typeface="Arial" pitchFamily="34" charset="0"/>
                <a:cs typeface="Arial" pitchFamily="34" charset="0"/>
              </a:rPr>
              <a:t>hazard</a:t>
            </a:r>
            <a:r>
              <a:rPr lang="en-US" b="1" dirty="0" smtClean="0">
                <a:solidFill>
                  <a:srgbClr val="061A49"/>
                </a:solidFill>
                <a:latin typeface="Arial" pitchFamily="34" charset="0"/>
                <a:cs typeface="Arial" pitchFamily="34" charset="0"/>
              </a:rPr>
              <a:t> is and how to identify it based on its source of energy, the next step is to understand what </a:t>
            </a:r>
            <a:r>
              <a:rPr lang="en-US" b="1" dirty="0" smtClean="0">
                <a:solidFill>
                  <a:srgbClr val="FFB300"/>
                </a:solidFill>
                <a:latin typeface="Arial" pitchFamily="34" charset="0"/>
                <a:cs typeface="Arial" pitchFamily="34" charset="0"/>
              </a:rPr>
              <a:t>risk</a:t>
            </a:r>
            <a:r>
              <a:rPr lang="en-US" b="1" dirty="0" smtClean="0">
                <a:solidFill>
                  <a:srgbClr val="061A49"/>
                </a:solidFill>
                <a:latin typeface="Arial" pitchFamily="34" charset="0"/>
                <a:cs typeface="Arial" pitchFamily="34" charset="0"/>
              </a:rPr>
              <a:t> is and how to assess it.   </a:t>
            </a:r>
          </a:p>
          <a:p>
            <a:pPr>
              <a:lnSpc>
                <a:spcPct val="150000"/>
              </a:lnSpc>
            </a:pPr>
            <a:endParaRPr lang="en-US" b="1" dirty="0" smtClean="0">
              <a:solidFill>
                <a:srgbClr val="061A49"/>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solidFill>
                  <a:srgbClr val="FFB300"/>
                </a:solidFill>
                <a:latin typeface="Arial" pitchFamily="34" charset="0"/>
                <a:cs typeface="Arial" pitchFamily="34" charset="0"/>
              </a:rPr>
              <a:t>Risk</a:t>
            </a:r>
            <a:r>
              <a:rPr lang="en-US" b="1" dirty="0" smtClean="0">
                <a:solidFill>
                  <a:srgbClr val="0065CC"/>
                </a:solidFill>
                <a:latin typeface="Arial" pitchFamily="34" charset="0"/>
                <a:cs typeface="Arial" pitchFamily="34" charset="0"/>
              </a:rPr>
              <a:t> </a:t>
            </a:r>
            <a:r>
              <a:rPr lang="en-US" b="1" dirty="0" smtClean="0">
                <a:latin typeface="Arial" pitchFamily="34" charset="0"/>
                <a:cs typeface="Arial" pitchFamily="34" charset="0"/>
              </a:rPr>
              <a:t>is the chance of something happening that will have a negative impact on objectives.</a:t>
            </a:r>
          </a:p>
          <a:p>
            <a:pPr marL="285750" indent="-285750">
              <a:lnSpc>
                <a:spcPct val="150000"/>
              </a:lnSpc>
              <a:buClr>
                <a:srgbClr val="FFB300"/>
              </a:buClr>
              <a:buFont typeface="Wingdings" pitchFamily="2" charset="2"/>
              <a:buChar char="v"/>
            </a:pPr>
            <a:endParaRPr lang="en-US" b="1" dirty="0">
              <a:solidFill>
                <a:srgbClr val="061A49"/>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Let’s explore the concept of </a:t>
            </a:r>
            <a:r>
              <a:rPr lang="en-US" b="1" dirty="0" smtClean="0">
                <a:solidFill>
                  <a:srgbClr val="FFB300"/>
                </a:solidFill>
                <a:latin typeface="Arial" pitchFamily="34" charset="0"/>
                <a:cs typeface="Arial" pitchFamily="34" charset="0"/>
              </a:rPr>
              <a:t>risk</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in a little more detail</a:t>
            </a:r>
            <a:r>
              <a:rPr lang="en-US" b="1" dirty="0" smtClean="0">
                <a:solidFill>
                  <a:srgbClr val="061A49"/>
                </a:solidFill>
                <a:latin typeface="Arial" pitchFamily="34" charset="0"/>
                <a:cs typeface="Arial" pitchFamily="34" charset="0"/>
              </a:rPr>
              <a:t>.</a:t>
            </a:r>
          </a:p>
          <a:p>
            <a:pPr>
              <a:lnSpc>
                <a:spcPct val="150000"/>
              </a:lnSpc>
              <a:buClr>
                <a:srgbClr val="FFB300"/>
              </a:buClr>
            </a:pPr>
            <a:endParaRPr lang="en-US" b="1" dirty="0" smtClean="0">
              <a:solidFill>
                <a:srgbClr val="061A49"/>
              </a:solidFill>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solidFill>
              <a:srgbClr val="2646D0"/>
            </a:solidFill>
          </p:spPr>
          <p:txBody>
            <a:bodyPr wrap="square" rtlCol="0">
              <a:spAutoFit/>
            </a:bodyPr>
            <a:lstStyle/>
            <a:p>
              <a:r>
                <a:rPr lang="en-US" b="1" dirty="0" smtClean="0">
                  <a:solidFill>
                    <a:schemeClr val="bg1"/>
                  </a:solidFill>
                  <a:latin typeface="Arial" pitchFamily="34" charset="0"/>
                  <a:cs typeface="Arial" pitchFamily="34" charset="0"/>
                </a:rPr>
                <a:t>Section 3 – Understanding Risk </a:t>
              </a:r>
            </a:p>
          </p:txBody>
        </p:sp>
      </p:grpSp>
      <p:sp>
        <p:nvSpPr>
          <p:cNvPr id="6" name="Right Arrow 5"/>
          <p:cNvSpPr/>
          <p:nvPr/>
        </p:nvSpPr>
        <p:spPr>
          <a:xfrm>
            <a:off x="7930763" y="5959395"/>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45789" y="5959395"/>
            <a:ext cx="965010" cy="369332"/>
          </a:xfrm>
          <a:prstGeom prst="rect">
            <a:avLst/>
          </a:prstGeom>
          <a:noFill/>
        </p:spPr>
        <p:txBody>
          <a:bodyPr wrap="square" rtlCol="0">
            <a:spAutoFit/>
          </a:bodyPr>
          <a:lstStyle/>
          <a:p>
            <a:r>
              <a:rPr lang="en-US" b="1" dirty="0" smtClean="0"/>
              <a:t>1 of 15</a:t>
            </a:r>
            <a:endParaRPr lang="en-US" b="1" dirty="0"/>
          </a:p>
        </p:txBody>
      </p:sp>
      <p:grpSp>
        <p:nvGrpSpPr>
          <p:cNvPr id="21" name="Group 20"/>
          <p:cNvGrpSpPr/>
          <p:nvPr/>
        </p:nvGrpSpPr>
        <p:grpSpPr>
          <a:xfrm>
            <a:off x="516340" y="296586"/>
            <a:ext cx="8153401" cy="389214"/>
            <a:chOff x="516340" y="296586"/>
            <a:chExt cx="8153401" cy="389214"/>
          </a:xfrm>
        </p:grpSpPr>
        <p:sp>
          <p:nvSpPr>
            <p:cNvPr id="27" name="Round Diagonal Corner Rectangle 26"/>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8" name="Round Diagonal Corner Rectangle 2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9" name="Round Diagonal Corner Rectangle 28"/>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30" name="Round Diagonal Corner Rectangle 29"/>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1" name="Round Diagonal Corner Rectangle 30"/>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2" name="Round Diagonal Corner Rectangle 31"/>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9" name="Rectangle 18"/>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9104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3000821"/>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Risk is defined as:</a:t>
            </a:r>
          </a:p>
          <a:p>
            <a:pPr marL="285750" indent="-285750">
              <a:lnSpc>
                <a:spcPct val="150000"/>
              </a:lnSpc>
              <a:buClr>
                <a:srgbClr val="0065CC"/>
              </a:buClr>
              <a:buFont typeface="Wingdings" pitchFamily="2" charset="2"/>
              <a:buChar char="v"/>
            </a:pPr>
            <a:endParaRPr lang="en-US" b="1" dirty="0">
              <a:solidFill>
                <a:srgbClr val="061A49"/>
              </a:solidFill>
              <a:latin typeface="Arial" pitchFamily="34" charset="0"/>
              <a:cs typeface="Arial" pitchFamily="34" charset="0"/>
            </a:endParaRPr>
          </a:p>
          <a:p>
            <a:pPr algn="ctr">
              <a:lnSpc>
                <a:spcPct val="150000"/>
              </a:lnSpc>
              <a:buClr>
                <a:srgbClr val="0065CC"/>
              </a:buClr>
            </a:pPr>
            <a:r>
              <a:rPr lang="en-US" b="1" dirty="0" smtClean="0">
                <a:solidFill>
                  <a:srgbClr val="FFB300"/>
                </a:solidFill>
                <a:latin typeface="Arial" pitchFamily="34" charset="0"/>
                <a:cs typeface="Arial" pitchFamily="34" charset="0"/>
              </a:rPr>
              <a:t>Probability of Occurrence </a:t>
            </a:r>
            <a:r>
              <a:rPr lang="en-US" b="1" dirty="0" smtClean="0">
                <a:solidFill>
                  <a:srgbClr val="061A49"/>
                </a:solidFill>
                <a:latin typeface="Arial" pitchFamily="34" charset="0"/>
                <a:cs typeface="Arial" pitchFamily="34" charset="0"/>
              </a:rPr>
              <a:t>x </a:t>
            </a:r>
            <a:r>
              <a:rPr lang="en-US" b="1" dirty="0" smtClean="0">
                <a:solidFill>
                  <a:srgbClr val="FFB300"/>
                </a:solidFill>
                <a:latin typeface="Arial" pitchFamily="34" charset="0"/>
                <a:cs typeface="Arial" pitchFamily="34" charset="0"/>
              </a:rPr>
              <a:t>Consequence of the Outcome    </a:t>
            </a:r>
          </a:p>
          <a:p>
            <a:pPr>
              <a:lnSpc>
                <a:spcPct val="150000"/>
              </a:lnSpc>
            </a:pPr>
            <a:endParaRPr lang="en-US" b="1" dirty="0" smtClean="0">
              <a:solidFill>
                <a:srgbClr val="061A49"/>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So let’s go back to the example of the unsecured load in the back of the truck and look at the probability of occurrence. </a:t>
            </a:r>
          </a:p>
          <a:p>
            <a:pPr>
              <a:lnSpc>
                <a:spcPct val="150000"/>
              </a:lnSpc>
              <a:buClr>
                <a:srgbClr val="0065CC"/>
              </a:buClr>
            </a:pPr>
            <a:endParaRPr lang="en-US" b="1" dirty="0" smtClean="0">
              <a:solidFill>
                <a:srgbClr val="061A49"/>
              </a:solidFill>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a:solidFill>
            <a:srgbClr val="2646D0"/>
          </a:solidFill>
        </p:grpSpPr>
        <p:sp>
          <p:nvSpPr>
            <p:cNvPr id="5" name="Rectangle 4"/>
            <p:cNvSpPr/>
            <p:nvPr/>
          </p:nvSpPr>
          <p:spPr>
            <a:xfrm>
              <a:off x="516340" y="304800"/>
              <a:ext cx="8153400" cy="709684"/>
            </a:xfrm>
            <a:prstGeom prst="rect">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grpFill/>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sp>
        <p:nvSpPr>
          <p:cNvPr id="4" name="TextBox 3"/>
          <p:cNvSpPr txBox="1"/>
          <p:nvPr/>
        </p:nvSpPr>
        <p:spPr>
          <a:xfrm>
            <a:off x="7045789" y="5959395"/>
            <a:ext cx="965010" cy="369332"/>
          </a:xfrm>
          <a:prstGeom prst="rect">
            <a:avLst/>
          </a:prstGeom>
          <a:noFill/>
        </p:spPr>
        <p:txBody>
          <a:bodyPr wrap="square" rtlCol="0">
            <a:spAutoFit/>
          </a:bodyPr>
          <a:lstStyle/>
          <a:p>
            <a:r>
              <a:rPr lang="en-US" b="1" dirty="0"/>
              <a:t>2</a:t>
            </a:r>
            <a:r>
              <a:rPr lang="en-US" b="1" dirty="0" smtClean="0"/>
              <a:t> of 15</a:t>
            </a:r>
            <a:endParaRPr lang="en-US" b="1" dirty="0"/>
          </a:p>
        </p:txBody>
      </p:sp>
      <p:grpSp>
        <p:nvGrpSpPr>
          <p:cNvPr id="17" name="Group 16"/>
          <p:cNvGrpSpPr/>
          <p:nvPr/>
        </p:nvGrpSpPr>
        <p:grpSpPr>
          <a:xfrm>
            <a:off x="6254363" y="5944679"/>
            <a:ext cx="2334768" cy="384048"/>
            <a:chOff x="6334972" y="5982649"/>
            <a:chExt cx="2334768" cy="384048"/>
          </a:xfrm>
          <a:solidFill>
            <a:srgbClr val="2646D0"/>
          </a:solidFill>
        </p:grpSpPr>
        <p:sp>
          <p:nvSpPr>
            <p:cNvPr id="19" name="Right Arrow 18"/>
            <p:cNvSpPr/>
            <p:nvPr/>
          </p:nvSpPr>
          <p:spPr>
            <a:xfrm>
              <a:off x="8011372" y="5982649"/>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Left Arrow 26"/>
            <p:cNvSpPr/>
            <p:nvPr/>
          </p:nvSpPr>
          <p:spPr>
            <a:xfrm>
              <a:off x="6334972" y="5982649"/>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23" name="Group 22"/>
          <p:cNvGrpSpPr/>
          <p:nvPr/>
        </p:nvGrpSpPr>
        <p:grpSpPr>
          <a:xfrm>
            <a:off x="516340" y="296586"/>
            <a:ext cx="8153401" cy="389214"/>
            <a:chOff x="516340" y="296586"/>
            <a:chExt cx="8153401" cy="389214"/>
          </a:xfrm>
        </p:grpSpPr>
        <p:sp>
          <p:nvSpPr>
            <p:cNvPr id="24" name="Round Diagonal Corner Rectangle 23"/>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8" name="Round Diagonal Corner Rectangle 37"/>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39" name="Round Diagonal Corner Rectangle 38"/>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0" name="Round Diagonal Corner Rectangle 39"/>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1" name="Round Diagonal Corner Rectangle 40"/>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6" name="Rectangle 2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5678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590800"/>
            <a:ext cx="7907741" cy="3831818"/>
          </a:xfrm>
          <a:prstGeom prst="rect">
            <a:avLst/>
          </a:prstGeom>
          <a:noFill/>
        </p:spPr>
        <p:txBody>
          <a:bodyPr wrap="square" rtlCol="0">
            <a:spAutoFit/>
          </a:bodyPr>
          <a:lstStyle/>
          <a:p>
            <a:pPr algn="ctr">
              <a:lnSpc>
                <a:spcPct val="150000"/>
              </a:lnSpc>
            </a:pPr>
            <a:r>
              <a:rPr lang="en-US" b="1" dirty="0" smtClean="0">
                <a:solidFill>
                  <a:srgbClr val="061A49"/>
                </a:solidFill>
                <a:latin typeface="Arial" pitchFamily="34" charset="0"/>
                <a:cs typeface="Arial" pitchFamily="34" charset="0"/>
              </a:rPr>
              <a:t>So why is this so important in the work place?</a:t>
            </a:r>
          </a:p>
          <a:p>
            <a:pPr algn="ctr">
              <a:lnSpc>
                <a:spcPct val="150000"/>
              </a:lnSpc>
            </a:pPr>
            <a:r>
              <a:rPr lang="en-US" b="1" dirty="0" smtClean="0">
                <a:solidFill>
                  <a:srgbClr val="061A49"/>
                </a:solidFill>
                <a:latin typeface="Arial" pitchFamily="34" charset="0"/>
                <a:cs typeface="Arial" pitchFamily="34" charset="0"/>
              </a:rPr>
              <a:t>  </a:t>
            </a:r>
          </a:p>
          <a:p>
            <a:pPr algn="ctr">
              <a:lnSpc>
                <a:spcPct val="150000"/>
              </a:lnSpc>
            </a:pPr>
            <a:r>
              <a:rPr lang="en-US" b="1" dirty="0" smtClean="0">
                <a:solidFill>
                  <a:srgbClr val="061A49"/>
                </a:solidFill>
                <a:latin typeface="Arial" pitchFamily="34" charset="0"/>
                <a:cs typeface="Arial" pitchFamily="34" charset="0"/>
              </a:rPr>
              <a:t>Let’s have a look at a few workplaces.  </a:t>
            </a:r>
          </a:p>
          <a:p>
            <a:pPr algn="ctr">
              <a:lnSpc>
                <a:spcPct val="150000"/>
              </a:lnSpc>
            </a:pPr>
            <a:endParaRPr lang="en-US" b="1" dirty="0">
              <a:solidFill>
                <a:srgbClr val="061A49"/>
              </a:solidFill>
              <a:latin typeface="Arial" pitchFamily="34" charset="0"/>
              <a:cs typeface="Arial" pitchFamily="34" charset="0"/>
            </a:endParaRPr>
          </a:p>
          <a:p>
            <a:pPr algn="ctr">
              <a:lnSpc>
                <a:spcPct val="150000"/>
              </a:lnSpc>
            </a:pPr>
            <a:r>
              <a:rPr lang="en-US" b="1" dirty="0" smtClean="0">
                <a:solidFill>
                  <a:srgbClr val="061A49"/>
                </a:solidFill>
                <a:latin typeface="Arial" pitchFamily="34" charset="0"/>
                <a:cs typeface="Arial" pitchFamily="34" charset="0"/>
              </a:rPr>
              <a:t>See if you think if the risks in these workplaces were well managed.</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28432" y="6007120"/>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19478" y="6016538"/>
            <a:ext cx="965010" cy="369332"/>
          </a:xfrm>
          <a:prstGeom prst="rect">
            <a:avLst/>
          </a:prstGeom>
          <a:noFill/>
        </p:spPr>
        <p:txBody>
          <a:bodyPr wrap="square" rtlCol="0">
            <a:spAutoFit/>
          </a:bodyPr>
          <a:lstStyle/>
          <a:p>
            <a:pPr algn="ctr"/>
            <a:r>
              <a:rPr lang="en-US" b="1" dirty="0" smtClean="0"/>
              <a:t>3 of 13</a:t>
            </a:r>
            <a:endParaRPr lang="en-US" b="1" dirty="0"/>
          </a:p>
        </p:txBody>
      </p:sp>
      <p:sp>
        <p:nvSpPr>
          <p:cNvPr id="9" name="Left Arrow 8"/>
          <p:cNvSpPr/>
          <p:nvPr/>
        </p:nvSpPr>
        <p:spPr>
          <a:xfrm>
            <a:off x="6334972" y="6007120"/>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0" name="Group 19"/>
          <p:cNvGrpSpPr/>
          <p:nvPr/>
        </p:nvGrpSpPr>
        <p:grpSpPr>
          <a:xfrm>
            <a:off x="516340" y="296586"/>
            <a:ext cx="8153401" cy="389214"/>
            <a:chOff x="516340" y="296586"/>
            <a:chExt cx="8153401" cy="389214"/>
          </a:xfrm>
        </p:grpSpPr>
        <p:sp>
          <p:nvSpPr>
            <p:cNvPr id="22" name="Round Diagonal Corner Rectangle 21"/>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3" name="Round Diagonal Corner Rectangle 22"/>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4" name="Round Diagonal Corner Rectangle 23"/>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5" name="Round Diagonal Corner Rectangle 24"/>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2" name="Round Diagonal Corner Rectangle 31"/>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3" name="Round Diagonal Corner Rectangle 32"/>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427800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39" y="1981200"/>
            <a:ext cx="3848099" cy="4114799"/>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nSpc>
                <a:spcPts val="2500"/>
              </a:lnSpc>
              <a:buClr>
                <a:srgbClr val="FFB300"/>
              </a:buClr>
              <a:buFont typeface="Wingdings" pitchFamily="2" charset="2"/>
              <a:buChar char="v"/>
            </a:pPr>
            <a:r>
              <a:rPr lang="en-US" b="1" dirty="0" smtClean="0">
                <a:solidFill>
                  <a:schemeClr val="tx1"/>
                </a:solidFill>
              </a:rPr>
              <a:t>The </a:t>
            </a:r>
            <a:r>
              <a:rPr lang="en-US" b="1" dirty="0" smtClean="0">
                <a:solidFill>
                  <a:srgbClr val="FFB300"/>
                </a:solidFill>
              </a:rPr>
              <a:t>probability</a:t>
            </a:r>
            <a:r>
              <a:rPr lang="en-US" b="1" dirty="0" smtClean="0">
                <a:solidFill>
                  <a:schemeClr val="tx1"/>
                </a:solidFill>
              </a:rPr>
              <a:t> (or chance) that a worker could get hurt depends on different factors.</a:t>
            </a:r>
          </a:p>
          <a:p>
            <a:pPr marL="290513" indent="-290513">
              <a:lnSpc>
                <a:spcPts val="2500"/>
              </a:lnSpc>
              <a:buClr>
                <a:srgbClr val="FFB300"/>
              </a:buClr>
              <a:buFont typeface="Wingdings" pitchFamily="2" charset="2"/>
              <a:buChar char="v"/>
            </a:pPr>
            <a:r>
              <a:rPr lang="en-US" b="1" dirty="0" smtClean="0">
                <a:solidFill>
                  <a:schemeClr val="tx1"/>
                </a:solidFill>
              </a:rPr>
              <a:t>For example, two companies are responsible for loading the truck.  Company #1 doesn’t train its employees to secure loads, and company #2 does.</a:t>
            </a:r>
          </a:p>
          <a:p>
            <a:pPr marL="290513" indent="-290513">
              <a:lnSpc>
                <a:spcPts val="2500"/>
              </a:lnSpc>
              <a:buClr>
                <a:srgbClr val="FFB300"/>
              </a:buClr>
              <a:buFont typeface="Wingdings" pitchFamily="2" charset="2"/>
              <a:buChar char="v"/>
            </a:pPr>
            <a:r>
              <a:rPr lang="en-US" b="1" dirty="0" smtClean="0">
                <a:solidFill>
                  <a:schemeClr val="tx1"/>
                </a:solidFill>
              </a:rPr>
              <a:t>The </a:t>
            </a:r>
            <a:r>
              <a:rPr lang="en-US" b="1" dirty="0" smtClean="0">
                <a:solidFill>
                  <a:srgbClr val="FFB300"/>
                </a:solidFill>
              </a:rPr>
              <a:t>probability</a:t>
            </a:r>
            <a:r>
              <a:rPr lang="en-US" b="1" dirty="0" smtClean="0">
                <a:solidFill>
                  <a:schemeClr val="tx1"/>
                </a:solidFill>
              </a:rPr>
              <a:t> of this type of accident is higher for company #1 because it employees don’t secure loads.</a:t>
            </a:r>
          </a:p>
          <a:p>
            <a:pPr>
              <a:lnSpc>
                <a:spcPts val="2500"/>
              </a:lnSpc>
              <a:buClr>
                <a:srgbClr val="FFB300"/>
              </a:buClr>
            </a:pPr>
            <a:endParaRPr lang="en-US" sz="1400" i="1" dirty="0">
              <a:solidFill>
                <a:schemeClr val="tx1"/>
              </a:solidFill>
            </a:endParaRPr>
          </a:p>
        </p:txBody>
      </p:sp>
      <p:grpSp>
        <p:nvGrpSpPr>
          <p:cNvPr id="18" name="Group 17"/>
          <p:cNvGrpSpPr/>
          <p:nvPr/>
        </p:nvGrpSpPr>
        <p:grpSpPr>
          <a:xfrm>
            <a:off x="516339" y="924508"/>
            <a:ext cx="8251210" cy="709684"/>
            <a:chOff x="516340" y="304800"/>
            <a:chExt cx="8153400" cy="709684"/>
          </a:xfrm>
          <a:solidFill>
            <a:srgbClr val="2646D0"/>
          </a:solidFill>
        </p:grpSpPr>
        <p:sp>
          <p:nvSpPr>
            <p:cNvPr id="5" name="Rectangle 4"/>
            <p:cNvSpPr/>
            <p:nvPr/>
          </p:nvSpPr>
          <p:spPr>
            <a:xfrm>
              <a:off x="516340" y="304800"/>
              <a:ext cx="8153400" cy="709684"/>
            </a:xfrm>
            <a:prstGeom prst="rect">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grpFill/>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sp>
        <p:nvSpPr>
          <p:cNvPr id="6" name="Right Arrow 5"/>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6993340" y="5998194"/>
            <a:ext cx="965010" cy="369332"/>
          </a:xfrm>
          <a:prstGeom prst="rect">
            <a:avLst/>
          </a:prstGeom>
          <a:noFill/>
        </p:spPr>
        <p:txBody>
          <a:bodyPr wrap="square" rtlCol="0">
            <a:spAutoFit/>
          </a:bodyPr>
          <a:lstStyle/>
          <a:p>
            <a:pPr algn="ctr"/>
            <a:r>
              <a:rPr lang="en-US" b="1" dirty="0"/>
              <a:t>3</a:t>
            </a:r>
            <a:r>
              <a:rPr lang="en-US" b="1" dirty="0" smtClean="0"/>
              <a:t> of 15</a:t>
            </a:r>
            <a:endParaRPr lang="en-US" b="1" dirty="0"/>
          </a:p>
        </p:txBody>
      </p:sp>
      <p:sp>
        <p:nvSpPr>
          <p:cNvPr id="9" name="Left Arrow 8"/>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pic>
        <p:nvPicPr>
          <p:cNvPr id="4098" name="Picture 2" descr="Cardboard bale leaning up against truck do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12140" y="2162161"/>
            <a:ext cx="3657600" cy="2743200"/>
          </a:xfrm>
          <a:prstGeom prst="rect">
            <a:avLst/>
          </a:prstGeom>
          <a:noFill/>
          <a:ln w="25400">
            <a:solidFill>
              <a:srgbClr val="996532"/>
            </a:solidFill>
          </a:ln>
          <a:extLst>
            <a:ext uri="{909E8E84-426E-40DD-AFC4-6F175D3DCCD1}">
              <a14:hiddenFill xmlns:a14="http://schemas.microsoft.com/office/drawing/2010/main" xmlns="">
                <a:solidFill>
                  <a:srgbClr val="FFFFFF"/>
                </a:solidFill>
              </a14:hiddenFill>
            </a:ext>
          </a:extLst>
        </p:spPr>
      </p:pic>
      <p:sp>
        <p:nvSpPr>
          <p:cNvPr id="28" name="Rounded Rectangle 27"/>
          <p:cNvSpPr/>
          <p:nvPr/>
        </p:nvSpPr>
        <p:spPr>
          <a:xfrm>
            <a:off x="5002337" y="4974633"/>
            <a:ext cx="3657600" cy="89276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Workplace Safety North </a:t>
            </a:r>
          </a:p>
          <a:p>
            <a:pPr algn="ctr"/>
            <a:r>
              <a:rPr lang="en-US" b="1" dirty="0" smtClean="0">
                <a:solidFill>
                  <a:schemeClr val="tx1"/>
                </a:solidFill>
              </a:rPr>
              <a:t>Hazard Alert Bulletin  </a:t>
            </a:r>
          </a:p>
          <a:p>
            <a:pPr algn="ctr"/>
            <a:r>
              <a:rPr lang="en-US" b="1" dirty="0" smtClean="0">
                <a:solidFill>
                  <a:schemeClr val="tx1"/>
                </a:solidFill>
              </a:rPr>
              <a:t>March 23, 2013</a:t>
            </a:r>
            <a:endParaRPr lang="en-US" b="1" i="1" dirty="0">
              <a:solidFill>
                <a:schemeClr val="tx1"/>
              </a:solidFill>
            </a:endParaRPr>
          </a:p>
        </p:txBody>
      </p:sp>
      <p:grpSp>
        <p:nvGrpSpPr>
          <p:cNvPr id="23" name="Group 22"/>
          <p:cNvGrpSpPr/>
          <p:nvPr/>
        </p:nvGrpSpPr>
        <p:grpSpPr>
          <a:xfrm>
            <a:off x="516340" y="296586"/>
            <a:ext cx="8153401" cy="389214"/>
            <a:chOff x="516340" y="296586"/>
            <a:chExt cx="8153401" cy="389214"/>
          </a:xfrm>
        </p:grpSpPr>
        <p:sp>
          <p:nvSpPr>
            <p:cNvPr id="24" name="Round Diagonal Corner Rectangle 23"/>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6" name="Round Diagonal Corner Rectangle 35"/>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37" name="Round Diagonal Corner Rectangle 36"/>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8" name="Round Diagonal Corner Rectangle 37"/>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9" name="Round Diagonal Corner Rectangle 38"/>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6" name="Rectangle 2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92365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81200"/>
            <a:ext cx="3657600" cy="419341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endParaRPr lang="en-US" b="1" dirty="0" smtClean="0">
              <a:solidFill>
                <a:schemeClr val="tx1"/>
              </a:solidFill>
            </a:endParaRPr>
          </a:p>
          <a:p>
            <a:pPr marL="285750" indent="-285750">
              <a:lnSpc>
                <a:spcPts val="2500"/>
              </a:lnSpc>
              <a:buClr>
                <a:srgbClr val="FFB300"/>
              </a:buClr>
              <a:buFont typeface="Wingdings" pitchFamily="2" charset="2"/>
              <a:buChar char="v"/>
            </a:pPr>
            <a:r>
              <a:rPr lang="en-US" b="1" dirty="0" smtClean="0">
                <a:solidFill>
                  <a:schemeClr val="tx1"/>
                </a:solidFill>
              </a:rPr>
              <a:t>The </a:t>
            </a:r>
            <a:r>
              <a:rPr lang="en-US" b="1" dirty="0" smtClean="0">
                <a:solidFill>
                  <a:srgbClr val="FFB300"/>
                </a:solidFill>
              </a:rPr>
              <a:t>consequence of the outcome  </a:t>
            </a:r>
            <a:r>
              <a:rPr lang="en-US" b="1" dirty="0" smtClean="0">
                <a:solidFill>
                  <a:schemeClr val="tx1"/>
                </a:solidFill>
              </a:rPr>
              <a:t>is the second part of the risk equation.</a:t>
            </a:r>
          </a:p>
          <a:p>
            <a:pPr marL="285750" indent="-285750">
              <a:lnSpc>
                <a:spcPts val="2500"/>
              </a:lnSpc>
              <a:buClr>
                <a:srgbClr val="FFB300"/>
              </a:buClr>
              <a:buFont typeface="Wingdings" pitchFamily="2" charset="2"/>
              <a:buChar char="v"/>
            </a:pPr>
            <a:r>
              <a:rPr lang="en-US" b="1" dirty="0" smtClean="0">
                <a:solidFill>
                  <a:schemeClr val="tx1"/>
                </a:solidFill>
              </a:rPr>
              <a:t>It means if the unwanted event occurs, how bad can the outcome be?</a:t>
            </a:r>
          </a:p>
          <a:p>
            <a:pPr marL="285750" indent="-285750">
              <a:lnSpc>
                <a:spcPts val="2500"/>
              </a:lnSpc>
              <a:buClr>
                <a:srgbClr val="FFB300"/>
              </a:buClr>
              <a:buFont typeface="Wingdings" pitchFamily="2" charset="2"/>
              <a:buChar char="v"/>
            </a:pPr>
            <a:r>
              <a:rPr lang="en-US" b="1" dirty="0" smtClean="0">
                <a:solidFill>
                  <a:schemeClr val="tx1"/>
                </a:solidFill>
              </a:rPr>
              <a:t>It’s obvious that outcome of running over a pickup truck is severe.  Not only is there damage to property, but there may be a loss of life if the vehicle was occupied.</a:t>
            </a:r>
          </a:p>
          <a:p>
            <a:pPr marL="285750" indent="-285750">
              <a:lnSpc>
                <a:spcPts val="2500"/>
              </a:lnSpc>
              <a:buClr>
                <a:srgbClr val="2646D0"/>
              </a:buClr>
              <a:buFont typeface="Wingdings" pitchFamily="2" charset="2"/>
              <a:buChar char="v"/>
            </a:pPr>
            <a:endParaRPr lang="en-US" sz="1400" i="1" dirty="0">
              <a:solidFill>
                <a:schemeClr val="tx1"/>
              </a:solidFill>
            </a:endParaRPr>
          </a:p>
        </p:txBody>
      </p:sp>
      <p:grpSp>
        <p:nvGrpSpPr>
          <p:cNvPr id="18" name="Group 17"/>
          <p:cNvGrpSpPr/>
          <p:nvPr/>
        </p:nvGrpSpPr>
        <p:grpSpPr>
          <a:xfrm>
            <a:off x="516340" y="924508"/>
            <a:ext cx="8153400" cy="709684"/>
            <a:chOff x="516340" y="304800"/>
            <a:chExt cx="8153400" cy="709684"/>
          </a:xfrm>
          <a:solidFill>
            <a:srgbClr val="2646D0"/>
          </a:solidFill>
        </p:grpSpPr>
        <p:sp>
          <p:nvSpPr>
            <p:cNvPr id="5" name="Rectangle 4"/>
            <p:cNvSpPr/>
            <p:nvPr/>
          </p:nvSpPr>
          <p:spPr>
            <a:xfrm>
              <a:off x="516340" y="304800"/>
              <a:ext cx="8153400" cy="709684"/>
            </a:xfrm>
            <a:prstGeom prst="rect">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grpFill/>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grpSp>
        <p:nvGrpSpPr>
          <p:cNvPr id="10" name="Group 9"/>
          <p:cNvGrpSpPr/>
          <p:nvPr/>
        </p:nvGrpSpPr>
        <p:grpSpPr>
          <a:xfrm>
            <a:off x="6334972" y="5980422"/>
            <a:ext cx="2334768" cy="393573"/>
            <a:chOff x="6334972" y="5980422"/>
            <a:chExt cx="2334768" cy="393573"/>
          </a:xfrm>
        </p:grpSpPr>
        <p:sp>
          <p:nvSpPr>
            <p:cNvPr id="6" name="Right Arrow 5"/>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14088" y="5980422"/>
              <a:ext cx="965010" cy="369332"/>
            </a:xfrm>
            <a:prstGeom prst="rect">
              <a:avLst/>
            </a:prstGeom>
            <a:noFill/>
          </p:spPr>
          <p:txBody>
            <a:bodyPr wrap="square" rtlCol="0">
              <a:spAutoFit/>
            </a:bodyPr>
            <a:lstStyle/>
            <a:p>
              <a:pPr algn="ctr"/>
              <a:r>
                <a:rPr lang="en-US" b="1" dirty="0"/>
                <a:t>4</a:t>
              </a:r>
              <a:r>
                <a:rPr lang="en-US" b="1" dirty="0" smtClean="0"/>
                <a:t> of 15</a:t>
              </a:r>
              <a:endParaRPr lang="en-US" b="1" dirty="0"/>
            </a:p>
          </p:txBody>
        </p:sp>
        <p:sp>
          <p:nvSpPr>
            <p:cNvPr id="9" name="Left Arrow 8"/>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pic>
        <p:nvPicPr>
          <p:cNvPr id="21" name="Picture 4" descr="Picture 21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571999" y="2851102"/>
            <a:ext cx="4073759" cy="2419351"/>
          </a:xfrm>
          <a:prstGeom prst="rect">
            <a:avLst/>
          </a:prstGeom>
          <a:noFill/>
          <a:ln w="25400">
            <a:solidFill>
              <a:srgbClr val="FFB300"/>
            </a:solidFill>
          </a:ln>
        </p:spPr>
      </p:pic>
      <p:sp>
        <p:nvSpPr>
          <p:cNvPr id="8" name="Oval 7"/>
          <p:cNvSpPr/>
          <p:nvPr/>
        </p:nvSpPr>
        <p:spPr>
          <a:xfrm>
            <a:off x="5460810" y="4648200"/>
            <a:ext cx="635190" cy="457200"/>
          </a:xfrm>
          <a:prstGeom prst="ellipse">
            <a:avLst/>
          </a:prstGeom>
          <a:noFill/>
          <a:ln w="38100">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4" name="Group 23"/>
          <p:cNvGrpSpPr/>
          <p:nvPr/>
        </p:nvGrpSpPr>
        <p:grpSpPr>
          <a:xfrm>
            <a:off x="516340" y="296586"/>
            <a:ext cx="8153401" cy="389214"/>
            <a:chOff x="516340" y="296586"/>
            <a:chExt cx="8153401" cy="389214"/>
          </a:xfrm>
        </p:grpSpPr>
        <p:sp>
          <p:nvSpPr>
            <p:cNvPr id="25" name="Round Diagonal Corner Rectangle 2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7" name="Round Diagonal Corner Rectangle 36"/>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8" name="Round Diagonal Corner Rectangle 37"/>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39" name="Round Diagonal Corner Rectangle 38"/>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40" name="Round Diagonal Corner Rectangle 39"/>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1" name="Round Diagonal Corner Rectangle 40"/>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6" name="Rectangle 2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32108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341632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So if the </a:t>
            </a:r>
            <a:r>
              <a:rPr lang="en-US" b="1" dirty="0" smtClean="0">
                <a:solidFill>
                  <a:srgbClr val="0065CC"/>
                </a:solidFill>
                <a:latin typeface="Arial" pitchFamily="34" charset="0"/>
                <a:cs typeface="Arial" pitchFamily="34" charset="0"/>
              </a:rPr>
              <a:t>Probability of Occurrence 	</a:t>
            </a:r>
            <a:r>
              <a:rPr lang="en-US" b="1" dirty="0" smtClean="0">
                <a:latin typeface="Arial" pitchFamily="34" charset="0"/>
                <a:cs typeface="Arial" pitchFamily="34" charset="0"/>
              </a:rPr>
              <a:t>=</a:t>
            </a:r>
            <a:r>
              <a:rPr lang="en-US" b="1" dirty="0" smtClean="0">
                <a:solidFill>
                  <a:srgbClr val="0065CC"/>
                </a:solidFill>
                <a:latin typeface="Arial" pitchFamily="34" charset="0"/>
                <a:cs typeface="Arial" pitchFamily="34" charset="0"/>
              </a:rPr>
              <a:t> 	</a:t>
            </a:r>
          </a:p>
          <a:p>
            <a:pPr marL="285750" indent="-285750">
              <a:lnSpc>
                <a:spcPct val="150000"/>
              </a:lnSpc>
              <a:buClr>
                <a:srgbClr val="FFB300"/>
              </a:buClr>
              <a:buFont typeface="Wingdings" pitchFamily="2" charset="2"/>
              <a:buChar char="v"/>
            </a:pPr>
            <a:endParaRPr lang="en-US" b="1" dirty="0" smtClean="0">
              <a:solidFill>
                <a:srgbClr val="0065CC"/>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a:solidFill>
                  <a:srgbClr val="061A49"/>
                </a:solidFill>
                <a:latin typeface="Arial" pitchFamily="34" charset="0"/>
                <a:cs typeface="Arial" pitchFamily="34" charset="0"/>
              </a:rPr>
              <a:t>a</a:t>
            </a:r>
            <a:r>
              <a:rPr lang="en-US" b="1" dirty="0" smtClean="0">
                <a:solidFill>
                  <a:srgbClr val="061A49"/>
                </a:solidFill>
                <a:latin typeface="Arial" pitchFamily="34" charset="0"/>
                <a:cs typeface="Arial" pitchFamily="34" charset="0"/>
              </a:rPr>
              <a:t>nd the  </a:t>
            </a:r>
            <a:r>
              <a:rPr lang="en-US" b="1" dirty="0" smtClean="0">
                <a:solidFill>
                  <a:srgbClr val="0065CC"/>
                </a:solidFill>
                <a:latin typeface="Arial" pitchFamily="34" charset="0"/>
                <a:cs typeface="Arial" pitchFamily="34" charset="0"/>
              </a:rPr>
              <a:t>Consequence of the Outcome</a:t>
            </a:r>
            <a:r>
              <a:rPr lang="en-US" b="1" dirty="0">
                <a:solidFill>
                  <a:srgbClr val="061A49"/>
                </a:solidFill>
                <a:latin typeface="Arial" pitchFamily="34" charset="0"/>
                <a:cs typeface="Arial" pitchFamily="34" charset="0"/>
              </a:rPr>
              <a:t>	</a:t>
            </a:r>
            <a:r>
              <a:rPr lang="en-US" b="1" dirty="0" smtClean="0">
                <a:solidFill>
                  <a:srgbClr val="061A49"/>
                </a:solidFill>
                <a:latin typeface="Arial" pitchFamily="34" charset="0"/>
                <a:cs typeface="Arial" pitchFamily="34" charset="0"/>
              </a:rPr>
              <a:t>=	</a:t>
            </a:r>
          </a:p>
          <a:p>
            <a:pPr marL="285750" indent="-285750">
              <a:lnSpc>
                <a:spcPct val="150000"/>
              </a:lnSpc>
              <a:buClr>
                <a:srgbClr val="0065CC"/>
              </a:buClr>
              <a:buFont typeface="Wingdings" pitchFamily="2" charset="2"/>
              <a:buChar char="v"/>
            </a:pPr>
            <a:endParaRPr lang="en-US" b="1" dirty="0">
              <a:solidFill>
                <a:srgbClr val="061A49"/>
              </a:solidFill>
              <a:latin typeface="Arial" pitchFamily="34" charset="0"/>
              <a:cs typeface="Arial" pitchFamily="34" charset="0"/>
            </a:endParaRPr>
          </a:p>
          <a:p>
            <a:pPr algn="ctr">
              <a:lnSpc>
                <a:spcPct val="150000"/>
              </a:lnSpc>
              <a:buClr>
                <a:srgbClr val="0065CC"/>
              </a:buClr>
            </a:pPr>
            <a:r>
              <a:rPr lang="en-US" b="1" dirty="0">
                <a:solidFill>
                  <a:srgbClr val="061A49"/>
                </a:solidFill>
                <a:latin typeface="Arial" pitchFamily="34" charset="0"/>
                <a:cs typeface="Arial" pitchFamily="34" charset="0"/>
              </a:rPr>
              <a:t>t</a:t>
            </a:r>
            <a:r>
              <a:rPr lang="en-US" b="1" dirty="0" smtClean="0">
                <a:solidFill>
                  <a:srgbClr val="061A49"/>
                </a:solidFill>
                <a:latin typeface="Arial" pitchFamily="34" charset="0"/>
                <a:cs typeface="Arial" pitchFamily="34" charset="0"/>
              </a:rPr>
              <a:t>hen the </a:t>
            </a:r>
            <a:r>
              <a:rPr lang="en-US" b="1" dirty="0" smtClean="0">
                <a:solidFill>
                  <a:srgbClr val="0065CC"/>
                </a:solidFill>
                <a:latin typeface="Arial" pitchFamily="34" charset="0"/>
                <a:cs typeface="Arial" pitchFamily="34" charset="0"/>
              </a:rPr>
              <a:t>Risk</a:t>
            </a:r>
            <a:r>
              <a:rPr lang="en-US" b="1" dirty="0" smtClean="0">
                <a:solidFill>
                  <a:srgbClr val="061A49"/>
                </a:solidFill>
                <a:latin typeface="Arial" pitchFamily="34" charset="0"/>
                <a:cs typeface="Arial" pitchFamily="34" charset="0"/>
              </a:rPr>
              <a:t> of an unwanted event is</a:t>
            </a:r>
          </a:p>
          <a:p>
            <a:pPr algn="ctr">
              <a:lnSpc>
                <a:spcPct val="150000"/>
              </a:lnSpc>
              <a:buClr>
                <a:srgbClr val="0065CC"/>
              </a:buClr>
            </a:pPr>
            <a:r>
              <a:rPr lang="en-US" b="1" dirty="0" smtClean="0">
                <a:solidFill>
                  <a:srgbClr val="061A49"/>
                </a:solidFill>
                <a:latin typeface="Arial" pitchFamily="34" charset="0"/>
                <a:cs typeface="Arial" pitchFamily="34" charset="0"/>
              </a:rPr>
              <a:t>  </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sp>
        <p:nvSpPr>
          <p:cNvPr id="19" name="Rounded Rectangle 18"/>
          <p:cNvSpPr/>
          <p:nvPr/>
        </p:nvSpPr>
        <p:spPr>
          <a:xfrm>
            <a:off x="5947632" y="2140812"/>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21" name="Rounded Rectangle 20"/>
          <p:cNvSpPr/>
          <p:nvPr/>
        </p:nvSpPr>
        <p:spPr>
          <a:xfrm>
            <a:off x="5947631" y="2981684"/>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11" name="Multiply 10"/>
          <p:cNvSpPr/>
          <p:nvPr/>
        </p:nvSpPr>
        <p:spPr>
          <a:xfrm>
            <a:off x="3257027" y="4832781"/>
            <a:ext cx="533400" cy="521562"/>
          </a:xfrm>
          <a:prstGeom prst="mathMultiply">
            <a:avLst/>
          </a:prstGeom>
          <a:solidFill>
            <a:srgbClr val="2646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2" name="Equal 11"/>
          <p:cNvSpPr/>
          <p:nvPr/>
        </p:nvSpPr>
        <p:spPr>
          <a:xfrm>
            <a:off x="5562600" y="4864962"/>
            <a:ext cx="516340" cy="457200"/>
          </a:xfrm>
          <a:prstGeom prst="mathEqual">
            <a:avLst/>
          </a:prstGeom>
          <a:solidFill>
            <a:srgbClr val="2646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7" name="Group 16"/>
          <p:cNvGrpSpPr/>
          <p:nvPr/>
        </p:nvGrpSpPr>
        <p:grpSpPr>
          <a:xfrm>
            <a:off x="969462" y="4779596"/>
            <a:ext cx="2573741" cy="957320"/>
            <a:chOff x="969462" y="4779596"/>
            <a:chExt cx="2573741" cy="957320"/>
          </a:xfrm>
        </p:grpSpPr>
        <p:sp>
          <p:nvSpPr>
            <p:cNvPr id="27" name="Rounded Rectangle 26"/>
            <p:cNvSpPr/>
            <p:nvPr/>
          </p:nvSpPr>
          <p:spPr>
            <a:xfrm>
              <a:off x="1681067" y="4779596"/>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14" name="TextBox 13"/>
            <p:cNvSpPr txBox="1"/>
            <p:nvPr/>
          </p:nvSpPr>
          <p:spPr>
            <a:xfrm>
              <a:off x="969462" y="5398362"/>
              <a:ext cx="2573741" cy="338554"/>
            </a:xfrm>
            <a:prstGeom prst="rect">
              <a:avLst/>
            </a:prstGeom>
            <a:noFill/>
          </p:spPr>
          <p:txBody>
            <a:bodyPr wrap="square" rtlCol="0">
              <a:spAutoFit/>
            </a:bodyPr>
            <a:lstStyle/>
            <a:p>
              <a:pPr algn="ctr"/>
              <a:r>
                <a:rPr lang="en-US" sz="1600" b="1" dirty="0">
                  <a:solidFill>
                    <a:srgbClr val="0065CC"/>
                  </a:solidFill>
                </a:rPr>
                <a:t>(</a:t>
              </a:r>
              <a:r>
                <a:rPr lang="en-US" sz="1600" b="1" dirty="0" smtClean="0">
                  <a:solidFill>
                    <a:srgbClr val="0065CC"/>
                  </a:solidFill>
                </a:rPr>
                <a:t>Probability of Occurrence)</a:t>
              </a:r>
              <a:endParaRPr lang="en-US" sz="1600" b="1" dirty="0">
                <a:solidFill>
                  <a:srgbClr val="0065CC"/>
                </a:solidFill>
              </a:endParaRPr>
            </a:p>
          </p:txBody>
        </p:sp>
      </p:grpSp>
      <p:grpSp>
        <p:nvGrpSpPr>
          <p:cNvPr id="15" name="Group 14"/>
          <p:cNvGrpSpPr/>
          <p:nvPr/>
        </p:nvGrpSpPr>
        <p:grpSpPr>
          <a:xfrm>
            <a:off x="3496477" y="4779596"/>
            <a:ext cx="2432383" cy="948154"/>
            <a:chOff x="3790427" y="4788762"/>
            <a:chExt cx="2432383" cy="948154"/>
          </a:xfrm>
        </p:grpSpPr>
        <p:sp>
          <p:nvSpPr>
            <p:cNvPr id="28" name="Rounded Rectangle 27"/>
            <p:cNvSpPr/>
            <p:nvPr/>
          </p:nvSpPr>
          <p:spPr>
            <a:xfrm>
              <a:off x="4342545" y="4788762"/>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30" name="TextBox 29"/>
            <p:cNvSpPr txBox="1"/>
            <p:nvPr/>
          </p:nvSpPr>
          <p:spPr>
            <a:xfrm>
              <a:off x="3790427" y="5398362"/>
              <a:ext cx="2432383" cy="338554"/>
            </a:xfrm>
            <a:prstGeom prst="rect">
              <a:avLst/>
            </a:prstGeom>
            <a:noFill/>
          </p:spPr>
          <p:txBody>
            <a:bodyPr wrap="square" rtlCol="0">
              <a:spAutoFit/>
            </a:bodyPr>
            <a:lstStyle/>
            <a:p>
              <a:pPr algn="ctr"/>
              <a:r>
                <a:rPr lang="en-US" sz="1600" b="1" dirty="0" smtClean="0">
                  <a:solidFill>
                    <a:srgbClr val="0065CC"/>
                  </a:solidFill>
                </a:rPr>
                <a:t>(Outcome Consequence)</a:t>
              </a:r>
              <a:endParaRPr lang="en-US" sz="1600" b="1" dirty="0">
                <a:solidFill>
                  <a:srgbClr val="0065CC"/>
                </a:solidFill>
              </a:endParaRPr>
            </a:p>
          </p:txBody>
        </p:sp>
      </p:grpSp>
      <p:grpSp>
        <p:nvGrpSpPr>
          <p:cNvPr id="32" name="Group 31"/>
          <p:cNvGrpSpPr/>
          <p:nvPr/>
        </p:nvGrpSpPr>
        <p:grpSpPr>
          <a:xfrm>
            <a:off x="6176841" y="4779596"/>
            <a:ext cx="1328145" cy="979954"/>
            <a:chOff x="6176841" y="4779596"/>
            <a:chExt cx="1328145" cy="979954"/>
          </a:xfrm>
        </p:grpSpPr>
        <p:sp>
          <p:nvSpPr>
            <p:cNvPr id="29" name="Rounded Rectangle 28"/>
            <p:cNvSpPr/>
            <p:nvPr/>
          </p:nvSpPr>
          <p:spPr>
            <a:xfrm>
              <a:off x="6176841" y="4779596"/>
              <a:ext cx="1328145" cy="609600"/>
            </a:xfrm>
            <a:prstGeom prst="roundRect">
              <a:avLst/>
            </a:prstGeom>
            <a:solidFill>
              <a:srgbClr val="FFB30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HIGH</a:t>
              </a:r>
            </a:p>
          </p:txBody>
        </p:sp>
        <p:sp>
          <p:nvSpPr>
            <p:cNvPr id="31" name="TextBox 30"/>
            <p:cNvSpPr txBox="1"/>
            <p:nvPr/>
          </p:nvSpPr>
          <p:spPr>
            <a:xfrm>
              <a:off x="6427050" y="5420996"/>
              <a:ext cx="827729" cy="338554"/>
            </a:xfrm>
            <a:prstGeom prst="rect">
              <a:avLst/>
            </a:prstGeom>
            <a:noFill/>
          </p:spPr>
          <p:txBody>
            <a:bodyPr wrap="square" rtlCol="0">
              <a:spAutoFit/>
            </a:bodyPr>
            <a:lstStyle/>
            <a:p>
              <a:pPr algn="ctr"/>
              <a:r>
                <a:rPr lang="en-US" sz="1600" b="1" dirty="0" smtClean="0">
                  <a:solidFill>
                    <a:srgbClr val="0065CC"/>
                  </a:solidFill>
                </a:rPr>
                <a:t>(Risk)</a:t>
              </a:r>
              <a:endParaRPr lang="en-US" sz="1600" b="1" dirty="0">
                <a:solidFill>
                  <a:srgbClr val="0065CC"/>
                </a:solidFill>
              </a:endParaRPr>
            </a:p>
          </p:txBody>
        </p:sp>
      </p:grpSp>
      <p:grpSp>
        <p:nvGrpSpPr>
          <p:cNvPr id="33" name="Group 32"/>
          <p:cNvGrpSpPr/>
          <p:nvPr/>
        </p:nvGrpSpPr>
        <p:grpSpPr>
          <a:xfrm>
            <a:off x="6334972" y="5986526"/>
            <a:ext cx="2334768" cy="387469"/>
            <a:chOff x="6334972" y="5986526"/>
            <a:chExt cx="2334768" cy="387469"/>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022481" y="5986526"/>
              <a:ext cx="965010" cy="369332"/>
            </a:xfrm>
            <a:prstGeom prst="rect">
              <a:avLst/>
            </a:prstGeom>
            <a:noFill/>
          </p:spPr>
          <p:txBody>
            <a:bodyPr wrap="square" rtlCol="0">
              <a:spAutoFit/>
            </a:bodyPr>
            <a:lstStyle/>
            <a:p>
              <a:pPr algn="ctr"/>
              <a:r>
                <a:rPr lang="en-US" b="1" dirty="0" smtClean="0"/>
                <a:t>5 of 15</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48" name="Group 47"/>
          <p:cNvGrpSpPr/>
          <p:nvPr/>
        </p:nvGrpSpPr>
        <p:grpSpPr>
          <a:xfrm>
            <a:off x="516340" y="296586"/>
            <a:ext cx="8153401" cy="389214"/>
            <a:chOff x="516340" y="296586"/>
            <a:chExt cx="8153401" cy="389214"/>
          </a:xfrm>
        </p:grpSpPr>
        <p:sp>
          <p:nvSpPr>
            <p:cNvPr id="49" name="Round Diagonal Corner Rectangle 48"/>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0" name="Round Diagonal Corner Rectangle 49"/>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1" name="Round Diagonal Corner Rectangle 50"/>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2" name="Round Diagonal Corner Rectangle 51"/>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3" name="Round Diagonal Corner Rectangle 52"/>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4" name="Round Diagonal Corner Rectangle 53"/>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42" name="Rectangle 4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16341" y="1076217"/>
            <a:ext cx="8153400" cy="709684"/>
            <a:chOff x="516340" y="304800"/>
            <a:chExt cx="8153400" cy="709684"/>
          </a:xfrm>
          <a:solidFill>
            <a:srgbClr val="2646D0"/>
          </a:solidFill>
        </p:grpSpPr>
        <p:sp>
          <p:nvSpPr>
            <p:cNvPr id="38" name="Rectangle 37"/>
            <p:cNvSpPr/>
            <p:nvPr/>
          </p:nvSpPr>
          <p:spPr>
            <a:xfrm>
              <a:off x="516340" y="304800"/>
              <a:ext cx="8153400" cy="709684"/>
            </a:xfrm>
            <a:prstGeom prst="rect">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42498" y="474976"/>
              <a:ext cx="6925102" cy="369332"/>
            </a:xfrm>
            <a:prstGeom prst="rect">
              <a:avLst/>
            </a:prstGeom>
            <a:grpFill/>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spTree>
    <p:extLst>
      <p:ext uri="{BB962C8B-B14F-4D97-AF65-F5344CB8AC3E}">
        <p14:creationId xmlns:p14="http://schemas.microsoft.com/office/powerpoint/2010/main" xmlns="" val="2846207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8669"/>
            <a:ext cx="2334768" cy="385326"/>
            <a:chOff x="6334972" y="5988669"/>
            <a:chExt cx="2334768" cy="385326"/>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6993340" y="5988669"/>
              <a:ext cx="965010" cy="369332"/>
            </a:xfrm>
            <a:prstGeom prst="rect">
              <a:avLst/>
            </a:prstGeom>
            <a:noFill/>
          </p:spPr>
          <p:txBody>
            <a:bodyPr wrap="square" rtlCol="0">
              <a:spAutoFit/>
            </a:bodyPr>
            <a:lstStyle/>
            <a:p>
              <a:pPr algn="ctr"/>
              <a:r>
                <a:rPr lang="en-US" b="1" dirty="0" smtClean="0"/>
                <a:t>6 of 15</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sp>
        <p:nvSpPr>
          <p:cNvPr id="4" name="TextBox 3"/>
          <p:cNvSpPr txBox="1"/>
          <p:nvPr/>
        </p:nvSpPr>
        <p:spPr>
          <a:xfrm>
            <a:off x="1918504" y="3276600"/>
            <a:ext cx="2895600" cy="369332"/>
          </a:xfrm>
          <a:prstGeom prst="rect">
            <a:avLst/>
          </a:prstGeom>
          <a:noFill/>
        </p:spPr>
        <p:txBody>
          <a:bodyPr wrap="square" rtlCol="0">
            <a:spAutoFit/>
          </a:bodyPr>
          <a:lstStyle/>
          <a:p>
            <a:pPr algn="ctr"/>
            <a:r>
              <a:rPr lang="en-US" b="1" dirty="0" smtClean="0">
                <a:solidFill>
                  <a:srgbClr val="FFB300"/>
                </a:solidFill>
              </a:rPr>
              <a:t>Probability of Occurrence</a:t>
            </a:r>
            <a:endParaRPr lang="en-US" b="1" dirty="0">
              <a:solidFill>
                <a:srgbClr val="FFB300"/>
              </a:solidFill>
            </a:endParaRPr>
          </a:p>
        </p:txBody>
      </p:sp>
      <p:sp>
        <p:nvSpPr>
          <p:cNvPr id="42" name="Rounded Rectangle 41"/>
          <p:cNvSpPr/>
          <p:nvPr/>
        </p:nvSpPr>
        <p:spPr>
          <a:xfrm>
            <a:off x="2337604" y="3778329"/>
            <a:ext cx="2057400" cy="1925598"/>
          </a:xfrm>
          <a:prstGeom prst="roundRect">
            <a:avLst/>
          </a:prstGeom>
          <a:solidFill>
            <a:schemeClr val="bg1"/>
          </a:solidFill>
          <a:ln w="3810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An empty box sits on the bottom shelf in a storage room. What is the probability the box will fall off the shelf?</a:t>
            </a:r>
          </a:p>
          <a:p>
            <a:pPr algn="ctr"/>
            <a:endParaRPr lang="en-US" b="1" dirty="0" smtClean="0">
              <a:solidFill>
                <a:schemeClr val="tx1"/>
              </a:solidFill>
            </a:endParaRPr>
          </a:p>
        </p:txBody>
      </p:sp>
      <p:sp>
        <p:nvSpPr>
          <p:cNvPr id="46" name="Rounded Rectangle 45"/>
          <p:cNvSpPr/>
          <p:nvPr/>
        </p:nvSpPr>
        <p:spPr>
          <a:xfrm>
            <a:off x="5376767" y="3778329"/>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High</a:t>
            </a:r>
          </a:p>
        </p:txBody>
      </p:sp>
      <p:sp>
        <p:nvSpPr>
          <p:cNvPr id="47" name="Rounded Rectangle 46"/>
          <p:cNvSpPr/>
          <p:nvPr/>
        </p:nvSpPr>
        <p:spPr>
          <a:xfrm>
            <a:off x="5376766" y="5094327"/>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Low</a:t>
            </a:r>
          </a:p>
        </p:txBody>
      </p:sp>
      <p:sp>
        <p:nvSpPr>
          <p:cNvPr id="48" name="Rounded Rectangle 47"/>
          <p:cNvSpPr/>
          <p:nvPr/>
        </p:nvSpPr>
        <p:spPr>
          <a:xfrm>
            <a:off x="5376767" y="4436328"/>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Medium</a:t>
            </a:r>
          </a:p>
        </p:txBody>
      </p:sp>
      <p:sp>
        <p:nvSpPr>
          <p:cNvPr id="6" name="Rounded Rectangle 5"/>
          <p:cNvSpPr/>
          <p:nvPr/>
        </p:nvSpPr>
        <p:spPr>
          <a:xfrm>
            <a:off x="762000" y="2140812"/>
            <a:ext cx="7620000" cy="983388"/>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TextBox 49"/>
          <p:cNvSpPr txBox="1"/>
          <p:nvPr/>
        </p:nvSpPr>
        <p:spPr>
          <a:xfrm>
            <a:off x="762000" y="2140812"/>
            <a:ext cx="7907741" cy="872034"/>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try a few examples. First decide on the probability of the following:</a:t>
            </a:r>
          </a:p>
        </p:txBody>
      </p:sp>
      <p:grpSp>
        <p:nvGrpSpPr>
          <p:cNvPr id="44" name="Group 43"/>
          <p:cNvGrpSpPr/>
          <p:nvPr/>
        </p:nvGrpSpPr>
        <p:grpSpPr>
          <a:xfrm>
            <a:off x="516340" y="296586"/>
            <a:ext cx="8153401" cy="389214"/>
            <a:chOff x="516340" y="296586"/>
            <a:chExt cx="8153401" cy="389214"/>
          </a:xfrm>
        </p:grpSpPr>
        <p:sp>
          <p:nvSpPr>
            <p:cNvPr id="45" name="Round Diagonal Corner Rectangle 4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9" name="Round Diagonal Corner Rectangle 48"/>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1" name="Round Diagonal Corner Rectangle 50"/>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2" name="Round Diagonal Corner Rectangle 51"/>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3" name="Round Diagonal Corner Rectangle 52"/>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4" name="Round Diagonal Corner Rectangle 53"/>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9" name="Rectangle 28"/>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64189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9947"/>
            <a:ext cx="2334768" cy="384048"/>
            <a:chOff x="6334972" y="5989947"/>
            <a:chExt cx="2334768" cy="384048"/>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126398" y="5989947"/>
              <a:ext cx="965010" cy="369332"/>
            </a:xfrm>
            <a:prstGeom prst="rect">
              <a:avLst/>
            </a:prstGeom>
            <a:noFill/>
          </p:spPr>
          <p:txBody>
            <a:bodyPr wrap="square" rtlCol="0">
              <a:spAutoFit/>
            </a:bodyPr>
            <a:lstStyle/>
            <a:p>
              <a:r>
                <a:rPr lang="en-US" b="1" dirty="0" smtClean="0"/>
                <a:t>7 of 15</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sp>
        <p:nvSpPr>
          <p:cNvPr id="4" name="TextBox 3"/>
          <p:cNvSpPr txBox="1"/>
          <p:nvPr/>
        </p:nvSpPr>
        <p:spPr>
          <a:xfrm>
            <a:off x="3563207" y="3437572"/>
            <a:ext cx="2895600" cy="369332"/>
          </a:xfrm>
          <a:prstGeom prst="rect">
            <a:avLst/>
          </a:prstGeom>
          <a:noFill/>
        </p:spPr>
        <p:txBody>
          <a:bodyPr wrap="square" rtlCol="0">
            <a:spAutoFit/>
          </a:bodyPr>
          <a:lstStyle/>
          <a:p>
            <a:pPr algn="ctr"/>
            <a:r>
              <a:rPr lang="en-US" b="1" dirty="0" smtClean="0">
                <a:solidFill>
                  <a:srgbClr val="FFB300"/>
                </a:solidFill>
              </a:rPr>
              <a:t>Consequence of Outcome</a:t>
            </a:r>
            <a:endParaRPr lang="en-US" b="1" dirty="0">
              <a:solidFill>
                <a:srgbClr val="FFB300"/>
              </a:solidFill>
            </a:endParaRPr>
          </a:p>
        </p:txBody>
      </p:sp>
      <p:sp>
        <p:nvSpPr>
          <p:cNvPr id="42" name="Rounded Rectangle 41"/>
          <p:cNvSpPr/>
          <p:nvPr/>
        </p:nvSpPr>
        <p:spPr>
          <a:xfrm>
            <a:off x="3982307" y="3806904"/>
            <a:ext cx="2057400" cy="1925598"/>
          </a:xfrm>
          <a:prstGeom prst="roundRect">
            <a:avLst/>
          </a:prstGeom>
          <a:solidFill>
            <a:schemeClr val="bg1"/>
          </a:solidFill>
          <a:ln w="3810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The box is empty so there are no contents that would be damaged.  Someone might trip over the box.</a:t>
            </a:r>
          </a:p>
          <a:p>
            <a:pPr algn="ctr"/>
            <a:endParaRPr lang="en-US" b="1" dirty="0" smtClean="0">
              <a:solidFill>
                <a:schemeClr val="tx1"/>
              </a:solidFill>
            </a:endParaRPr>
          </a:p>
        </p:txBody>
      </p:sp>
      <p:sp>
        <p:nvSpPr>
          <p:cNvPr id="46" name="Rounded Rectangle 45"/>
          <p:cNvSpPr/>
          <p:nvPr/>
        </p:nvSpPr>
        <p:spPr>
          <a:xfrm>
            <a:off x="7021470" y="3806904"/>
            <a:ext cx="1325880" cy="609600"/>
          </a:xfrm>
          <a:prstGeom prst="roundRect">
            <a:avLst/>
          </a:prstGeom>
          <a:solidFill>
            <a:srgbClr val="0065CC"/>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High</a:t>
            </a:r>
          </a:p>
        </p:txBody>
      </p:sp>
      <p:sp>
        <p:nvSpPr>
          <p:cNvPr id="47" name="Rounded Rectangle 46"/>
          <p:cNvSpPr/>
          <p:nvPr/>
        </p:nvSpPr>
        <p:spPr>
          <a:xfrm>
            <a:off x="7021469" y="5122902"/>
            <a:ext cx="1328145" cy="609600"/>
          </a:xfrm>
          <a:prstGeom prst="roundRect">
            <a:avLst/>
          </a:prstGeom>
          <a:solidFill>
            <a:srgbClr val="0065CC"/>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Low</a:t>
            </a:r>
          </a:p>
        </p:txBody>
      </p:sp>
      <p:sp>
        <p:nvSpPr>
          <p:cNvPr id="48" name="Rounded Rectangle 47"/>
          <p:cNvSpPr/>
          <p:nvPr/>
        </p:nvSpPr>
        <p:spPr>
          <a:xfrm>
            <a:off x="7021470" y="4464903"/>
            <a:ext cx="1328145" cy="609600"/>
          </a:xfrm>
          <a:prstGeom prst="roundRect">
            <a:avLst/>
          </a:prstGeom>
          <a:solidFill>
            <a:srgbClr val="0065CC"/>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Medium</a:t>
            </a:r>
          </a:p>
        </p:txBody>
      </p:sp>
      <p:sp>
        <p:nvSpPr>
          <p:cNvPr id="27" name="TextBox 26"/>
          <p:cNvSpPr txBox="1"/>
          <p:nvPr/>
        </p:nvSpPr>
        <p:spPr>
          <a:xfrm>
            <a:off x="888672" y="3437572"/>
            <a:ext cx="2895600" cy="369332"/>
          </a:xfrm>
          <a:prstGeom prst="rect">
            <a:avLst/>
          </a:prstGeom>
          <a:noFill/>
        </p:spPr>
        <p:txBody>
          <a:bodyPr wrap="square" rtlCol="0">
            <a:spAutoFit/>
          </a:bodyPr>
          <a:lstStyle/>
          <a:p>
            <a:pPr algn="ctr"/>
            <a:r>
              <a:rPr lang="en-US" b="1" dirty="0" smtClean="0">
                <a:solidFill>
                  <a:srgbClr val="FFB300"/>
                </a:solidFill>
              </a:rPr>
              <a:t>Probability of Occurrence</a:t>
            </a:r>
            <a:endParaRPr lang="en-US" b="1" dirty="0">
              <a:solidFill>
                <a:srgbClr val="FFB300"/>
              </a:solidFill>
            </a:endParaRPr>
          </a:p>
        </p:txBody>
      </p:sp>
      <p:sp>
        <p:nvSpPr>
          <p:cNvPr id="28" name="Rounded Rectangle 27"/>
          <p:cNvSpPr/>
          <p:nvPr/>
        </p:nvSpPr>
        <p:spPr>
          <a:xfrm>
            <a:off x="1672399" y="4416504"/>
            <a:ext cx="1328145" cy="609600"/>
          </a:xfrm>
          <a:prstGeom prst="roundRect">
            <a:avLst/>
          </a:prstGeom>
          <a:solidFill>
            <a:srgbClr val="0065CC"/>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Low</a:t>
            </a:r>
          </a:p>
        </p:txBody>
      </p:sp>
      <p:sp>
        <p:nvSpPr>
          <p:cNvPr id="29" name="Rounded Rectangle 28"/>
          <p:cNvSpPr/>
          <p:nvPr/>
        </p:nvSpPr>
        <p:spPr>
          <a:xfrm>
            <a:off x="783039" y="2164465"/>
            <a:ext cx="7620000" cy="1287532"/>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Clr>
                <a:srgbClr val="FFB300"/>
              </a:buClr>
              <a:buFont typeface="Wingdings" pitchFamily="2" charset="2"/>
              <a:buChar char="v"/>
            </a:pPr>
            <a:r>
              <a:rPr lang="en-US" b="1" dirty="0">
                <a:solidFill>
                  <a:srgbClr val="061A49"/>
                </a:solidFill>
                <a:latin typeface="Arial" pitchFamily="34" charset="0"/>
                <a:cs typeface="Arial" pitchFamily="34" charset="0"/>
              </a:rPr>
              <a:t>The answer is </a:t>
            </a:r>
            <a:r>
              <a:rPr lang="en-US" b="1" dirty="0">
                <a:solidFill>
                  <a:srgbClr val="FFB300"/>
                </a:solidFill>
                <a:latin typeface="Arial" pitchFamily="34" charset="0"/>
                <a:cs typeface="Arial" pitchFamily="34" charset="0"/>
              </a:rPr>
              <a:t>Low</a:t>
            </a:r>
            <a:r>
              <a:rPr lang="en-US" b="1" dirty="0">
                <a:solidFill>
                  <a:srgbClr val="061A49"/>
                </a:solidFill>
                <a:latin typeface="Arial" pitchFamily="34" charset="0"/>
                <a:cs typeface="Arial" pitchFamily="34" charset="0"/>
              </a:rPr>
              <a:t>, because it’s on the bottom shelf and out of the way.  Now decide what the consequence would be if the box did fall off the shelf.    </a:t>
            </a:r>
          </a:p>
        </p:txBody>
      </p:sp>
      <p:grpSp>
        <p:nvGrpSpPr>
          <p:cNvPr id="49" name="Group 48"/>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3" name="Round Diagonal Corner Rectangle 52"/>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5" name="Round Diagonal Corner Rectangle 54"/>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0" name="Rectangle 29"/>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78108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45653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5" name="Rectangle 4"/>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9947"/>
            <a:ext cx="2334768" cy="384048"/>
            <a:chOff x="6334972" y="5989947"/>
            <a:chExt cx="2334768" cy="384048"/>
          </a:xfrm>
          <a:solidFill>
            <a:srgbClr val="2646D0"/>
          </a:solidFill>
        </p:grpSpPr>
        <p:sp>
          <p:nvSpPr>
            <p:cNvPr id="34" name="Right Arrow 33"/>
            <p:cNvSpPr/>
            <p:nvPr/>
          </p:nvSpPr>
          <p:spPr>
            <a:xfrm>
              <a:off x="8011372" y="5989947"/>
              <a:ext cx="658368" cy="381000"/>
            </a:xfrm>
            <a:prstGeom prst="rightArrow">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126398" y="5989947"/>
              <a:ext cx="965010" cy="369332"/>
            </a:xfrm>
            <a:prstGeom prst="rect">
              <a:avLst/>
            </a:prstGeom>
            <a:noFill/>
          </p:spPr>
          <p:txBody>
            <a:bodyPr wrap="square" rtlCol="0">
              <a:spAutoFit/>
            </a:bodyPr>
            <a:lstStyle/>
            <a:p>
              <a:r>
                <a:rPr lang="en-US" b="1" dirty="0"/>
                <a:t>8</a:t>
              </a:r>
              <a:r>
                <a:rPr lang="en-US" b="1" dirty="0" smtClean="0"/>
                <a:t> of 15</a:t>
              </a:r>
              <a:endParaRPr lang="en-US" b="1" dirty="0"/>
            </a:p>
          </p:txBody>
        </p:sp>
        <p:sp>
          <p:nvSpPr>
            <p:cNvPr id="36" name="Left Arrow 35"/>
            <p:cNvSpPr/>
            <p:nvPr/>
          </p:nvSpPr>
          <p:spPr>
            <a:xfrm>
              <a:off x="6334972" y="5989947"/>
              <a:ext cx="658368" cy="384048"/>
            </a:xfrm>
            <a:prstGeom prst="leftArrow">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sp>
        <p:nvSpPr>
          <p:cNvPr id="4" name="TextBox 3"/>
          <p:cNvSpPr txBox="1"/>
          <p:nvPr/>
        </p:nvSpPr>
        <p:spPr>
          <a:xfrm>
            <a:off x="3564340" y="3664306"/>
            <a:ext cx="2895600" cy="369332"/>
          </a:xfrm>
          <a:prstGeom prst="rect">
            <a:avLst/>
          </a:prstGeom>
          <a:noFill/>
        </p:spPr>
        <p:txBody>
          <a:bodyPr wrap="square" rtlCol="0">
            <a:spAutoFit/>
          </a:bodyPr>
          <a:lstStyle/>
          <a:p>
            <a:pPr algn="ctr"/>
            <a:r>
              <a:rPr lang="en-US" b="1" dirty="0" smtClean="0">
                <a:solidFill>
                  <a:srgbClr val="FFB300"/>
                </a:solidFill>
              </a:rPr>
              <a:t>Consequence of Outcome</a:t>
            </a:r>
            <a:endParaRPr lang="en-US" b="1" dirty="0">
              <a:solidFill>
                <a:srgbClr val="FFB300"/>
              </a:solidFill>
            </a:endParaRPr>
          </a:p>
        </p:txBody>
      </p:sp>
      <p:sp>
        <p:nvSpPr>
          <p:cNvPr id="47" name="Rounded Rectangle 46"/>
          <p:cNvSpPr/>
          <p:nvPr/>
        </p:nvSpPr>
        <p:spPr>
          <a:xfrm>
            <a:off x="4346934" y="44165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Low</a:t>
            </a:r>
          </a:p>
        </p:txBody>
      </p:sp>
      <p:sp>
        <p:nvSpPr>
          <p:cNvPr id="48" name="Rounded Rectangle 47"/>
          <p:cNvSpPr/>
          <p:nvPr/>
        </p:nvSpPr>
        <p:spPr>
          <a:xfrm>
            <a:off x="7012411" y="4464903"/>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Low</a:t>
            </a:r>
          </a:p>
        </p:txBody>
      </p:sp>
      <p:sp>
        <p:nvSpPr>
          <p:cNvPr id="27" name="TextBox 26"/>
          <p:cNvSpPr txBox="1"/>
          <p:nvPr/>
        </p:nvSpPr>
        <p:spPr>
          <a:xfrm>
            <a:off x="889805" y="3664306"/>
            <a:ext cx="2895600" cy="369332"/>
          </a:xfrm>
          <a:prstGeom prst="rect">
            <a:avLst/>
          </a:prstGeom>
          <a:noFill/>
        </p:spPr>
        <p:txBody>
          <a:bodyPr wrap="square" rtlCol="0">
            <a:spAutoFit/>
          </a:bodyPr>
          <a:lstStyle/>
          <a:p>
            <a:pPr algn="ctr"/>
            <a:r>
              <a:rPr lang="en-US" b="1" dirty="0" smtClean="0">
                <a:solidFill>
                  <a:srgbClr val="FFB300"/>
                </a:solidFill>
              </a:rPr>
              <a:t>Probability of Occurrence</a:t>
            </a:r>
            <a:endParaRPr lang="en-US" b="1" dirty="0">
              <a:solidFill>
                <a:srgbClr val="FFB300"/>
              </a:solidFill>
            </a:endParaRPr>
          </a:p>
        </p:txBody>
      </p:sp>
      <p:sp>
        <p:nvSpPr>
          <p:cNvPr id="28" name="Rounded Rectangle 27"/>
          <p:cNvSpPr/>
          <p:nvPr/>
        </p:nvSpPr>
        <p:spPr>
          <a:xfrm>
            <a:off x="1672399" y="44165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Low</a:t>
            </a:r>
          </a:p>
        </p:txBody>
      </p:sp>
      <p:sp>
        <p:nvSpPr>
          <p:cNvPr id="29" name="Multiply 28"/>
          <p:cNvSpPr/>
          <p:nvPr/>
        </p:nvSpPr>
        <p:spPr>
          <a:xfrm>
            <a:off x="3422322" y="4508922"/>
            <a:ext cx="533400" cy="521562"/>
          </a:xfrm>
          <a:prstGeom prst="mathMultiply">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Equal 29"/>
          <p:cNvSpPr/>
          <p:nvPr/>
        </p:nvSpPr>
        <p:spPr>
          <a:xfrm>
            <a:off x="6177238" y="4492704"/>
            <a:ext cx="516340" cy="457200"/>
          </a:xfrm>
          <a:prstGeom prst="mathEqual">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TextBox 30"/>
          <p:cNvSpPr txBox="1"/>
          <p:nvPr/>
        </p:nvSpPr>
        <p:spPr>
          <a:xfrm>
            <a:off x="7123466" y="3706374"/>
            <a:ext cx="1106033" cy="369332"/>
          </a:xfrm>
          <a:prstGeom prst="rect">
            <a:avLst/>
          </a:prstGeom>
          <a:noFill/>
        </p:spPr>
        <p:txBody>
          <a:bodyPr wrap="square" rtlCol="0">
            <a:spAutoFit/>
          </a:bodyPr>
          <a:lstStyle/>
          <a:p>
            <a:pPr algn="ctr"/>
            <a:r>
              <a:rPr lang="en-US" b="1" dirty="0" smtClean="0">
                <a:solidFill>
                  <a:srgbClr val="FFB300"/>
                </a:solidFill>
              </a:rPr>
              <a:t>Risk</a:t>
            </a:r>
            <a:endParaRPr lang="en-US" b="1" dirty="0">
              <a:solidFill>
                <a:srgbClr val="FFB300"/>
              </a:solidFill>
            </a:endParaRPr>
          </a:p>
        </p:txBody>
      </p:sp>
      <p:sp>
        <p:nvSpPr>
          <p:cNvPr id="32" name="Rounded Rectangle 31"/>
          <p:cNvSpPr/>
          <p:nvPr/>
        </p:nvSpPr>
        <p:spPr>
          <a:xfrm>
            <a:off x="790575" y="2209800"/>
            <a:ext cx="7620000" cy="1287532"/>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Clr>
                <a:srgbClr val="FFB300"/>
              </a:buClr>
              <a:buFont typeface="Wingdings" pitchFamily="2" charset="2"/>
              <a:buChar char="v"/>
            </a:pPr>
            <a:r>
              <a:rPr lang="en-US" b="1" dirty="0">
                <a:solidFill>
                  <a:srgbClr val="061A49"/>
                </a:solidFill>
                <a:latin typeface="Arial" pitchFamily="34" charset="0"/>
                <a:cs typeface="Arial" pitchFamily="34" charset="0"/>
              </a:rPr>
              <a:t>The answer is </a:t>
            </a:r>
            <a:r>
              <a:rPr lang="en-US" b="1" dirty="0">
                <a:solidFill>
                  <a:srgbClr val="FFC000"/>
                </a:solidFill>
                <a:latin typeface="Arial" pitchFamily="34" charset="0"/>
                <a:cs typeface="Arial" pitchFamily="34" charset="0"/>
              </a:rPr>
              <a:t>Low</a:t>
            </a:r>
            <a:r>
              <a:rPr lang="en-US" b="1" dirty="0">
                <a:solidFill>
                  <a:srgbClr val="061A49"/>
                </a:solidFill>
                <a:latin typeface="Arial" pitchFamily="34" charset="0"/>
                <a:cs typeface="Arial" pitchFamily="34" charset="0"/>
              </a:rPr>
              <a:t>, because very little damage to a person or property would result.  The overall risk in this case is </a:t>
            </a:r>
            <a:r>
              <a:rPr lang="en-US" b="1" dirty="0">
                <a:solidFill>
                  <a:srgbClr val="FFB300"/>
                </a:solidFill>
                <a:latin typeface="Arial" pitchFamily="34" charset="0"/>
                <a:cs typeface="Arial" pitchFamily="34" charset="0"/>
              </a:rPr>
              <a:t>Low</a:t>
            </a:r>
            <a:r>
              <a:rPr lang="en-US" b="1" dirty="0">
                <a:solidFill>
                  <a:srgbClr val="061A49"/>
                </a:solidFill>
                <a:latin typeface="Arial" pitchFamily="34" charset="0"/>
                <a:cs typeface="Arial" pitchFamily="34" charset="0"/>
              </a:rPr>
              <a:t>.</a:t>
            </a:r>
          </a:p>
        </p:txBody>
      </p:sp>
      <p:grpSp>
        <p:nvGrpSpPr>
          <p:cNvPr id="50" name="Group 49"/>
          <p:cNvGrpSpPr/>
          <p:nvPr/>
        </p:nvGrpSpPr>
        <p:grpSpPr>
          <a:xfrm>
            <a:off x="516340" y="296586"/>
            <a:ext cx="8153401" cy="389214"/>
            <a:chOff x="516340" y="296586"/>
            <a:chExt cx="8153401" cy="389214"/>
          </a:xfrm>
        </p:grpSpPr>
        <p:sp>
          <p:nvSpPr>
            <p:cNvPr id="51" name="Round Diagonal Corner Rectangle 5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2" name="Round Diagonal Corner Rectangle 5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3" name="Round Diagonal Corner Rectangle 52"/>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4" name="Round Diagonal Corner Rectangle 5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5" name="Round Diagonal Corner Rectangle 5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6" name="Round Diagonal Corner Rectangle 5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42" name="Rectangle 4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6669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4247317"/>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a:solidFill>
                  <a:srgbClr val="061A49"/>
                </a:solidFill>
                <a:latin typeface="Arial" pitchFamily="34" charset="0"/>
                <a:cs typeface="Arial" pitchFamily="34" charset="0"/>
              </a:rPr>
              <a:t>H</a:t>
            </a:r>
            <a:r>
              <a:rPr lang="en-US" b="1" dirty="0" smtClean="0">
                <a:solidFill>
                  <a:srgbClr val="061A49"/>
                </a:solidFill>
                <a:latin typeface="Arial" pitchFamily="34" charset="0"/>
                <a:cs typeface="Arial" pitchFamily="34" charset="0"/>
              </a:rPr>
              <a:t>ow would the risk change if the box were sitting on the edge of the middle shelf, that is about a </a:t>
            </a:r>
            <a:r>
              <a:rPr lang="en-US" b="1" dirty="0" err="1" smtClean="0">
                <a:solidFill>
                  <a:srgbClr val="061A49"/>
                </a:solidFill>
                <a:latin typeface="Arial" pitchFamily="34" charset="0"/>
                <a:cs typeface="Arial" pitchFamily="34" charset="0"/>
              </a:rPr>
              <a:t>metre</a:t>
            </a:r>
            <a:r>
              <a:rPr lang="en-US" b="1" dirty="0" smtClean="0">
                <a:solidFill>
                  <a:srgbClr val="061A49"/>
                </a:solidFill>
                <a:latin typeface="Arial" pitchFamily="34" charset="0"/>
                <a:cs typeface="Arial" pitchFamily="34" charset="0"/>
              </a:rPr>
              <a:t> off the floor and it contains electronic equipment that weighs 10 kilograms?  Click the </a:t>
            </a:r>
            <a:r>
              <a:rPr lang="en-US" b="1" dirty="0" smtClean="0">
                <a:solidFill>
                  <a:srgbClr val="FFC000"/>
                </a:solidFill>
                <a:latin typeface="Arial" pitchFamily="34" charset="0"/>
                <a:cs typeface="Arial" pitchFamily="34" charset="0"/>
              </a:rPr>
              <a:t>?</a:t>
            </a:r>
            <a:r>
              <a:rPr lang="en-US" b="1" dirty="0" smtClean="0">
                <a:solidFill>
                  <a:srgbClr val="061A49"/>
                </a:solidFill>
                <a:latin typeface="Arial" pitchFamily="34" charset="0"/>
                <a:cs typeface="Arial" pitchFamily="34" charset="0"/>
              </a:rPr>
              <a:t> to place the correct word in the box. </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a:p>
            <a:pPr marL="285750" indent="-285750">
              <a:lnSpc>
                <a:spcPct val="150000"/>
              </a:lnSpc>
              <a:buClr>
                <a:srgbClr val="0065CC"/>
              </a:buClr>
              <a:buFont typeface="Wingdings" pitchFamily="2" charset="2"/>
              <a:buChar char="v"/>
            </a:pPr>
            <a:endParaRPr lang="en-US" b="1" dirty="0">
              <a:solidFill>
                <a:srgbClr val="061A49"/>
              </a:solidFill>
              <a:latin typeface="Arial" pitchFamily="34" charset="0"/>
              <a:cs typeface="Arial" pitchFamily="34" charset="0"/>
            </a:endParaRPr>
          </a:p>
          <a:p>
            <a:pPr algn="ctr">
              <a:lnSpc>
                <a:spcPct val="150000"/>
              </a:lnSpc>
              <a:buClr>
                <a:srgbClr val="0065CC"/>
              </a:buClr>
            </a:pPr>
            <a:endParaRPr lang="en-US" b="1" dirty="0" smtClean="0">
              <a:solidFill>
                <a:srgbClr val="061A49"/>
              </a:solidFill>
              <a:latin typeface="Arial" pitchFamily="34" charset="0"/>
              <a:cs typeface="Arial" pitchFamily="34" charset="0"/>
            </a:endParaRPr>
          </a:p>
          <a:p>
            <a:pPr algn="ctr">
              <a:lnSpc>
                <a:spcPct val="150000"/>
              </a:lnSpc>
              <a:buClr>
                <a:srgbClr val="0065CC"/>
              </a:buClr>
            </a:pPr>
            <a:r>
              <a:rPr lang="en-US" b="1" dirty="0" smtClean="0">
                <a:solidFill>
                  <a:srgbClr val="061A49"/>
                </a:solidFill>
                <a:latin typeface="Arial" pitchFamily="34" charset="0"/>
                <a:cs typeface="Arial" pitchFamily="34" charset="0"/>
              </a:rPr>
              <a:t>  </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5" name="Rectangle 4"/>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9947"/>
            <a:ext cx="2334768" cy="384048"/>
            <a:chOff x="6334972" y="5989947"/>
            <a:chExt cx="2334768" cy="384048"/>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126398" y="5989947"/>
              <a:ext cx="965010" cy="369332"/>
            </a:xfrm>
            <a:prstGeom prst="rect">
              <a:avLst/>
            </a:prstGeom>
            <a:noFill/>
          </p:spPr>
          <p:txBody>
            <a:bodyPr wrap="square" rtlCol="0">
              <a:spAutoFit/>
            </a:bodyPr>
            <a:lstStyle/>
            <a:p>
              <a:r>
                <a:rPr lang="en-US" b="1" dirty="0" smtClean="0"/>
                <a:t>9 of 15</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sp>
        <p:nvSpPr>
          <p:cNvPr id="4" name="TextBox 3"/>
          <p:cNvSpPr txBox="1"/>
          <p:nvPr/>
        </p:nvSpPr>
        <p:spPr>
          <a:xfrm>
            <a:off x="3564340" y="4158335"/>
            <a:ext cx="2895600" cy="369332"/>
          </a:xfrm>
          <a:prstGeom prst="rect">
            <a:avLst/>
          </a:prstGeom>
          <a:noFill/>
        </p:spPr>
        <p:txBody>
          <a:bodyPr wrap="square" rtlCol="0">
            <a:spAutoFit/>
          </a:bodyPr>
          <a:lstStyle/>
          <a:p>
            <a:pPr algn="ctr"/>
            <a:r>
              <a:rPr lang="en-US" b="1" dirty="0" smtClean="0">
                <a:solidFill>
                  <a:srgbClr val="FFB300"/>
                </a:solidFill>
              </a:rPr>
              <a:t>Consequence of Outcome</a:t>
            </a:r>
            <a:endParaRPr lang="en-US" b="1" dirty="0">
              <a:solidFill>
                <a:srgbClr val="FFB300"/>
              </a:solidFill>
            </a:endParaRPr>
          </a:p>
        </p:txBody>
      </p:sp>
      <p:sp>
        <p:nvSpPr>
          <p:cNvPr id="47" name="Rounded Rectangle 46"/>
          <p:cNvSpPr/>
          <p:nvPr/>
        </p:nvSpPr>
        <p:spPr>
          <a:xfrm>
            <a:off x="4346934" y="47213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a:t>
            </a:r>
          </a:p>
        </p:txBody>
      </p:sp>
      <p:sp>
        <p:nvSpPr>
          <p:cNvPr id="48" name="Rounded Rectangle 47"/>
          <p:cNvSpPr/>
          <p:nvPr/>
        </p:nvSpPr>
        <p:spPr>
          <a:xfrm>
            <a:off x="7012411" y="4769703"/>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a:t>
            </a:r>
          </a:p>
        </p:txBody>
      </p:sp>
      <p:sp>
        <p:nvSpPr>
          <p:cNvPr id="27" name="TextBox 26"/>
          <p:cNvSpPr txBox="1"/>
          <p:nvPr/>
        </p:nvSpPr>
        <p:spPr>
          <a:xfrm>
            <a:off x="889805" y="4158335"/>
            <a:ext cx="2895600" cy="369332"/>
          </a:xfrm>
          <a:prstGeom prst="rect">
            <a:avLst/>
          </a:prstGeom>
          <a:noFill/>
        </p:spPr>
        <p:txBody>
          <a:bodyPr wrap="square" rtlCol="0">
            <a:spAutoFit/>
          </a:bodyPr>
          <a:lstStyle/>
          <a:p>
            <a:pPr algn="ctr"/>
            <a:r>
              <a:rPr lang="en-US" b="1" dirty="0" smtClean="0">
                <a:solidFill>
                  <a:srgbClr val="FFB300"/>
                </a:solidFill>
              </a:rPr>
              <a:t>Probability of Occurrence</a:t>
            </a:r>
            <a:endParaRPr lang="en-US" b="1" dirty="0">
              <a:solidFill>
                <a:srgbClr val="FFB300"/>
              </a:solidFill>
            </a:endParaRPr>
          </a:p>
        </p:txBody>
      </p:sp>
      <p:sp>
        <p:nvSpPr>
          <p:cNvPr id="28" name="Rounded Rectangle 27"/>
          <p:cNvSpPr/>
          <p:nvPr/>
        </p:nvSpPr>
        <p:spPr>
          <a:xfrm>
            <a:off x="1672399" y="47213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a:t>
            </a:r>
          </a:p>
        </p:txBody>
      </p:sp>
      <p:sp>
        <p:nvSpPr>
          <p:cNvPr id="29" name="Multiply 28"/>
          <p:cNvSpPr/>
          <p:nvPr/>
        </p:nvSpPr>
        <p:spPr>
          <a:xfrm>
            <a:off x="3422322" y="4813722"/>
            <a:ext cx="533400" cy="521562"/>
          </a:xfrm>
          <a:prstGeom prst="mathMultiply">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Equal 29"/>
          <p:cNvSpPr/>
          <p:nvPr/>
        </p:nvSpPr>
        <p:spPr>
          <a:xfrm>
            <a:off x="6177238" y="4797504"/>
            <a:ext cx="516340" cy="457200"/>
          </a:xfrm>
          <a:prstGeom prst="mathEqual">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TextBox 30"/>
          <p:cNvSpPr txBox="1"/>
          <p:nvPr/>
        </p:nvSpPr>
        <p:spPr>
          <a:xfrm>
            <a:off x="7123466" y="4200403"/>
            <a:ext cx="1106033" cy="369332"/>
          </a:xfrm>
          <a:prstGeom prst="rect">
            <a:avLst/>
          </a:prstGeom>
          <a:noFill/>
        </p:spPr>
        <p:txBody>
          <a:bodyPr wrap="square" rtlCol="0">
            <a:spAutoFit/>
          </a:bodyPr>
          <a:lstStyle/>
          <a:p>
            <a:pPr algn="ctr"/>
            <a:r>
              <a:rPr lang="en-US" b="1" dirty="0" smtClean="0">
                <a:solidFill>
                  <a:srgbClr val="FFB300"/>
                </a:solidFill>
              </a:rPr>
              <a:t>Risk</a:t>
            </a:r>
            <a:endParaRPr lang="en-US" b="1" dirty="0">
              <a:solidFill>
                <a:srgbClr val="FFB300"/>
              </a:solidFill>
            </a:endParaRPr>
          </a:p>
        </p:txBody>
      </p:sp>
      <p:grpSp>
        <p:nvGrpSpPr>
          <p:cNvPr id="49" name="Group 48"/>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3" name="Round Diagonal Corner Rectangle 52"/>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5" name="Round Diagonal Corner Rectangle 54"/>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2" name="Rectangle 3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62702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140812"/>
            <a:ext cx="7983941" cy="466281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The </a:t>
            </a:r>
            <a:r>
              <a:rPr lang="en-US" b="1" dirty="0" smtClean="0">
                <a:solidFill>
                  <a:srgbClr val="FFC000"/>
                </a:solidFill>
                <a:latin typeface="Arial" pitchFamily="34" charset="0"/>
                <a:cs typeface="Arial" pitchFamily="34" charset="0"/>
              </a:rPr>
              <a:t>probability</a:t>
            </a:r>
            <a:r>
              <a:rPr lang="en-US" b="1" dirty="0" smtClean="0">
                <a:solidFill>
                  <a:srgbClr val="061A49"/>
                </a:solidFill>
                <a:latin typeface="Arial" pitchFamily="34" charset="0"/>
                <a:cs typeface="Arial" pitchFamily="34" charset="0"/>
              </a:rPr>
              <a:t> of the box falling off the shelf has increased because the shelf is higher and the box is on the edge.</a:t>
            </a:r>
          </a:p>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The </a:t>
            </a:r>
            <a:r>
              <a:rPr lang="en-US" b="1" dirty="0" smtClean="0">
                <a:solidFill>
                  <a:srgbClr val="FFC000"/>
                </a:solidFill>
                <a:latin typeface="Arial" pitchFamily="34" charset="0"/>
                <a:cs typeface="Arial" pitchFamily="34" charset="0"/>
              </a:rPr>
              <a:t>consequence of the outcome </a:t>
            </a:r>
            <a:r>
              <a:rPr lang="en-US" b="1" dirty="0" smtClean="0">
                <a:solidFill>
                  <a:srgbClr val="061A49"/>
                </a:solidFill>
                <a:latin typeface="Arial" pitchFamily="34" charset="0"/>
                <a:cs typeface="Arial" pitchFamily="34" charset="0"/>
              </a:rPr>
              <a:t>is also higher because the equipment will likely be damaged in the fall.  The box is also heavy and if it lands on a person’s foot, it could break the bones in the foot. </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a:p>
            <a:pPr marL="285750" indent="-285750">
              <a:lnSpc>
                <a:spcPct val="150000"/>
              </a:lnSpc>
              <a:buClr>
                <a:srgbClr val="0065CC"/>
              </a:buClr>
              <a:buFont typeface="Wingdings" pitchFamily="2" charset="2"/>
              <a:buChar char="v"/>
            </a:pPr>
            <a:endParaRPr lang="en-US" b="1" dirty="0">
              <a:solidFill>
                <a:srgbClr val="061A49"/>
              </a:solidFill>
              <a:latin typeface="Arial" pitchFamily="34" charset="0"/>
              <a:cs typeface="Arial" pitchFamily="34" charset="0"/>
            </a:endParaRPr>
          </a:p>
          <a:p>
            <a:pPr algn="ctr">
              <a:lnSpc>
                <a:spcPct val="150000"/>
              </a:lnSpc>
              <a:buClr>
                <a:srgbClr val="0065CC"/>
              </a:buClr>
            </a:pPr>
            <a:endParaRPr lang="en-US" b="1" dirty="0" smtClean="0">
              <a:solidFill>
                <a:srgbClr val="061A49"/>
              </a:solidFill>
              <a:latin typeface="Arial" pitchFamily="34" charset="0"/>
              <a:cs typeface="Arial" pitchFamily="34" charset="0"/>
            </a:endParaRPr>
          </a:p>
          <a:p>
            <a:pPr algn="ctr">
              <a:lnSpc>
                <a:spcPct val="150000"/>
              </a:lnSpc>
              <a:buClr>
                <a:srgbClr val="0065CC"/>
              </a:buClr>
            </a:pPr>
            <a:r>
              <a:rPr lang="en-US" b="1" dirty="0" smtClean="0">
                <a:solidFill>
                  <a:srgbClr val="061A49"/>
                </a:solidFill>
                <a:latin typeface="Arial" pitchFamily="34" charset="0"/>
                <a:cs typeface="Arial" pitchFamily="34" charset="0"/>
              </a:rPr>
              <a:t>  </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5" name="Rectangle 4"/>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9947"/>
            <a:ext cx="2334768" cy="384048"/>
            <a:chOff x="6334972" y="5989947"/>
            <a:chExt cx="2334768" cy="384048"/>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012411" y="5989947"/>
              <a:ext cx="998961" cy="369332"/>
            </a:xfrm>
            <a:prstGeom prst="rect">
              <a:avLst/>
            </a:prstGeom>
            <a:noFill/>
          </p:spPr>
          <p:txBody>
            <a:bodyPr wrap="square" rtlCol="0">
              <a:spAutoFit/>
            </a:bodyPr>
            <a:lstStyle/>
            <a:p>
              <a:r>
                <a:rPr lang="en-US" b="1" dirty="0" smtClean="0"/>
                <a:t>10 of 15</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3" name="Group 2"/>
          <p:cNvGrpSpPr/>
          <p:nvPr/>
        </p:nvGrpSpPr>
        <p:grpSpPr>
          <a:xfrm>
            <a:off x="889805" y="4385069"/>
            <a:ext cx="7450751" cy="1220968"/>
            <a:chOff x="889805" y="4158335"/>
            <a:chExt cx="7450751" cy="1220968"/>
          </a:xfrm>
        </p:grpSpPr>
        <p:sp>
          <p:nvSpPr>
            <p:cNvPr id="4" name="TextBox 3"/>
            <p:cNvSpPr txBox="1"/>
            <p:nvPr/>
          </p:nvSpPr>
          <p:spPr>
            <a:xfrm>
              <a:off x="3564340" y="4158335"/>
              <a:ext cx="2895600" cy="369332"/>
            </a:xfrm>
            <a:prstGeom prst="rect">
              <a:avLst/>
            </a:prstGeom>
            <a:noFill/>
          </p:spPr>
          <p:txBody>
            <a:bodyPr wrap="square" rtlCol="0">
              <a:spAutoFit/>
            </a:bodyPr>
            <a:lstStyle/>
            <a:p>
              <a:pPr algn="ctr"/>
              <a:r>
                <a:rPr lang="en-US" b="1" dirty="0" smtClean="0">
                  <a:solidFill>
                    <a:srgbClr val="FFB300"/>
                  </a:solidFill>
                </a:rPr>
                <a:t>Consequence of Outcome</a:t>
              </a:r>
              <a:endParaRPr lang="en-US" b="1" dirty="0">
                <a:solidFill>
                  <a:srgbClr val="FFB300"/>
                </a:solidFill>
              </a:endParaRPr>
            </a:p>
          </p:txBody>
        </p:sp>
        <p:sp>
          <p:nvSpPr>
            <p:cNvPr id="47" name="Rounded Rectangle 46"/>
            <p:cNvSpPr/>
            <p:nvPr/>
          </p:nvSpPr>
          <p:spPr>
            <a:xfrm>
              <a:off x="4346934" y="47213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Medium</a:t>
              </a:r>
            </a:p>
          </p:txBody>
        </p:sp>
        <p:sp>
          <p:nvSpPr>
            <p:cNvPr id="48" name="Rounded Rectangle 47"/>
            <p:cNvSpPr/>
            <p:nvPr/>
          </p:nvSpPr>
          <p:spPr>
            <a:xfrm>
              <a:off x="7012411" y="4769703"/>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Medium</a:t>
              </a:r>
            </a:p>
          </p:txBody>
        </p:sp>
        <p:sp>
          <p:nvSpPr>
            <p:cNvPr id="27" name="TextBox 26"/>
            <p:cNvSpPr txBox="1"/>
            <p:nvPr/>
          </p:nvSpPr>
          <p:spPr>
            <a:xfrm>
              <a:off x="889805" y="4158335"/>
              <a:ext cx="2895600" cy="369332"/>
            </a:xfrm>
            <a:prstGeom prst="rect">
              <a:avLst/>
            </a:prstGeom>
            <a:noFill/>
          </p:spPr>
          <p:txBody>
            <a:bodyPr wrap="square" rtlCol="0">
              <a:spAutoFit/>
            </a:bodyPr>
            <a:lstStyle/>
            <a:p>
              <a:pPr algn="ctr"/>
              <a:r>
                <a:rPr lang="en-US" b="1" dirty="0" smtClean="0">
                  <a:solidFill>
                    <a:srgbClr val="FFB300"/>
                  </a:solidFill>
                </a:rPr>
                <a:t>Probability of Occurrence</a:t>
              </a:r>
              <a:endParaRPr lang="en-US" b="1" dirty="0">
                <a:solidFill>
                  <a:srgbClr val="FFB300"/>
                </a:solidFill>
              </a:endParaRPr>
            </a:p>
          </p:txBody>
        </p:sp>
        <p:sp>
          <p:nvSpPr>
            <p:cNvPr id="28" name="Rounded Rectangle 27"/>
            <p:cNvSpPr/>
            <p:nvPr/>
          </p:nvSpPr>
          <p:spPr>
            <a:xfrm>
              <a:off x="1672399" y="47213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Medium</a:t>
              </a:r>
            </a:p>
          </p:txBody>
        </p:sp>
        <p:sp>
          <p:nvSpPr>
            <p:cNvPr id="29" name="Multiply 28"/>
            <p:cNvSpPr/>
            <p:nvPr/>
          </p:nvSpPr>
          <p:spPr>
            <a:xfrm>
              <a:off x="3422322" y="4813722"/>
              <a:ext cx="533400" cy="521562"/>
            </a:xfrm>
            <a:prstGeom prst="mathMultiply">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Equal 29"/>
            <p:cNvSpPr/>
            <p:nvPr/>
          </p:nvSpPr>
          <p:spPr>
            <a:xfrm>
              <a:off x="6177238" y="4797504"/>
              <a:ext cx="516340" cy="457200"/>
            </a:xfrm>
            <a:prstGeom prst="mathEqual">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TextBox 30"/>
            <p:cNvSpPr txBox="1"/>
            <p:nvPr/>
          </p:nvSpPr>
          <p:spPr>
            <a:xfrm>
              <a:off x="7123466" y="4200403"/>
              <a:ext cx="1106033" cy="369332"/>
            </a:xfrm>
            <a:prstGeom prst="rect">
              <a:avLst/>
            </a:prstGeom>
            <a:noFill/>
          </p:spPr>
          <p:txBody>
            <a:bodyPr wrap="square" rtlCol="0">
              <a:spAutoFit/>
            </a:bodyPr>
            <a:lstStyle/>
            <a:p>
              <a:pPr algn="ctr"/>
              <a:r>
                <a:rPr lang="en-US" b="1" dirty="0" smtClean="0">
                  <a:solidFill>
                    <a:srgbClr val="FFB300"/>
                  </a:solidFill>
                </a:rPr>
                <a:t>Risk</a:t>
              </a:r>
              <a:endParaRPr lang="en-US" b="1" dirty="0">
                <a:solidFill>
                  <a:srgbClr val="FFB300"/>
                </a:solidFill>
              </a:endParaRPr>
            </a:p>
          </p:txBody>
        </p:sp>
      </p:grpSp>
      <p:grpSp>
        <p:nvGrpSpPr>
          <p:cNvPr id="49" name="Group 48"/>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3" name="Round Diagonal Corner Rectangle 52"/>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5" name="Round Diagonal Corner Rectangle 54"/>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2" name="Rectangle 3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63092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40812"/>
            <a:ext cx="7907741" cy="466281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try one more. How would the risk change if the box were sitting on the edge of the top shelf, that is about 2 </a:t>
            </a:r>
            <a:r>
              <a:rPr lang="en-US" b="1" dirty="0" err="1" smtClean="0">
                <a:solidFill>
                  <a:srgbClr val="061A49"/>
                </a:solidFill>
                <a:latin typeface="Arial" pitchFamily="34" charset="0"/>
                <a:cs typeface="Arial" pitchFamily="34" charset="0"/>
              </a:rPr>
              <a:t>metres</a:t>
            </a:r>
            <a:r>
              <a:rPr lang="en-US" b="1" dirty="0" smtClean="0">
                <a:solidFill>
                  <a:srgbClr val="061A49"/>
                </a:solidFill>
                <a:latin typeface="Arial" pitchFamily="34" charset="0"/>
                <a:cs typeface="Arial" pitchFamily="34" charset="0"/>
              </a:rPr>
              <a:t> off the floor?  The box contains glass bottles of a very strong acid and weighs 20 kilograms.  When the door to the storage room opens, it pushes the box towards the edge.   </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a:p>
            <a:pPr marL="285750" indent="-285750">
              <a:lnSpc>
                <a:spcPct val="150000"/>
              </a:lnSpc>
              <a:buClr>
                <a:srgbClr val="0065CC"/>
              </a:buClr>
              <a:buFont typeface="Wingdings" pitchFamily="2" charset="2"/>
              <a:buChar char="v"/>
            </a:pPr>
            <a:endParaRPr lang="en-US" b="1" dirty="0">
              <a:solidFill>
                <a:srgbClr val="061A49"/>
              </a:solidFill>
              <a:latin typeface="Arial" pitchFamily="34" charset="0"/>
              <a:cs typeface="Arial" pitchFamily="34" charset="0"/>
            </a:endParaRPr>
          </a:p>
          <a:p>
            <a:pPr algn="ctr">
              <a:lnSpc>
                <a:spcPct val="150000"/>
              </a:lnSpc>
              <a:buClr>
                <a:srgbClr val="0065CC"/>
              </a:buClr>
            </a:pPr>
            <a:endParaRPr lang="en-US" b="1" dirty="0" smtClean="0">
              <a:solidFill>
                <a:srgbClr val="061A49"/>
              </a:solidFill>
              <a:latin typeface="Arial" pitchFamily="34" charset="0"/>
              <a:cs typeface="Arial" pitchFamily="34" charset="0"/>
            </a:endParaRPr>
          </a:p>
          <a:p>
            <a:pPr algn="ctr">
              <a:lnSpc>
                <a:spcPct val="150000"/>
              </a:lnSpc>
              <a:buClr>
                <a:srgbClr val="0065CC"/>
              </a:buClr>
            </a:pPr>
            <a:r>
              <a:rPr lang="en-US" b="1" dirty="0" smtClean="0">
                <a:solidFill>
                  <a:srgbClr val="061A49"/>
                </a:solidFill>
                <a:latin typeface="Arial" pitchFamily="34" charset="0"/>
                <a:cs typeface="Arial" pitchFamily="34" charset="0"/>
              </a:rPr>
              <a:t>  </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5" name="Rectangle 4"/>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9947"/>
            <a:ext cx="2334768" cy="384048"/>
            <a:chOff x="6334972" y="5989947"/>
            <a:chExt cx="2334768" cy="384048"/>
          </a:xfrm>
        </p:grpSpPr>
        <p:sp>
          <p:nvSpPr>
            <p:cNvPr id="34" name="Right Arrow 33"/>
            <p:cNvSpPr/>
            <p:nvPr/>
          </p:nvSpPr>
          <p:spPr>
            <a:xfrm>
              <a:off x="8011372" y="5989947"/>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6993340" y="5989947"/>
              <a:ext cx="1098068" cy="369332"/>
            </a:xfrm>
            <a:prstGeom prst="rect">
              <a:avLst/>
            </a:prstGeom>
            <a:noFill/>
          </p:spPr>
          <p:txBody>
            <a:bodyPr wrap="square" rtlCol="0">
              <a:spAutoFit/>
            </a:bodyPr>
            <a:lstStyle/>
            <a:p>
              <a:pPr algn="ctr"/>
              <a:r>
                <a:rPr lang="en-US" b="1" dirty="0" smtClean="0"/>
                <a:t>11 of 15</a:t>
              </a:r>
              <a:endParaRPr lang="en-US" b="1" dirty="0"/>
            </a:p>
          </p:txBody>
        </p:sp>
        <p:sp>
          <p:nvSpPr>
            <p:cNvPr id="36" name="Left Arrow 35"/>
            <p:cNvSpPr/>
            <p:nvPr/>
          </p:nvSpPr>
          <p:spPr>
            <a:xfrm>
              <a:off x="6334972" y="5989947"/>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grpSp>
        <p:nvGrpSpPr>
          <p:cNvPr id="3" name="Group 2"/>
          <p:cNvGrpSpPr/>
          <p:nvPr/>
        </p:nvGrpSpPr>
        <p:grpSpPr>
          <a:xfrm>
            <a:off x="855723" y="4527667"/>
            <a:ext cx="7450751" cy="1220968"/>
            <a:chOff x="889805" y="4158335"/>
            <a:chExt cx="7450751" cy="1220968"/>
          </a:xfrm>
        </p:grpSpPr>
        <p:sp>
          <p:nvSpPr>
            <p:cNvPr id="4" name="TextBox 3"/>
            <p:cNvSpPr txBox="1"/>
            <p:nvPr/>
          </p:nvSpPr>
          <p:spPr>
            <a:xfrm>
              <a:off x="3564340" y="4158335"/>
              <a:ext cx="2895600" cy="369332"/>
            </a:xfrm>
            <a:prstGeom prst="rect">
              <a:avLst/>
            </a:prstGeom>
            <a:noFill/>
          </p:spPr>
          <p:txBody>
            <a:bodyPr wrap="square" rtlCol="0">
              <a:spAutoFit/>
            </a:bodyPr>
            <a:lstStyle/>
            <a:p>
              <a:pPr algn="ctr"/>
              <a:r>
                <a:rPr lang="en-US" b="1" dirty="0" smtClean="0">
                  <a:solidFill>
                    <a:srgbClr val="FFB300"/>
                  </a:solidFill>
                </a:rPr>
                <a:t>Consequence of Outcome</a:t>
              </a:r>
              <a:endParaRPr lang="en-US" b="1" dirty="0">
                <a:solidFill>
                  <a:srgbClr val="FFB300"/>
                </a:solidFill>
              </a:endParaRPr>
            </a:p>
          </p:txBody>
        </p:sp>
        <p:sp>
          <p:nvSpPr>
            <p:cNvPr id="47" name="Rounded Rectangle 46"/>
            <p:cNvSpPr/>
            <p:nvPr/>
          </p:nvSpPr>
          <p:spPr>
            <a:xfrm>
              <a:off x="4346934" y="47213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a:t>
              </a:r>
            </a:p>
          </p:txBody>
        </p:sp>
        <p:sp>
          <p:nvSpPr>
            <p:cNvPr id="48" name="Rounded Rectangle 47"/>
            <p:cNvSpPr/>
            <p:nvPr/>
          </p:nvSpPr>
          <p:spPr>
            <a:xfrm>
              <a:off x="7012411" y="4769703"/>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a:t>
              </a:r>
            </a:p>
          </p:txBody>
        </p:sp>
        <p:sp>
          <p:nvSpPr>
            <p:cNvPr id="27" name="TextBox 26"/>
            <p:cNvSpPr txBox="1"/>
            <p:nvPr/>
          </p:nvSpPr>
          <p:spPr>
            <a:xfrm>
              <a:off x="889805" y="4158335"/>
              <a:ext cx="2895600" cy="369332"/>
            </a:xfrm>
            <a:prstGeom prst="rect">
              <a:avLst/>
            </a:prstGeom>
            <a:noFill/>
          </p:spPr>
          <p:txBody>
            <a:bodyPr wrap="square" rtlCol="0">
              <a:spAutoFit/>
            </a:bodyPr>
            <a:lstStyle/>
            <a:p>
              <a:pPr algn="ctr"/>
              <a:r>
                <a:rPr lang="en-US" b="1" dirty="0" smtClean="0">
                  <a:solidFill>
                    <a:srgbClr val="FFB300"/>
                  </a:solidFill>
                </a:rPr>
                <a:t>Probability of Occurrence</a:t>
              </a:r>
              <a:endParaRPr lang="en-US" b="1" dirty="0">
                <a:solidFill>
                  <a:srgbClr val="FFB300"/>
                </a:solidFill>
              </a:endParaRPr>
            </a:p>
          </p:txBody>
        </p:sp>
        <p:sp>
          <p:nvSpPr>
            <p:cNvPr id="28" name="Rounded Rectangle 27"/>
            <p:cNvSpPr/>
            <p:nvPr/>
          </p:nvSpPr>
          <p:spPr>
            <a:xfrm>
              <a:off x="1672399" y="4721304"/>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a:t>
              </a:r>
            </a:p>
          </p:txBody>
        </p:sp>
        <p:sp>
          <p:nvSpPr>
            <p:cNvPr id="29" name="Multiply 28"/>
            <p:cNvSpPr/>
            <p:nvPr/>
          </p:nvSpPr>
          <p:spPr>
            <a:xfrm>
              <a:off x="3422322" y="4813722"/>
              <a:ext cx="533400" cy="521562"/>
            </a:xfrm>
            <a:prstGeom prst="mathMultiply">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Equal 29"/>
            <p:cNvSpPr/>
            <p:nvPr/>
          </p:nvSpPr>
          <p:spPr>
            <a:xfrm>
              <a:off x="6177238" y="4797504"/>
              <a:ext cx="516340" cy="457200"/>
            </a:xfrm>
            <a:prstGeom prst="mathEqual">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TextBox 30"/>
            <p:cNvSpPr txBox="1"/>
            <p:nvPr/>
          </p:nvSpPr>
          <p:spPr>
            <a:xfrm>
              <a:off x="7123466" y="4200403"/>
              <a:ext cx="1106033" cy="369332"/>
            </a:xfrm>
            <a:prstGeom prst="rect">
              <a:avLst/>
            </a:prstGeom>
            <a:noFill/>
          </p:spPr>
          <p:txBody>
            <a:bodyPr wrap="square" rtlCol="0">
              <a:spAutoFit/>
            </a:bodyPr>
            <a:lstStyle/>
            <a:p>
              <a:pPr algn="ctr"/>
              <a:r>
                <a:rPr lang="en-US" b="1" dirty="0" smtClean="0">
                  <a:solidFill>
                    <a:srgbClr val="FFB300"/>
                  </a:solidFill>
                </a:rPr>
                <a:t>Risk</a:t>
              </a:r>
              <a:endParaRPr lang="en-US" b="1" dirty="0">
                <a:solidFill>
                  <a:srgbClr val="FFB300"/>
                </a:solidFill>
              </a:endParaRPr>
            </a:p>
          </p:txBody>
        </p:sp>
      </p:grpSp>
      <p:grpSp>
        <p:nvGrpSpPr>
          <p:cNvPr id="49" name="Group 48"/>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3" name="Round Diagonal Corner Rectangle 52"/>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5" name="Round Diagonal Corner Rectangle 54"/>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2" name="Rectangle 3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18027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140812"/>
            <a:ext cx="7983941" cy="466281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The </a:t>
            </a:r>
            <a:r>
              <a:rPr lang="en-US" b="1" dirty="0" smtClean="0">
                <a:solidFill>
                  <a:srgbClr val="FFC000"/>
                </a:solidFill>
                <a:latin typeface="Arial" pitchFamily="34" charset="0"/>
                <a:cs typeface="Arial" pitchFamily="34" charset="0"/>
              </a:rPr>
              <a:t>probability</a:t>
            </a:r>
            <a:r>
              <a:rPr lang="en-US" b="1" dirty="0" smtClean="0">
                <a:solidFill>
                  <a:srgbClr val="061A49"/>
                </a:solidFill>
                <a:latin typeface="Arial" pitchFamily="34" charset="0"/>
                <a:cs typeface="Arial" pitchFamily="34" charset="0"/>
              </a:rPr>
              <a:t> of the box falling off the shelf has increased because the shelf is higher and the box is being pushed off the edge.</a:t>
            </a:r>
          </a:p>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The </a:t>
            </a:r>
            <a:r>
              <a:rPr lang="en-US" b="1" dirty="0" smtClean="0">
                <a:solidFill>
                  <a:srgbClr val="FFC000"/>
                </a:solidFill>
                <a:latin typeface="Arial" pitchFamily="34" charset="0"/>
                <a:cs typeface="Arial" pitchFamily="34" charset="0"/>
              </a:rPr>
              <a:t>consequence of the outcome </a:t>
            </a:r>
            <a:r>
              <a:rPr lang="en-US" b="1" dirty="0" smtClean="0">
                <a:solidFill>
                  <a:srgbClr val="061A49"/>
                </a:solidFill>
                <a:latin typeface="Arial" pitchFamily="34" charset="0"/>
                <a:cs typeface="Arial" pitchFamily="34" charset="0"/>
              </a:rPr>
              <a:t>is also higher because not only will the glass bottles break in the fall, the acid could spill on a person and burn their skin or eyes. </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a:p>
            <a:pPr marL="285750" indent="-285750">
              <a:lnSpc>
                <a:spcPct val="150000"/>
              </a:lnSpc>
              <a:buClr>
                <a:srgbClr val="0065CC"/>
              </a:buClr>
              <a:buFont typeface="Wingdings" pitchFamily="2" charset="2"/>
              <a:buChar char="v"/>
            </a:pPr>
            <a:endParaRPr lang="en-US" b="1" dirty="0">
              <a:solidFill>
                <a:srgbClr val="061A49"/>
              </a:solidFill>
              <a:latin typeface="Arial" pitchFamily="34" charset="0"/>
              <a:cs typeface="Arial" pitchFamily="34" charset="0"/>
            </a:endParaRPr>
          </a:p>
          <a:p>
            <a:pPr algn="ctr">
              <a:lnSpc>
                <a:spcPct val="150000"/>
              </a:lnSpc>
              <a:buClr>
                <a:srgbClr val="0065CC"/>
              </a:buClr>
            </a:pPr>
            <a:endParaRPr lang="en-US" b="1" dirty="0" smtClean="0">
              <a:solidFill>
                <a:srgbClr val="061A49"/>
              </a:solidFill>
              <a:latin typeface="Arial" pitchFamily="34" charset="0"/>
              <a:cs typeface="Arial" pitchFamily="34" charset="0"/>
            </a:endParaRPr>
          </a:p>
          <a:p>
            <a:pPr algn="ctr">
              <a:lnSpc>
                <a:spcPct val="150000"/>
              </a:lnSpc>
              <a:buClr>
                <a:srgbClr val="0065CC"/>
              </a:buClr>
            </a:pPr>
            <a:r>
              <a:rPr lang="en-US" b="1" dirty="0" smtClean="0">
                <a:solidFill>
                  <a:srgbClr val="061A49"/>
                </a:solidFill>
                <a:latin typeface="Arial" pitchFamily="34" charset="0"/>
                <a:cs typeface="Arial" pitchFamily="34" charset="0"/>
              </a:rPr>
              <a:t>  </a:t>
            </a:r>
          </a:p>
          <a:p>
            <a:pPr>
              <a:lnSpc>
                <a:spcPct val="150000"/>
              </a:lnSpc>
            </a:pPr>
            <a:endParaRPr lang="en-US" b="1" dirty="0" smtClean="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5" name="Rectangle 4"/>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solidFill>
            <a:srgbClr val="2646D0"/>
          </a:solidFill>
          <a:ln w="38100">
            <a:solidFill>
              <a:srgbClr val="0065CC"/>
            </a:solidFill>
          </a:ln>
        </p:spPr>
        <p:txBody>
          <a:bodyPr wrap="square" rtlCol="0">
            <a:spAutoFit/>
          </a:bodyPr>
          <a:lstStyle/>
          <a:p>
            <a:r>
              <a:rPr lang="en-US" b="1" dirty="0" smtClean="0">
                <a:solidFill>
                  <a:schemeClr val="bg1"/>
                </a:solidFill>
                <a:latin typeface="Arial" pitchFamily="34" charset="0"/>
                <a:cs typeface="Arial" pitchFamily="34" charset="0"/>
              </a:rPr>
              <a:t>Section 3 – Understanding Risk</a:t>
            </a:r>
          </a:p>
        </p:txBody>
      </p:sp>
      <p:grpSp>
        <p:nvGrpSpPr>
          <p:cNvPr id="33" name="Group 32"/>
          <p:cNvGrpSpPr/>
          <p:nvPr/>
        </p:nvGrpSpPr>
        <p:grpSpPr>
          <a:xfrm>
            <a:off x="6334972" y="5989947"/>
            <a:ext cx="2334768" cy="384048"/>
            <a:chOff x="6334972" y="5989947"/>
            <a:chExt cx="2334768" cy="384048"/>
          </a:xfrm>
          <a:solidFill>
            <a:srgbClr val="2646D0"/>
          </a:solidFill>
        </p:grpSpPr>
        <p:sp>
          <p:nvSpPr>
            <p:cNvPr id="34" name="Right Arrow 33"/>
            <p:cNvSpPr/>
            <p:nvPr/>
          </p:nvSpPr>
          <p:spPr>
            <a:xfrm>
              <a:off x="8011372" y="5989947"/>
              <a:ext cx="658368" cy="381000"/>
            </a:xfrm>
            <a:prstGeom prst="rightArrow">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5" name="TextBox 34"/>
            <p:cNvSpPr txBox="1"/>
            <p:nvPr/>
          </p:nvSpPr>
          <p:spPr>
            <a:xfrm>
              <a:off x="7012411" y="5989947"/>
              <a:ext cx="1078997" cy="369332"/>
            </a:xfrm>
            <a:prstGeom prst="rect">
              <a:avLst/>
            </a:prstGeom>
            <a:noFill/>
          </p:spPr>
          <p:txBody>
            <a:bodyPr wrap="square" rtlCol="0">
              <a:spAutoFit/>
            </a:bodyPr>
            <a:lstStyle/>
            <a:p>
              <a:pPr algn="ctr"/>
              <a:r>
                <a:rPr lang="en-US" b="1" dirty="0" smtClean="0"/>
                <a:t>12 of 15</a:t>
              </a:r>
              <a:endParaRPr lang="en-US" b="1" dirty="0"/>
            </a:p>
          </p:txBody>
        </p:sp>
        <p:sp>
          <p:nvSpPr>
            <p:cNvPr id="36" name="Left Arrow 35"/>
            <p:cNvSpPr/>
            <p:nvPr/>
          </p:nvSpPr>
          <p:spPr>
            <a:xfrm>
              <a:off x="6334972" y="5989947"/>
              <a:ext cx="658368" cy="384048"/>
            </a:xfrm>
            <a:prstGeom prst="leftArrow">
              <a:avLst/>
            </a:prstGeom>
            <a:grp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sp>
        <p:nvSpPr>
          <p:cNvPr id="4" name="TextBox 3"/>
          <p:cNvSpPr txBox="1"/>
          <p:nvPr/>
        </p:nvSpPr>
        <p:spPr>
          <a:xfrm>
            <a:off x="3564340" y="4385069"/>
            <a:ext cx="2895600" cy="369332"/>
          </a:xfrm>
          <a:prstGeom prst="rect">
            <a:avLst/>
          </a:prstGeom>
          <a:noFill/>
        </p:spPr>
        <p:txBody>
          <a:bodyPr wrap="square" rtlCol="0">
            <a:spAutoFit/>
          </a:bodyPr>
          <a:lstStyle/>
          <a:p>
            <a:pPr algn="ctr"/>
            <a:r>
              <a:rPr lang="en-US" b="1" dirty="0" smtClean="0">
                <a:solidFill>
                  <a:srgbClr val="FFB300"/>
                </a:solidFill>
              </a:rPr>
              <a:t>Consequence of Outcome</a:t>
            </a:r>
            <a:endParaRPr lang="en-US" b="1" dirty="0">
              <a:solidFill>
                <a:srgbClr val="FFB300"/>
              </a:solidFill>
            </a:endParaRPr>
          </a:p>
        </p:txBody>
      </p:sp>
      <p:sp>
        <p:nvSpPr>
          <p:cNvPr id="47" name="Rounded Rectangle 46"/>
          <p:cNvSpPr/>
          <p:nvPr/>
        </p:nvSpPr>
        <p:spPr>
          <a:xfrm>
            <a:off x="4346934" y="4948038"/>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High</a:t>
            </a:r>
          </a:p>
        </p:txBody>
      </p:sp>
      <p:sp>
        <p:nvSpPr>
          <p:cNvPr id="48" name="Rounded Rectangle 47"/>
          <p:cNvSpPr/>
          <p:nvPr/>
        </p:nvSpPr>
        <p:spPr>
          <a:xfrm>
            <a:off x="7012411" y="4996437"/>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High</a:t>
            </a:r>
          </a:p>
        </p:txBody>
      </p:sp>
      <p:sp>
        <p:nvSpPr>
          <p:cNvPr id="27" name="TextBox 26"/>
          <p:cNvSpPr txBox="1"/>
          <p:nvPr/>
        </p:nvSpPr>
        <p:spPr>
          <a:xfrm>
            <a:off x="889805" y="4385069"/>
            <a:ext cx="2895600" cy="369332"/>
          </a:xfrm>
          <a:prstGeom prst="rect">
            <a:avLst/>
          </a:prstGeom>
          <a:noFill/>
        </p:spPr>
        <p:txBody>
          <a:bodyPr wrap="square" rtlCol="0">
            <a:spAutoFit/>
          </a:bodyPr>
          <a:lstStyle/>
          <a:p>
            <a:pPr algn="ctr"/>
            <a:r>
              <a:rPr lang="en-US" b="1" dirty="0" smtClean="0">
                <a:solidFill>
                  <a:srgbClr val="FFB300"/>
                </a:solidFill>
              </a:rPr>
              <a:t>Probability of Occurrence</a:t>
            </a:r>
            <a:endParaRPr lang="en-US" b="1" dirty="0">
              <a:solidFill>
                <a:srgbClr val="FFB300"/>
              </a:solidFill>
            </a:endParaRPr>
          </a:p>
        </p:txBody>
      </p:sp>
      <p:sp>
        <p:nvSpPr>
          <p:cNvPr id="28" name="Rounded Rectangle 27"/>
          <p:cNvSpPr/>
          <p:nvPr/>
        </p:nvSpPr>
        <p:spPr>
          <a:xfrm>
            <a:off x="1672399" y="4948038"/>
            <a:ext cx="1328145" cy="609600"/>
          </a:xfrm>
          <a:prstGeom prst="roundRect">
            <a:avLst/>
          </a:prstGeom>
          <a:solidFill>
            <a:srgbClr val="2646D0"/>
          </a:solidFill>
          <a:ln w="381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B300"/>
                </a:solidFill>
              </a:rPr>
              <a:t>High</a:t>
            </a:r>
          </a:p>
        </p:txBody>
      </p:sp>
      <p:sp>
        <p:nvSpPr>
          <p:cNvPr id="29" name="Multiply 28"/>
          <p:cNvSpPr/>
          <p:nvPr/>
        </p:nvSpPr>
        <p:spPr>
          <a:xfrm>
            <a:off x="3422322" y="5040456"/>
            <a:ext cx="533400" cy="521562"/>
          </a:xfrm>
          <a:prstGeom prst="mathMultiply">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Equal 29"/>
          <p:cNvSpPr/>
          <p:nvPr/>
        </p:nvSpPr>
        <p:spPr>
          <a:xfrm>
            <a:off x="6177238" y="5024238"/>
            <a:ext cx="516340" cy="457200"/>
          </a:xfrm>
          <a:prstGeom prst="mathEqual">
            <a:avLst/>
          </a:prstGeom>
          <a:solidFill>
            <a:srgbClr val="FFB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TextBox 30"/>
          <p:cNvSpPr txBox="1"/>
          <p:nvPr/>
        </p:nvSpPr>
        <p:spPr>
          <a:xfrm>
            <a:off x="7123466" y="4427137"/>
            <a:ext cx="1106033" cy="369332"/>
          </a:xfrm>
          <a:prstGeom prst="rect">
            <a:avLst/>
          </a:prstGeom>
          <a:noFill/>
        </p:spPr>
        <p:txBody>
          <a:bodyPr wrap="square" rtlCol="0">
            <a:spAutoFit/>
          </a:bodyPr>
          <a:lstStyle/>
          <a:p>
            <a:pPr algn="ctr"/>
            <a:r>
              <a:rPr lang="en-US" b="1" dirty="0" smtClean="0">
                <a:solidFill>
                  <a:srgbClr val="FFB300"/>
                </a:solidFill>
              </a:rPr>
              <a:t>Risk</a:t>
            </a:r>
            <a:endParaRPr lang="en-US" b="1" dirty="0">
              <a:solidFill>
                <a:srgbClr val="FFB300"/>
              </a:solidFill>
            </a:endParaRPr>
          </a:p>
        </p:txBody>
      </p:sp>
      <p:grpSp>
        <p:nvGrpSpPr>
          <p:cNvPr id="49" name="Group 48"/>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53" name="Round Diagonal Corner Rectangle 52"/>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5" name="Round Diagonal Corner Rectangle 54"/>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2" name="Rectangle 3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6677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91514" y="2162161"/>
            <a:ext cx="3878225" cy="374486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r>
              <a:rPr lang="en-US" b="1" dirty="0" smtClean="0">
                <a:solidFill>
                  <a:schemeClr val="tx1"/>
                </a:solidFill>
              </a:rPr>
              <a:t>It took only 15 seconds for the bridge to collapse</a:t>
            </a:r>
          </a:p>
          <a:p>
            <a:pPr marL="290513" indent="-290513">
              <a:lnSpc>
                <a:spcPts val="2500"/>
              </a:lnSpc>
              <a:buClr>
                <a:srgbClr val="FFB300"/>
              </a:buClr>
              <a:buFont typeface="Wingdings" pitchFamily="2" charset="2"/>
              <a:buChar char="v"/>
            </a:pPr>
            <a:r>
              <a:rPr lang="en-US" b="1" dirty="0" smtClean="0">
                <a:solidFill>
                  <a:schemeClr val="tx1"/>
                </a:solidFill>
              </a:rPr>
              <a:t>75 workers died</a:t>
            </a:r>
          </a:p>
          <a:p>
            <a:pPr marL="290513" indent="-290513">
              <a:lnSpc>
                <a:spcPts val="2500"/>
              </a:lnSpc>
              <a:buClr>
                <a:srgbClr val="FFB300"/>
              </a:buClr>
              <a:buFont typeface="Wingdings" pitchFamily="2" charset="2"/>
              <a:buChar char="v"/>
            </a:pPr>
            <a:r>
              <a:rPr lang="en-US" b="1" dirty="0" smtClean="0">
                <a:solidFill>
                  <a:schemeClr val="tx1"/>
                </a:solidFill>
              </a:rPr>
              <a:t>The remaining 11 workers were all injured</a:t>
            </a:r>
          </a:p>
          <a:p>
            <a:pPr marL="290513" indent="-290513">
              <a:lnSpc>
                <a:spcPts val="2500"/>
              </a:lnSpc>
              <a:buClr>
                <a:srgbClr val="FFB300"/>
              </a:buClr>
              <a:buFont typeface="Wingdings" pitchFamily="2" charset="2"/>
              <a:buChar char="v"/>
            </a:pPr>
            <a:r>
              <a:rPr lang="en-US" b="1" dirty="0" smtClean="0">
                <a:solidFill>
                  <a:schemeClr val="tx1"/>
                </a:solidFill>
              </a:rPr>
              <a:t>A Royal Commission concluded in 1908 that the bridge was improperly designed, the beams were too small for the load placed on them.</a:t>
            </a:r>
            <a:endParaRPr lang="en-US" sz="1400" i="1" dirty="0">
              <a:solidFill>
                <a:schemeClr val="tx1"/>
              </a:solidFill>
            </a:endParaRPr>
          </a:p>
        </p:txBody>
      </p:sp>
      <p:sp>
        <p:nvSpPr>
          <p:cNvPr id="3" name="Rectangle 2"/>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17787" y="5978238"/>
            <a:ext cx="965010" cy="369332"/>
          </a:xfrm>
          <a:prstGeom prst="rect">
            <a:avLst/>
          </a:prstGeom>
          <a:noFill/>
        </p:spPr>
        <p:txBody>
          <a:bodyPr wrap="square" rtlCol="0">
            <a:spAutoFit/>
          </a:bodyPr>
          <a:lstStyle/>
          <a:p>
            <a:pPr algn="ctr"/>
            <a:r>
              <a:rPr lang="en-US" b="1" dirty="0" smtClean="0"/>
              <a:t>4 of 13</a:t>
            </a:r>
            <a:endParaRPr lang="en-US" b="1" dirty="0"/>
          </a:p>
        </p:txBody>
      </p:sp>
      <p:sp>
        <p:nvSpPr>
          <p:cNvPr id="9" name="Left Arrow 8"/>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Rounded Rectangle 20"/>
          <p:cNvSpPr/>
          <p:nvPr/>
        </p:nvSpPr>
        <p:spPr>
          <a:xfrm>
            <a:off x="516340" y="52578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Quebec Bridge Collapse</a:t>
            </a:r>
          </a:p>
          <a:p>
            <a:pPr algn="ctr">
              <a:spcAft>
                <a:spcPts val="600"/>
              </a:spcAft>
            </a:pPr>
            <a:r>
              <a:rPr lang="en-US" b="1" dirty="0" smtClean="0">
                <a:solidFill>
                  <a:schemeClr val="tx1"/>
                </a:solidFill>
              </a:rPr>
              <a:t>August 29, 1907</a:t>
            </a:r>
          </a:p>
          <a:p>
            <a:pPr algn="ctr"/>
            <a:r>
              <a:rPr lang="en-US" sz="1400" i="1" dirty="0" smtClean="0">
                <a:solidFill>
                  <a:schemeClr val="tx1"/>
                </a:solidFill>
              </a:rPr>
              <a:t>Source: Royal </a:t>
            </a:r>
            <a:r>
              <a:rPr lang="en-US" sz="1400" i="1" dirty="0">
                <a:solidFill>
                  <a:schemeClr val="tx1"/>
                </a:solidFill>
              </a:rPr>
              <a:t>Commission Quebec Bridge Inquiry Report</a:t>
            </a:r>
            <a:r>
              <a:rPr lang="en-US" sz="1400" i="1" dirty="0" smtClean="0">
                <a:solidFill>
                  <a:schemeClr val="tx1"/>
                </a:solidFill>
              </a:rPr>
              <a:t>  1908</a:t>
            </a:r>
            <a:endParaRPr lang="en-US" sz="1400" i="1" dirty="0">
              <a:solidFill>
                <a:schemeClr val="tx1"/>
              </a:solidFill>
            </a:endParaRPr>
          </a:p>
        </p:txBody>
      </p:sp>
      <p:pic>
        <p:nvPicPr>
          <p:cNvPr id="27" name="Picture 2" descr="File:Quebec Bridge Collapse of 1907.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498" y="2286000"/>
            <a:ext cx="3657600" cy="2750008"/>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Tree>
    <p:extLst>
      <p:ext uri="{BB962C8B-B14F-4D97-AF65-F5344CB8AC3E}">
        <p14:creationId xmlns:p14="http://schemas.microsoft.com/office/powerpoint/2010/main" xmlns="" val="25953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3554819"/>
          </a:xfrm>
          <a:prstGeom prst="rect">
            <a:avLst/>
          </a:prstGeom>
          <a:noFill/>
        </p:spPr>
        <p:txBody>
          <a:bodyPr wrap="square" rtlCol="0">
            <a:spAutoFit/>
          </a:bodyPr>
          <a:lstStyle/>
          <a:p>
            <a:pPr marL="342900" indent="-342900">
              <a:buAutoNum type="arabicPeriod"/>
            </a:pPr>
            <a:r>
              <a:rPr lang="en-US" b="1" dirty="0" smtClean="0">
                <a:latin typeface="Arial" pitchFamily="34" charset="0"/>
                <a:cs typeface="Arial" pitchFamily="34" charset="0"/>
              </a:rPr>
              <a:t>The definition of </a:t>
            </a:r>
            <a:r>
              <a:rPr lang="en-US" b="1" dirty="0" smtClean="0">
                <a:solidFill>
                  <a:srgbClr val="2646D0"/>
                </a:solidFill>
                <a:latin typeface="Arial" pitchFamily="34" charset="0"/>
                <a:cs typeface="Arial" pitchFamily="34" charset="0"/>
              </a:rPr>
              <a:t>Risk</a:t>
            </a:r>
            <a:r>
              <a:rPr lang="en-US" b="1" dirty="0" smtClean="0">
                <a:solidFill>
                  <a:srgbClr val="0065CC"/>
                </a:solidFill>
                <a:latin typeface="Arial" pitchFamily="34" charset="0"/>
                <a:cs typeface="Arial" pitchFamily="34" charset="0"/>
              </a:rPr>
              <a:t> </a:t>
            </a:r>
            <a:r>
              <a:rPr lang="en-US" b="1" dirty="0" smtClean="0">
                <a:latin typeface="Arial" pitchFamily="34" charset="0"/>
                <a:cs typeface="Arial" pitchFamily="34" charset="0"/>
              </a:rPr>
              <a:t>is:</a:t>
            </a:r>
            <a:r>
              <a:rPr lang="en-US" b="1" dirty="0" smtClean="0">
                <a:solidFill>
                  <a:srgbClr val="061A49"/>
                </a:solidFill>
                <a:latin typeface="Arial" pitchFamily="34" charset="0"/>
                <a:cs typeface="Arial" pitchFamily="34" charset="0"/>
              </a:rPr>
              <a:t> </a:t>
            </a:r>
          </a:p>
          <a:p>
            <a:endParaRPr lang="en-US" b="1" dirty="0" smtClean="0">
              <a:solidFill>
                <a:srgbClr val="061A49"/>
              </a:solidFill>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the chance that something happening will have a positive impact on objectives.</a:t>
            </a:r>
          </a:p>
          <a:p>
            <a:pPr marL="342900" indent="-342900">
              <a:lnSpc>
                <a:spcPct val="150000"/>
              </a:lnSpc>
              <a:buFont typeface="Wingdings" pitchFamily="2" charset="2"/>
              <a:buChar char="q"/>
            </a:pPr>
            <a:r>
              <a:rPr lang="en-US" b="1" dirty="0" smtClean="0">
                <a:latin typeface="Arial" pitchFamily="34" charset="0"/>
                <a:cs typeface="Arial" pitchFamily="34" charset="0"/>
              </a:rPr>
              <a:t>b) the chance that something happening will have a negative impact on objectives.</a:t>
            </a:r>
          </a:p>
          <a:p>
            <a:pPr marL="342900" indent="-342900">
              <a:lnSpc>
                <a:spcPct val="150000"/>
              </a:lnSpc>
              <a:buFont typeface="Wingdings" pitchFamily="2" charset="2"/>
              <a:buChar char="q"/>
            </a:pPr>
            <a:r>
              <a:rPr lang="en-US" b="1" dirty="0" smtClean="0">
                <a:latin typeface="Arial" pitchFamily="34" charset="0"/>
                <a:cs typeface="Arial" pitchFamily="34" charset="0"/>
              </a:rPr>
              <a:t>c) the change that something happening will not have an impact on objectives.</a:t>
            </a:r>
          </a:p>
          <a:p>
            <a:pPr marL="342900" indent="-342900">
              <a:lnSpc>
                <a:spcPct val="150000"/>
              </a:lnSpc>
              <a:buFont typeface="Wingdings" pitchFamily="2" charset="2"/>
              <a:buChar char="q"/>
            </a:pPr>
            <a:r>
              <a:rPr lang="en-US" b="1" dirty="0" smtClean="0">
                <a:latin typeface="Arial" pitchFamily="34" charset="0"/>
                <a:cs typeface="Arial" pitchFamily="34" charset="0"/>
              </a:rPr>
              <a:t>d) none of the above.</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3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13 of 15</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7" name="Group 26"/>
          <p:cNvGrpSpPr/>
          <p:nvPr/>
        </p:nvGrpSpPr>
        <p:grpSpPr>
          <a:xfrm>
            <a:off x="516340" y="296586"/>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0" name="Round Diagonal Corner Rectangle 29"/>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31" name="Round Diagonal Corner Rectangle 30"/>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2" name="Round Diagonal Corner Rectangle 31"/>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4" name="Round Diagonal Corner Rectangle 33"/>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3" name="Rectangle 22"/>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5113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2862322"/>
          </a:xfrm>
          <a:prstGeom prst="rect">
            <a:avLst/>
          </a:prstGeom>
          <a:noFill/>
        </p:spPr>
        <p:txBody>
          <a:bodyPr wrap="square" rtlCol="0">
            <a:spAutoFit/>
          </a:bodyPr>
          <a:lstStyle/>
          <a:p>
            <a:pPr marL="457200" indent="-457200"/>
            <a:r>
              <a:rPr lang="en-US" b="1" dirty="0" smtClean="0">
                <a:latin typeface="Arial" pitchFamily="34" charset="0"/>
                <a:cs typeface="Arial" pitchFamily="34" charset="0"/>
              </a:rPr>
              <a:t>2. 	In the example where a worker was killed when an unsecured load fell on them when they opened the back door of the truck, what was the energy source of the hazard? </a:t>
            </a:r>
          </a:p>
          <a:p>
            <a:pPr marL="457200" indent="-457200"/>
            <a:endParaRPr lang="en-US" b="1" dirty="0" smtClean="0">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Gravity</a:t>
            </a:r>
          </a:p>
          <a:p>
            <a:pPr marL="342900" indent="-342900">
              <a:lnSpc>
                <a:spcPct val="150000"/>
              </a:lnSpc>
              <a:buFont typeface="Wingdings" pitchFamily="2" charset="2"/>
              <a:buChar char="q"/>
            </a:pPr>
            <a:r>
              <a:rPr lang="en-US" b="1" dirty="0" smtClean="0">
                <a:latin typeface="Arial" pitchFamily="34" charset="0"/>
                <a:cs typeface="Arial" pitchFamily="34" charset="0"/>
              </a:rPr>
              <a:t>b) Mechanical</a:t>
            </a:r>
          </a:p>
          <a:p>
            <a:pPr marL="342900" indent="-342900">
              <a:lnSpc>
                <a:spcPct val="150000"/>
              </a:lnSpc>
              <a:buFont typeface="Wingdings" pitchFamily="2" charset="2"/>
              <a:buChar char="q"/>
            </a:pPr>
            <a:r>
              <a:rPr lang="en-US" b="1" dirty="0" smtClean="0">
                <a:latin typeface="Arial" pitchFamily="34" charset="0"/>
                <a:cs typeface="Arial" pitchFamily="34" charset="0"/>
              </a:rPr>
              <a:t>c) Electrical</a:t>
            </a:r>
          </a:p>
          <a:p>
            <a:pPr marL="342900" indent="-342900">
              <a:lnSpc>
                <a:spcPct val="150000"/>
              </a:lnSpc>
              <a:buFont typeface="Wingdings" pitchFamily="2" charset="2"/>
              <a:buChar char="q"/>
            </a:pPr>
            <a:r>
              <a:rPr lang="en-US" b="1" dirty="0" smtClean="0">
                <a:latin typeface="Arial" pitchFamily="34" charset="0"/>
                <a:cs typeface="Arial" pitchFamily="34" charset="0"/>
              </a:rPr>
              <a:t>d) Biological</a:t>
            </a: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3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1018032" cy="369332"/>
          </a:xfrm>
          <a:prstGeom prst="rect">
            <a:avLst/>
          </a:prstGeom>
          <a:noFill/>
        </p:spPr>
        <p:txBody>
          <a:bodyPr wrap="square" rtlCol="0">
            <a:spAutoFit/>
          </a:bodyPr>
          <a:lstStyle/>
          <a:p>
            <a:pPr algn="ctr"/>
            <a:r>
              <a:rPr lang="en-US" b="1" dirty="0" smtClean="0"/>
              <a:t>14 of 15</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7" name="Group 26"/>
          <p:cNvGrpSpPr/>
          <p:nvPr/>
        </p:nvGrpSpPr>
        <p:grpSpPr>
          <a:xfrm>
            <a:off x="516340" y="296586"/>
            <a:ext cx="8153401" cy="389214"/>
            <a:chOff x="516340" y="296586"/>
            <a:chExt cx="8153401" cy="389214"/>
          </a:xfrm>
        </p:grpSpPr>
        <p:sp>
          <p:nvSpPr>
            <p:cNvPr id="28" name="Round Diagonal Corner Rectangle 2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0" name="Round Diagonal Corner Rectangle 29"/>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31" name="Round Diagonal Corner Rectangle 30"/>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2" name="Round Diagonal Corner Rectangle 31"/>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4" name="Round Diagonal Corner Rectangle 33"/>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3" name="Rectangle 22"/>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5113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2446824"/>
          </a:xfrm>
          <a:prstGeom prst="rect">
            <a:avLst/>
          </a:prstGeom>
          <a:noFill/>
        </p:spPr>
        <p:txBody>
          <a:bodyPr wrap="square" rtlCol="0">
            <a:spAutoFit/>
          </a:bodyPr>
          <a:lstStyle/>
          <a:p>
            <a:pPr marL="457200" indent="-457200">
              <a:lnSpc>
                <a:spcPct val="150000"/>
              </a:lnSpc>
            </a:pPr>
            <a:r>
              <a:rPr lang="en-US" b="1" dirty="0" smtClean="0">
                <a:latin typeface="Arial" pitchFamily="34" charset="0"/>
                <a:cs typeface="Arial" pitchFamily="34" charset="0"/>
              </a:rPr>
              <a:t>3. 	What is the probability of a worker getting hurt when opening the back of a semi-trailer that has unsecured loads inside?  </a:t>
            </a:r>
          </a:p>
          <a:p>
            <a:pPr marL="457200" indent="-457200"/>
            <a:endParaRPr lang="en-US" b="1" dirty="0" smtClean="0">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low </a:t>
            </a:r>
          </a:p>
          <a:p>
            <a:pPr marL="342900" indent="-342900">
              <a:lnSpc>
                <a:spcPct val="150000"/>
              </a:lnSpc>
              <a:buFont typeface="Wingdings" pitchFamily="2" charset="2"/>
              <a:buChar char="q"/>
            </a:pPr>
            <a:r>
              <a:rPr lang="en-US" b="1" dirty="0" smtClean="0">
                <a:latin typeface="Arial" pitchFamily="34" charset="0"/>
                <a:cs typeface="Arial" pitchFamily="34" charset="0"/>
              </a:rPr>
              <a:t>b) medium</a:t>
            </a:r>
          </a:p>
          <a:p>
            <a:pPr marL="342900" indent="-342900">
              <a:lnSpc>
                <a:spcPct val="150000"/>
              </a:lnSpc>
              <a:buFont typeface="Wingdings" pitchFamily="2" charset="2"/>
              <a:buChar char="q"/>
            </a:pPr>
            <a:r>
              <a:rPr lang="en-US" b="1" dirty="0" smtClean="0">
                <a:latin typeface="Arial" pitchFamily="34" charset="0"/>
                <a:cs typeface="Arial" pitchFamily="34" charset="0"/>
              </a:rPr>
              <a:t>c) high</a:t>
            </a:r>
            <a:endParaRPr lang="en-US" b="1" dirty="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3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1018032" cy="369332"/>
          </a:xfrm>
          <a:prstGeom prst="rect">
            <a:avLst/>
          </a:prstGeom>
          <a:noFill/>
        </p:spPr>
        <p:txBody>
          <a:bodyPr wrap="square" rtlCol="0">
            <a:spAutoFit/>
          </a:bodyPr>
          <a:lstStyle/>
          <a:p>
            <a:pPr algn="ctr"/>
            <a:r>
              <a:rPr lang="en-US" b="1" dirty="0" smtClean="0"/>
              <a:t>15 of 15</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0" name="Group 19"/>
          <p:cNvGrpSpPr/>
          <p:nvPr/>
        </p:nvGrpSpPr>
        <p:grpSpPr>
          <a:xfrm>
            <a:off x="516340" y="296586"/>
            <a:ext cx="8153401" cy="389214"/>
            <a:chOff x="516340" y="296586"/>
            <a:chExt cx="8153401" cy="389214"/>
          </a:xfrm>
        </p:grpSpPr>
        <p:sp>
          <p:nvSpPr>
            <p:cNvPr id="22" name="Round Diagonal Corner Rectangle 21"/>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4" name="Round Diagonal Corner Rectangle 23"/>
            <p:cNvSpPr/>
            <p:nvPr/>
          </p:nvSpPr>
          <p:spPr>
            <a:xfrm>
              <a:off x="3319249" y="296586"/>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3. Understanding Risk</a:t>
              </a:r>
              <a:endParaRPr lang="en-US" sz="1200" b="1" dirty="0">
                <a:solidFill>
                  <a:srgbClr val="2646D0"/>
                </a:solidFill>
              </a:endParaRPr>
            </a:p>
          </p:txBody>
        </p:sp>
        <p:sp>
          <p:nvSpPr>
            <p:cNvPr id="25" name="Round Diagonal Corner Rectangle 24"/>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27" name="Round Diagonal Corner Rectangle 2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8" name="Round Diagonal Corner Rectangle 27"/>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30" name="Rectangle 29"/>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17009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6808" y="2209800"/>
            <a:ext cx="7907741" cy="3416320"/>
          </a:xfrm>
          <a:prstGeom prst="rect">
            <a:avLst/>
          </a:prstGeom>
          <a:noFill/>
        </p:spPr>
        <p:txBody>
          <a:bodyPr wrap="square" rtlCol="0">
            <a:spAutoFit/>
          </a:bodyPr>
          <a:lstStyle/>
          <a:p>
            <a:pPr>
              <a:lnSpc>
                <a:spcPct val="150000"/>
              </a:lnSpc>
              <a:buClr>
                <a:srgbClr val="0065CC"/>
              </a:buClr>
            </a:pPr>
            <a:r>
              <a:rPr lang="en-US" b="1" dirty="0" smtClean="0">
                <a:latin typeface="Arial" pitchFamily="34" charset="0"/>
                <a:cs typeface="Arial" pitchFamily="34" charset="0"/>
              </a:rPr>
              <a:t>In order to do a quality </a:t>
            </a:r>
            <a:r>
              <a:rPr lang="en-US" b="1" dirty="0" smtClean="0">
                <a:solidFill>
                  <a:srgbClr val="FFB300"/>
                </a:solidFill>
                <a:latin typeface="Arial" pitchFamily="34" charset="0"/>
                <a:cs typeface="Arial" pitchFamily="34" charset="0"/>
              </a:rPr>
              <a:t>Risk Assessment </a:t>
            </a:r>
            <a:r>
              <a:rPr lang="en-US" b="1" dirty="0" smtClean="0">
                <a:latin typeface="Arial" pitchFamily="34" charset="0"/>
                <a:cs typeface="Arial" pitchFamily="34" charset="0"/>
              </a:rPr>
              <a:t>you must: </a:t>
            </a:r>
          </a:p>
          <a:p>
            <a:pPr marL="285750" indent="-285750">
              <a:lnSpc>
                <a:spcPct val="150000"/>
              </a:lnSpc>
              <a:buClr>
                <a:srgbClr val="FFC000"/>
              </a:buClr>
              <a:buFont typeface="Wingdings" pitchFamily="2" charset="2"/>
              <a:buChar char="v"/>
            </a:pPr>
            <a:endParaRPr lang="en-US" b="1" dirty="0" smtClean="0">
              <a:solidFill>
                <a:srgbClr val="0065CC"/>
              </a:solidFill>
              <a:latin typeface="Arial" pitchFamily="34" charset="0"/>
              <a:cs typeface="Arial" pitchFamily="34" charset="0"/>
            </a:endParaRPr>
          </a:p>
          <a:p>
            <a:pPr marL="285750" indent="-285750">
              <a:lnSpc>
                <a:spcPct val="150000"/>
              </a:lnSpc>
              <a:buClr>
                <a:srgbClr val="FFC000"/>
              </a:buClr>
              <a:buFont typeface="Wingdings" pitchFamily="2" charset="2"/>
              <a:buChar char="v"/>
            </a:pPr>
            <a:r>
              <a:rPr lang="en-US" b="1" dirty="0" smtClean="0">
                <a:latin typeface="Arial" pitchFamily="34" charset="0"/>
                <a:cs typeface="Arial" pitchFamily="34" charset="0"/>
              </a:rPr>
              <a:t>First, identify and understand the </a:t>
            </a:r>
            <a:r>
              <a:rPr lang="en-US" b="1" dirty="0" smtClean="0">
                <a:solidFill>
                  <a:srgbClr val="FFB300"/>
                </a:solidFill>
                <a:latin typeface="Arial" pitchFamily="34" charset="0"/>
                <a:cs typeface="Arial" pitchFamily="34" charset="0"/>
              </a:rPr>
              <a:t>hazards</a:t>
            </a:r>
            <a:r>
              <a:rPr lang="en-US" b="1" dirty="0" smtClean="0">
                <a:latin typeface="Arial" pitchFamily="34" charset="0"/>
                <a:cs typeface="Arial" pitchFamily="34" charset="0"/>
              </a:rPr>
              <a:t>, and</a:t>
            </a:r>
          </a:p>
          <a:p>
            <a:pPr marL="285750" indent="-285750">
              <a:lnSpc>
                <a:spcPct val="150000"/>
              </a:lnSpc>
              <a:buClr>
                <a:srgbClr val="FFC000"/>
              </a:buClr>
              <a:buFont typeface="Wingdings" pitchFamily="2" charset="2"/>
              <a:buChar char="v"/>
            </a:pPr>
            <a:r>
              <a:rPr lang="en-US" b="1" dirty="0" smtClean="0">
                <a:latin typeface="Arial" pitchFamily="34" charset="0"/>
                <a:cs typeface="Arial" pitchFamily="34" charset="0"/>
              </a:rPr>
              <a:t>Second, identify and assess the </a:t>
            </a:r>
            <a:r>
              <a:rPr lang="en-US" b="1" dirty="0" smtClean="0">
                <a:solidFill>
                  <a:srgbClr val="FFB300"/>
                </a:solidFill>
                <a:latin typeface="Arial" pitchFamily="34" charset="0"/>
                <a:cs typeface="Arial" pitchFamily="34" charset="0"/>
              </a:rPr>
              <a:t>risks</a:t>
            </a:r>
            <a:r>
              <a:rPr lang="en-US" b="1" dirty="0" smtClean="0">
                <a:solidFill>
                  <a:srgbClr val="061A49"/>
                </a:solidFill>
                <a:latin typeface="Arial" pitchFamily="34" charset="0"/>
                <a:cs typeface="Arial" pitchFamily="34" charset="0"/>
              </a:rPr>
              <a:t>.</a:t>
            </a:r>
          </a:p>
          <a:p>
            <a:pPr marL="285750" indent="-285750">
              <a:lnSpc>
                <a:spcPct val="150000"/>
              </a:lnSpc>
              <a:buClr>
                <a:srgbClr val="0065CC"/>
              </a:buClr>
              <a:buFont typeface="Wingdings" pitchFamily="2" charset="2"/>
              <a:buChar char="v"/>
            </a:pPr>
            <a:endParaRPr lang="en-US" b="1" dirty="0">
              <a:solidFill>
                <a:srgbClr val="061A49"/>
              </a:solidFill>
              <a:latin typeface="Arial" pitchFamily="34" charset="0"/>
              <a:cs typeface="Arial" pitchFamily="34" charset="0"/>
            </a:endParaRPr>
          </a:p>
          <a:p>
            <a:pPr>
              <a:lnSpc>
                <a:spcPct val="150000"/>
              </a:lnSpc>
              <a:buClr>
                <a:srgbClr val="0065CC"/>
              </a:buClr>
            </a:pPr>
            <a:r>
              <a:rPr lang="en-US" b="1" dirty="0" smtClean="0">
                <a:solidFill>
                  <a:srgbClr val="FFB300"/>
                </a:solidFill>
                <a:latin typeface="Arial" pitchFamily="34" charset="0"/>
                <a:cs typeface="Arial" pitchFamily="34" charset="0"/>
              </a:rPr>
              <a:t>Risk assessment </a:t>
            </a:r>
            <a:r>
              <a:rPr lang="en-US" b="1" dirty="0" smtClean="0">
                <a:latin typeface="Arial" pitchFamily="34" charset="0"/>
                <a:cs typeface="Arial" pitchFamily="34" charset="0"/>
              </a:rPr>
              <a:t>can be done in a number of ways, fortunately there are tools that can help make it easier.  In this section you are going to learn a few different tools to help you understand how risk is analyzed.  </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1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3" name="Group 22"/>
          <p:cNvGrpSpPr/>
          <p:nvPr/>
        </p:nvGrpSpPr>
        <p:grpSpPr>
          <a:xfrm>
            <a:off x="516340" y="296586"/>
            <a:ext cx="8153401" cy="389214"/>
            <a:chOff x="516340" y="296586"/>
            <a:chExt cx="8153401" cy="389214"/>
          </a:xfrm>
        </p:grpSpPr>
        <p:sp>
          <p:nvSpPr>
            <p:cNvPr id="24" name="Round Diagonal Corner Rectangle 23"/>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6" name="Round Diagonal Corner Rectangle 25"/>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7" name="Round Diagonal Corner Rectangle 26"/>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28" name="Round Diagonal Corner Rectangle 27"/>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9" name="Round Diagonal Corner Rectangle 28"/>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30" name="Rectangle 29"/>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10186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399"/>
            <a:ext cx="8153400" cy="221153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99106"/>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There are many different Risk Assessment tools.  Each provides a different perspective and insight into a workplace’s hazards.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Some are simpler to use and have a smaller effect.  Other methods are more complex, however they offer increased effect and insight.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Click on each box to see the full name of each tool.</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2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5638800"/>
            <a:ext cx="5722088" cy="0"/>
          </a:xfrm>
          <a:prstGeom prst="straightConnector1">
            <a:avLst/>
          </a:prstGeom>
          <a:ln w="1206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339" y="5454134"/>
            <a:ext cx="1848293" cy="369332"/>
          </a:xfrm>
          <a:prstGeom prst="rect">
            <a:avLst/>
          </a:prstGeom>
          <a:noFill/>
        </p:spPr>
        <p:txBody>
          <a:bodyPr wrap="square" rtlCol="0">
            <a:spAutoFit/>
          </a:bodyPr>
          <a:lstStyle/>
          <a:p>
            <a:r>
              <a:rPr lang="en-US" b="1" dirty="0" smtClean="0"/>
              <a:t>Less Effect</a:t>
            </a:r>
            <a:endParaRPr lang="en-US" b="1" dirty="0"/>
          </a:p>
        </p:txBody>
      </p:sp>
      <p:sp>
        <p:nvSpPr>
          <p:cNvPr id="26" name="TextBox 25"/>
          <p:cNvSpPr txBox="1"/>
          <p:nvPr/>
        </p:nvSpPr>
        <p:spPr>
          <a:xfrm>
            <a:off x="7087225" y="5315633"/>
            <a:ext cx="1848293" cy="646331"/>
          </a:xfrm>
          <a:prstGeom prst="rect">
            <a:avLst/>
          </a:prstGeom>
          <a:noFill/>
        </p:spPr>
        <p:txBody>
          <a:bodyPr wrap="square" rtlCol="0">
            <a:spAutoFit/>
          </a:bodyPr>
          <a:lstStyle/>
          <a:p>
            <a:pPr algn="ctr"/>
            <a:r>
              <a:rPr lang="en-US" b="1" dirty="0" smtClean="0"/>
              <a:t>Increased </a:t>
            </a:r>
          </a:p>
          <a:p>
            <a:pPr algn="ctr"/>
            <a:r>
              <a:rPr lang="en-US" b="1" dirty="0" smtClean="0"/>
              <a:t>Effect &amp; Insight</a:t>
            </a:r>
            <a:endParaRPr lang="en-US" b="1" dirty="0"/>
          </a:p>
        </p:txBody>
      </p:sp>
      <p:sp>
        <p:nvSpPr>
          <p:cNvPr id="12" name="Frame 11"/>
          <p:cNvSpPr/>
          <p:nvPr/>
        </p:nvSpPr>
        <p:spPr>
          <a:xfrm>
            <a:off x="516340"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3" name="TextBox 12"/>
          <p:cNvSpPr txBox="1"/>
          <p:nvPr/>
        </p:nvSpPr>
        <p:spPr>
          <a:xfrm>
            <a:off x="457201" y="4759150"/>
            <a:ext cx="1295399" cy="369332"/>
          </a:xfrm>
          <a:prstGeom prst="rect">
            <a:avLst/>
          </a:prstGeom>
          <a:noFill/>
        </p:spPr>
        <p:txBody>
          <a:bodyPr wrap="square" rtlCol="0">
            <a:spAutoFit/>
          </a:bodyPr>
          <a:lstStyle/>
          <a:p>
            <a:pPr algn="ctr"/>
            <a:r>
              <a:rPr lang="en-US" b="1" dirty="0" smtClean="0"/>
              <a:t>Checklist</a:t>
            </a:r>
            <a:endParaRPr lang="en-US" b="1" dirty="0"/>
          </a:p>
        </p:txBody>
      </p:sp>
      <p:sp>
        <p:nvSpPr>
          <p:cNvPr id="29" name="Frame 28"/>
          <p:cNvSpPr/>
          <p:nvPr/>
        </p:nvSpPr>
        <p:spPr>
          <a:xfrm>
            <a:off x="3269507"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7" name="TextBox 36"/>
          <p:cNvSpPr txBox="1"/>
          <p:nvPr/>
        </p:nvSpPr>
        <p:spPr>
          <a:xfrm>
            <a:off x="3210368" y="4768673"/>
            <a:ext cx="1295399" cy="369332"/>
          </a:xfrm>
          <a:prstGeom prst="rect">
            <a:avLst/>
          </a:prstGeom>
          <a:noFill/>
        </p:spPr>
        <p:txBody>
          <a:bodyPr wrap="square" rtlCol="0">
            <a:spAutoFit/>
          </a:bodyPr>
          <a:lstStyle/>
          <a:p>
            <a:pPr algn="ctr"/>
            <a:r>
              <a:rPr lang="en-US" b="1" dirty="0" smtClean="0"/>
              <a:t>FMECA</a:t>
            </a:r>
            <a:endParaRPr lang="en-US" b="1" dirty="0"/>
          </a:p>
        </p:txBody>
      </p:sp>
      <p:sp>
        <p:nvSpPr>
          <p:cNvPr id="38" name="Frame 37"/>
          <p:cNvSpPr/>
          <p:nvPr/>
        </p:nvSpPr>
        <p:spPr>
          <a:xfrm>
            <a:off x="1907432"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9" name="TextBox 38"/>
          <p:cNvSpPr txBox="1"/>
          <p:nvPr/>
        </p:nvSpPr>
        <p:spPr>
          <a:xfrm>
            <a:off x="1848293" y="4768673"/>
            <a:ext cx="1295399" cy="369332"/>
          </a:xfrm>
          <a:prstGeom prst="rect">
            <a:avLst/>
          </a:prstGeom>
          <a:noFill/>
        </p:spPr>
        <p:txBody>
          <a:bodyPr wrap="square" rtlCol="0">
            <a:spAutoFit/>
          </a:bodyPr>
          <a:lstStyle/>
          <a:p>
            <a:pPr algn="ctr"/>
            <a:r>
              <a:rPr lang="en-US" b="1" dirty="0" smtClean="0"/>
              <a:t>QRM</a:t>
            </a:r>
            <a:endParaRPr lang="en-US" b="1" dirty="0"/>
          </a:p>
        </p:txBody>
      </p:sp>
      <p:sp>
        <p:nvSpPr>
          <p:cNvPr id="42" name="Frame 41"/>
          <p:cNvSpPr/>
          <p:nvPr/>
        </p:nvSpPr>
        <p:spPr>
          <a:xfrm>
            <a:off x="4642654" y="4571998"/>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TextBox 42"/>
          <p:cNvSpPr txBox="1"/>
          <p:nvPr/>
        </p:nvSpPr>
        <p:spPr>
          <a:xfrm>
            <a:off x="4583515" y="4759148"/>
            <a:ext cx="1295399" cy="369332"/>
          </a:xfrm>
          <a:prstGeom prst="rect">
            <a:avLst/>
          </a:prstGeom>
          <a:noFill/>
        </p:spPr>
        <p:txBody>
          <a:bodyPr wrap="square" rtlCol="0">
            <a:spAutoFit/>
          </a:bodyPr>
          <a:lstStyle/>
          <a:p>
            <a:pPr algn="ctr"/>
            <a:r>
              <a:rPr lang="en-US" b="1" dirty="0" smtClean="0"/>
              <a:t>HAZOP</a:t>
            </a:r>
            <a:endParaRPr lang="en-US" b="1" dirty="0"/>
          </a:p>
        </p:txBody>
      </p:sp>
      <p:sp>
        <p:nvSpPr>
          <p:cNvPr id="44" name="Frame 43"/>
          <p:cNvSpPr/>
          <p:nvPr/>
        </p:nvSpPr>
        <p:spPr>
          <a:xfrm>
            <a:off x="6014253"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TextBox 44"/>
          <p:cNvSpPr txBox="1"/>
          <p:nvPr/>
        </p:nvSpPr>
        <p:spPr>
          <a:xfrm>
            <a:off x="5955114" y="4759150"/>
            <a:ext cx="1295399" cy="369332"/>
          </a:xfrm>
          <a:prstGeom prst="rect">
            <a:avLst/>
          </a:prstGeom>
          <a:noFill/>
        </p:spPr>
        <p:txBody>
          <a:bodyPr wrap="square" rtlCol="0">
            <a:spAutoFit/>
          </a:bodyPr>
          <a:lstStyle/>
          <a:p>
            <a:pPr algn="ctr"/>
            <a:r>
              <a:rPr lang="en-US" b="1" dirty="0" smtClean="0"/>
              <a:t>FTL</a:t>
            </a:r>
            <a:endParaRPr lang="en-US" b="1" dirty="0"/>
          </a:p>
        </p:txBody>
      </p:sp>
      <p:sp>
        <p:nvSpPr>
          <p:cNvPr id="46" name="Frame 45"/>
          <p:cNvSpPr/>
          <p:nvPr/>
        </p:nvSpPr>
        <p:spPr>
          <a:xfrm>
            <a:off x="7378315"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8" name="Isosceles Triangle 47"/>
          <p:cNvSpPr/>
          <p:nvPr/>
        </p:nvSpPr>
        <p:spPr>
          <a:xfrm rot="5400000">
            <a:off x="7665771"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9" name="Isosceles Triangle 48"/>
          <p:cNvSpPr/>
          <p:nvPr/>
        </p:nvSpPr>
        <p:spPr>
          <a:xfrm rot="16200000">
            <a:off x="7970572"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Oval 49"/>
          <p:cNvSpPr/>
          <p:nvPr/>
        </p:nvSpPr>
        <p:spPr>
          <a:xfrm>
            <a:off x="7882145" y="4857291"/>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635581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399"/>
            <a:ext cx="8153400" cy="221153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99106"/>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There are many different Risk Assessment tools.  Each provides a different perspective and insight into a workplace’s hazards.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Some are simpler to use and have a smaller effect.  Other methods are more complex, however they offer increased effect and insight.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Click on each box to see the full name of each tool.</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2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5638800"/>
            <a:ext cx="5722088" cy="0"/>
          </a:xfrm>
          <a:prstGeom prst="straightConnector1">
            <a:avLst/>
          </a:prstGeom>
          <a:ln w="1206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339" y="5454134"/>
            <a:ext cx="1848293" cy="369332"/>
          </a:xfrm>
          <a:prstGeom prst="rect">
            <a:avLst/>
          </a:prstGeom>
          <a:noFill/>
        </p:spPr>
        <p:txBody>
          <a:bodyPr wrap="square" rtlCol="0">
            <a:spAutoFit/>
          </a:bodyPr>
          <a:lstStyle/>
          <a:p>
            <a:r>
              <a:rPr lang="en-US" b="1" dirty="0" smtClean="0"/>
              <a:t>Less Effect</a:t>
            </a:r>
            <a:endParaRPr lang="en-US" b="1" dirty="0"/>
          </a:p>
        </p:txBody>
      </p:sp>
      <p:sp>
        <p:nvSpPr>
          <p:cNvPr id="26" name="TextBox 25"/>
          <p:cNvSpPr txBox="1"/>
          <p:nvPr/>
        </p:nvSpPr>
        <p:spPr>
          <a:xfrm>
            <a:off x="7087225" y="5315633"/>
            <a:ext cx="1848293" cy="646331"/>
          </a:xfrm>
          <a:prstGeom prst="rect">
            <a:avLst/>
          </a:prstGeom>
          <a:noFill/>
        </p:spPr>
        <p:txBody>
          <a:bodyPr wrap="square" rtlCol="0">
            <a:spAutoFit/>
          </a:bodyPr>
          <a:lstStyle/>
          <a:p>
            <a:pPr algn="ctr"/>
            <a:r>
              <a:rPr lang="en-US" b="1" dirty="0" smtClean="0"/>
              <a:t>Increased </a:t>
            </a:r>
          </a:p>
          <a:p>
            <a:pPr algn="ctr"/>
            <a:r>
              <a:rPr lang="en-US" b="1" dirty="0" smtClean="0"/>
              <a:t>Effect &amp; Insight</a:t>
            </a:r>
            <a:endParaRPr lang="en-US" b="1" dirty="0"/>
          </a:p>
        </p:txBody>
      </p:sp>
      <p:sp>
        <p:nvSpPr>
          <p:cNvPr id="12" name="Frame 11"/>
          <p:cNvSpPr/>
          <p:nvPr/>
        </p:nvSpPr>
        <p:spPr>
          <a:xfrm>
            <a:off x="516340"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3" name="TextBox 12"/>
          <p:cNvSpPr txBox="1"/>
          <p:nvPr/>
        </p:nvSpPr>
        <p:spPr>
          <a:xfrm>
            <a:off x="457201" y="4759150"/>
            <a:ext cx="1295399" cy="369332"/>
          </a:xfrm>
          <a:prstGeom prst="rect">
            <a:avLst/>
          </a:prstGeom>
          <a:noFill/>
        </p:spPr>
        <p:txBody>
          <a:bodyPr wrap="square" rtlCol="0">
            <a:spAutoFit/>
          </a:bodyPr>
          <a:lstStyle/>
          <a:p>
            <a:pPr algn="ctr"/>
            <a:r>
              <a:rPr lang="en-US" b="1" dirty="0" smtClean="0"/>
              <a:t>Checklist</a:t>
            </a:r>
            <a:endParaRPr lang="en-US" b="1" dirty="0"/>
          </a:p>
        </p:txBody>
      </p:sp>
      <p:sp>
        <p:nvSpPr>
          <p:cNvPr id="29" name="Frame 28"/>
          <p:cNvSpPr/>
          <p:nvPr/>
        </p:nvSpPr>
        <p:spPr>
          <a:xfrm>
            <a:off x="3269507"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7" name="TextBox 36"/>
          <p:cNvSpPr txBox="1"/>
          <p:nvPr/>
        </p:nvSpPr>
        <p:spPr>
          <a:xfrm>
            <a:off x="3210368" y="4768673"/>
            <a:ext cx="1295399" cy="369332"/>
          </a:xfrm>
          <a:prstGeom prst="rect">
            <a:avLst/>
          </a:prstGeom>
          <a:noFill/>
        </p:spPr>
        <p:txBody>
          <a:bodyPr wrap="square" rtlCol="0">
            <a:spAutoFit/>
          </a:bodyPr>
          <a:lstStyle/>
          <a:p>
            <a:pPr algn="ctr"/>
            <a:r>
              <a:rPr lang="en-US" b="1" dirty="0" smtClean="0"/>
              <a:t>FMECA</a:t>
            </a:r>
            <a:endParaRPr lang="en-US" b="1" dirty="0"/>
          </a:p>
        </p:txBody>
      </p:sp>
      <p:sp>
        <p:nvSpPr>
          <p:cNvPr id="38" name="Frame 37"/>
          <p:cNvSpPr/>
          <p:nvPr/>
        </p:nvSpPr>
        <p:spPr>
          <a:xfrm>
            <a:off x="1907432"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9" name="TextBox 38"/>
          <p:cNvSpPr txBox="1"/>
          <p:nvPr/>
        </p:nvSpPr>
        <p:spPr>
          <a:xfrm>
            <a:off x="1848293" y="4768673"/>
            <a:ext cx="1295399" cy="369332"/>
          </a:xfrm>
          <a:prstGeom prst="rect">
            <a:avLst/>
          </a:prstGeom>
          <a:noFill/>
        </p:spPr>
        <p:txBody>
          <a:bodyPr wrap="square" rtlCol="0">
            <a:spAutoFit/>
          </a:bodyPr>
          <a:lstStyle/>
          <a:p>
            <a:pPr algn="ctr"/>
            <a:r>
              <a:rPr lang="en-US" b="1" dirty="0" smtClean="0"/>
              <a:t>QRM</a:t>
            </a:r>
            <a:endParaRPr lang="en-US" b="1" dirty="0"/>
          </a:p>
        </p:txBody>
      </p:sp>
      <p:sp>
        <p:nvSpPr>
          <p:cNvPr id="42" name="Frame 41"/>
          <p:cNvSpPr/>
          <p:nvPr/>
        </p:nvSpPr>
        <p:spPr>
          <a:xfrm>
            <a:off x="4642654" y="4571998"/>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TextBox 42"/>
          <p:cNvSpPr txBox="1"/>
          <p:nvPr/>
        </p:nvSpPr>
        <p:spPr>
          <a:xfrm>
            <a:off x="4583515" y="4759148"/>
            <a:ext cx="1295399" cy="369332"/>
          </a:xfrm>
          <a:prstGeom prst="rect">
            <a:avLst/>
          </a:prstGeom>
          <a:noFill/>
        </p:spPr>
        <p:txBody>
          <a:bodyPr wrap="square" rtlCol="0">
            <a:spAutoFit/>
          </a:bodyPr>
          <a:lstStyle/>
          <a:p>
            <a:pPr algn="ctr"/>
            <a:r>
              <a:rPr lang="en-US" b="1" dirty="0" smtClean="0"/>
              <a:t>HAZOP</a:t>
            </a:r>
            <a:endParaRPr lang="en-US" b="1" dirty="0"/>
          </a:p>
        </p:txBody>
      </p:sp>
      <p:sp>
        <p:nvSpPr>
          <p:cNvPr id="44" name="Frame 43"/>
          <p:cNvSpPr/>
          <p:nvPr/>
        </p:nvSpPr>
        <p:spPr>
          <a:xfrm>
            <a:off x="6014253"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TextBox 44"/>
          <p:cNvSpPr txBox="1"/>
          <p:nvPr/>
        </p:nvSpPr>
        <p:spPr>
          <a:xfrm>
            <a:off x="5955114" y="4759150"/>
            <a:ext cx="1295399" cy="369332"/>
          </a:xfrm>
          <a:prstGeom prst="rect">
            <a:avLst/>
          </a:prstGeom>
          <a:noFill/>
        </p:spPr>
        <p:txBody>
          <a:bodyPr wrap="square" rtlCol="0">
            <a:spAutoFit/>
          </a:bodyPr>
          <a:lstStyle/>
          <a:p>
            <a:pPr algn="ctr"/>
            <a:r>
              <a:rPr lang="en-US" b="1" dirty="0" smtClean="0"/>
              <a:t>FTL</a:t>
            </a:r>
            <a:endParaRPr lang="en-US" b="1" dirty="0"/>
          </a:p>
        </p:txBody>
      </p:sp>
      <p:sp>
        <p:nvSpPr>
          <p:cNvPr id="46" name="Frame 45"/>
          <p:cNvSpPr/>
          <p:nvPr/>
        </p:nvSpPr>
        <p:spPr>
          <a:xfrm>
            <a:off x="7378315"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8" name="Isosceles Triangle 47"/>
          <p:cNvSpPr/>
          <p:nvPr/>
        </p:nvSpPr>
        <p:spPr>
          <a:xfrm rot="5400000">
            <a:off x="7665771"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9" name="Isosceles Triangle 48"/>
          <p:cNvSpPr/>
          <p:nvPr/>
        </p:nvSpPr>
        <p:spPr>
          <a:xfrm rot="16200000">
            <a:off x="7970572"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Oval 49"/>
          <p:cNvSpPr/>
          <p:nvPr/>
        </p:nvSpPr>
        <p:spPr>
          <a:xfrm>
            <a:off x="7882145" y="4857291"/>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Oval Callout 2"/>
          <p:cNvSpPr/>
          <p:nvPr/>
        </p:nvSpPr>
        <p:spPr>
          <a:xfrm>
            <a:off x="1676400" y="3048000"/>
            <a:ext cx="2328649" cy="1523998"/>
          </a:xfrm>
          <a:prstGeom prst="wedgeEllipseCallout">
            <a:avLst>
              <a:gd name="adj1" fmla="val -53147"/>
              <a:gd name="adj2" fmla="val 55000"/>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Checklist</a:t>
            </a:r>
          </a:p>
        </p:txBody>
      </p:sp>
    </p:spTree>
    <p:extLst>
      <p:ext uri="{BB962C8B-B14F-4D97-AF65-F5344CB8AC3E}">
        <p14:creationId xmlns:p14="http://schemas.microsoft.com/office/powerpoint/2010/main" xmlns="" val="2658224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399"/>
            <a:ext cx="8153400" cy="221153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99106"/>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There are many different Risk Assessment tools.  Each provides a different perspective and insight into a workplace’s hazards.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Some are simpler to use and have a smaller effect.  Other methods are more complex, however they offer increased effect and insight.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Click on each box to see the full name of each tool.</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2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5638800"/>
            <a:ext cx="5722088" cy="0"/>
          </a:xfrm>
          <a:prstGeom prst="straightConnector1">
            <a:avLst/>
          </a:prstGeom>
          <a:ln w="1206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339" y="5454134"/>
            <a:ext cx="1848293" cy="369332"/>
          </a:xfrm>
          <a:prstGeom prst="rect">
            <a:avLst/>
          </a:prstGeom>
          <a:noFill/>
        </p:spPr>
        <p:txBody>
          <a:bodyPr wrap="square" rtlCol="0">
            <a:spAutoFit/>
          </a:bodyPr>
          <a:lstStyle/>
          <a:p>
            <a:r>
              <a:rPr lang="en-US" b="1" dirty="0" smtClean="0"/>
              <a:t>Less Effect</a:t>
            </a:r>
            <a:endParaRPr lang="en-US" b="1" dirty="0"/>
          </a:p>
        </p:txBody>
      </p:sp>
      <p:sp>
        <p:nvSpPr>
          <p:cNvPr id="26" name="TextBox 25"/>
          <p:cNvSpPr txBox="1"/>
          <p:nvPr/>
        </p:nvSpPr>
        <p:spPr>
          <a:xfrm>
            <a:off x="7087225" y="5315633"/>
            <a:ext cx="1848293" cy="646331"/>
          </a:xfrm>
          <a:prstGeom prst="rect">
            <a:avLst/>
          </a:prstGeom>
          <a:noFill/>
        </p:spPr>
        <p:txBody>
          <a:bodyPr wrap="square" rtlCol="0">
            <a:spAutoFit/>
          </a:bodyPr>
          <a:lstStyle/>
          <a:p>
            <a:pPr algn="ctr"/>
            <a:r>
              <a:rPr lang="en-US" b="1" dirty="0" smtClean="0"/>
              <a:t>Increased </a:t>
            </a:r>
          </a:p>
          <a:p>
            <a:pPr algn="ctr"/>
            <a:r>
              <a:rPr lang="en-US" b="1" dirty="0" smtClean="0"/>
              <a:t>Effect &amp; Insight</a:t>
            </a:r>
            <a:endParaRPr lang="en-US" b="1" dirty="0"/>
          </a:p>
        </p:txBody>
      </p:sp>
      <p:sp>
        <p:nvSpPr>
          <p:cNvPr id="12" name="Frame 11"/>
          <p:cNvSpPr/>
          <p:nvPr/>
        </p:nvSpPr>
        <p:spPr>
          <a:xfrm>
            <a:off x="516340"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3" name="TextBox 12"/>
          <p:cNvSpPr txBox="1"/>
          <p:nvPr/>
        </p:nvSpPr>
        <p:spPr>
          <a:xfrm>
            <a:off x="457201" y="4759150"/>
            <a:ext cx="1295399" cy="369332"/>
          </a:xfrm>
          <a:prstGeom prst="rect">
            <a:avLst/>
          </a:prstGeom>
          <a:noFill/>
        </p:spPr>
        <p:txBody>
          <a:bodyPr wrap="square" rtlCol="0">
            <a:spAutoFit/>
          </a:bodyPr>
          <a:lstStyle/>
          <a:p>
            <a:pPr algn="ctr"/>
            <a:r>
              <a:rPr lang="en-US" b="1" dirty="0" smtClean="0"/>
              <a:t>Checklist</a:t>
            </a:r>
            <a:endParaRPr lang="en-US" b="1" dirty="0"/>
          </a:p>
        </p:txBody>
      </p:sp>
      <p:sp>
        <p:nvSpPr>
          <p:cNvPr id="29" name="Frame 28"/>
          <p:cNvSpPr/>
          <p:nvPr/>
        </p:nvSpPr>
        <p:spPr>
          <a:xfrm>
            <a:off x="3269507"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7" name="TextBox 36"/>
          <p:cNvSpPr txBox="1"/>
          <p:nvPr/>
        </p:nvSpPr>
        <p:spPr>
          <a:xfrm>
            <a:off x="3210368" y="4768673"/>
            <a:ext cx="1295399" cy="369332"/>
          </a:xfrm>
          <a:prstGeom prst="rect">
            <a:avLst/>
          </a:prstGeom>
          <a:noFill/>
        </p:spPr>
        <p:txBody>
          <a:bodyPr wrap="square" rtlCol="0">
            <a:spAutoFit/>
          </a:bodyPr>
          <a:lstStyle/>
          <a:p>
            <a:pPr algn="ctr"/>
            <a:r>
              <a:rPr lang="en-US" b="1" dirty="0" smtClean="0"/>
              <a:t>FMECA</a:t>
            </a:r>
            <a:endParaRPr lang="en-US" b="1" dirty="0"/>
          </a:p>
        </p:txBody>
      </p:sp>
      <p:sp>
        <p:nvSpPr>
          <p:cNvPr id="38" name="Frame 37"/>
          <p:cNvSpPr/>
          <p:nvPr/>
        </p:nvSpPr>
        <p:spPr>
          <a:xfrm>
            <a:off x="1907432"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9" name="TextBox 38"/>
          <p:cNvSpPr txBox="1"/>
          <p:nvPr/>
        </p:nvSpPr>
        <p:spPr>
          <a:xfrm>
            <a:off x="1848293" y="4768673"/>
            <a:ext cx="1295399" cy="369332"/>
          </a:xfrm>
          <a:prstGeom prst="rect">
            <a:avLst/>
          </a:prstGeom>
          <a:noFill/>
        </p:spPr>
        <p:txBody>
          <a:bodyPr wrap="square" rtlCol="0">
            <a:spAutoFit/>
          </a:bodyPr>
          <a:lstStyle/>
          <a:p>
            <a:pPr algn="ctr"/>
            <a:r>
              <a:rPr lang="en-US" b="1" dirty="0" smtClean="0"/>
              <a:t>QRM</a:t>
            </a:r>
            <a:endParaRPr lang="en-US" b="1" dirty="0"/>
          </a:p>
        </p:txBody>
      </p:sp>
      <p:sp>
        <p:nvSpPr>
          <p:cNvPr id="42" name="Frame 41"/>
          <p:cNvSpPr/>
          <p:nvPr/>
        </p:nvSpPr>
        <p:spPr>
          <a:xfrm>
            <a:off x="4642654" y="4571998"/>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TextBox 42"/>
          <p:cNvSpPr txBox="1"/>
          <p:nvPr/>
        </p:nvSpPr>
        <p:spPr>
          <a:xfrm>
            <a:off x="4583515" y="4759148"/>
            <a:ext cx="1295399" cy="369332"/>
          </a:xfrm>
          <a:prstGeom prst="rect">
            <a:avLst/>
          </a:prstGeom>
          <a:noFill/>
        </p:spPr>
        <p:txBody>
          <a:bodyPr wrap="square" rtlCol="0">
            <a:spAutoFit/>
          </a:bodyPr>
          <a:lstStyle/>
          <a:p>
            <a:pPr algn="ctr"/>
            <a:r>
              <a:rPr lang="en-US" b="1" dirty="0" smtClean="0"/>
              <a:t>HAZOP</a:t>
            </a:r>
            <a:endParaRPr lang="en-US" b="1" dirty="0"/>
          </a:p>
        </p:txBody>
      </p:sp>
      <p:sp>
        <p:nvSpPr>
          <p:cNvPr id="44" name="Frame 43"/>
          <p:cNvSpPr/>
          <p:nvPr/>
        </p:nvSpPr>
        <p:spPr>
          <a:xfrm>
            <a:off x="6014253"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TextBox 44"/>
          <p:cNvSpPr txBox="1"/>
          <p:nvPr/>
        </p:nvSpPr>
        <p:spPr>
          <a:xfrm>
            <a:off x="5955114" y="4759150"/>
            <a:ext cx="1295399" cy="369332"/>
          </a:xfrm>
          <a:prstGeom prst="rect">
            <a:avLst/>
          </a:prstGeom>
          <a:noFill/>
        </p:spPr>
        <p:txBody>
          <a:bodyPr wrap="square" rtlCol="0">
            <a:spAutoFit/>
          </a:bodyPr>
          <a:lstStyle/>
          <a:p>
            <a:pPr algn="ctr"/>
            <a:r>
              <a:rPr lang="en-US" b="1" dirty="0" smtClean="0"/>
              <a:t>FTL</a:t>
            </a:r>
            <a:endParaRPr lang="en-US" b="1" dirty="0"/>
          </a:p>
        </p:txBody>
      </p:sp>
      <p:sp>
        <p:nvSpPr>
          <p:cNvPr id="46" name="Frame 45"/>
          <p:cNvSpPr/>
          <p:nvPr/>
        </p:nvSpPr>
        <p:spPr>
          <a:xfrm>
            <a:off x="7378315"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8" name="Isosceles Triangle 47"/>
          <p:cNvSpPr/>
          <p:nvPr/>
        </p:nvSpPr>
        <p:spPr>
          <a:xfrm rot="5400000">
            <a:off x="7665771"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9" name="Isosceles Triangle 48"/>
          <p:cNvSpPr/>
          <p:nvPr/>
        </p:nvSpPr>
        <p:spPr>
          <a:xfrm rot="16200000">
            <a:off x="7970572"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Oval 49"/>
          <p:cNvSpPr/>
          <p:nvPr/>
        </p:nvSpPr>
        <p:spPr>
          <a:xfrm>
            <a:off x="7882145" y="4857291"/>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Oval Callout 2"/>
          <p:cNvSpPr/>
          <p:nvPr/>
        </p:nvSpPr>
        <p:spPr>
          <a:xfrm>
            <a:off x="3067492" y="3048000"/>
            <a:ext cx="2328649" cy="1523998"/>
          </a:xfrm>
          <a:prstGeom prst="wedgeEllipseCallout">
            <a:avLst>
              <a:gd name="adj1" fmla="val -53147"/>
              <a:gd name="adj2" fmla="val 55000"/>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Qualitative Risk Matrix</a:t>
            </a:r>
          </a:p>
        </p:txBody>
      </p:sp>
    </p:spTree>
    <p:extLst>
      <p:ext uri="{BB962C8B-B14F-4D97-AF65-F5344CB8AC3E}">
        <p14:creationId xmlns:p14="http://schemas.microsoft.com/office/powerpoint/2010/main" xmlns="" val="2872582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399"/>
            <a:ext cx="8153400" cy="221153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99106"/>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There are many different Risk Assessment tools.  Each provides a different perspective and insight into a workplace’s hazards.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Some are simpler to use and have a smaller effect.  Other methods are more complex, however they offer increased effect and insight.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Click on each box to see the full name of each tool.</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2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5638800"/>
            <a:ext cx="5722088" cy="0"/>
          </a:xfrm>
          <a:prstGeom prst="straightConnector1">
            <a:avLst/>
          </a:prstGeom>
          <a:ln w="1206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339" y="5454134"/>
            <a:ext cx="1848293" cy="369332"/>
          </a:xfrm>
          <a:prstGeom prst="rect">
            <a:avLst/>
          </a:prstGeom>
          <a:noFill/>
        </p:spPr>
        <p:txBody>
          <a:bodyPr wrap="square" rtlCol="0">
            <a:spAutoFit/>
          </a:bodyPr>
          <a:lstStyle/>
          <a:p>
            <a:r>
              <a:rPr lang="en-US" b="1" dirty="0" smtClean="0"/>
              <a:t>Less Effect</a:t>
            </a:r>
            <a:endParaRPr lang="en-US" b="1" dirty="0"/>
          </a:p>
        </p:txBody>
      </p:sp>
      <p:sp>
        <p:nvSpPr>
          <p:cNvPr id="26" name="TextBox 25"/>
          <p:cNvSpPr txBox="1"/>
          <p:nvPr/>
        </p:nvSpPr>
        <p:spPr>
          <a:xfrm>
            <a:off x="7087225" y="5315633"/>
            <a:ext cx="1848293" cy="646331"/>
          </a:xfrm>
          <a:prstGeom prst="rect">
            <a:avLst/>
          </a:prstGeom>
          <a:noFill/>
        </p:spPr>
        <p:txBody>
          <a:bodyPr wrap="square" rtlCol="0">
            <a:spAutoFit/>
          </a:bodyPr>
          <a:lstStyle/>
          <a:p>
            <a:pPr algn="ctr"/>
            <a:r>
              <a:rPr lang="en-US" b="1" dirty="0" smtClean="0"/>
              <a:t>Increased </a:t>
            </a:r>
          </a:p>
          <a:p>
            <a:pPr algn="ctr"/>
            <a:r>
              <a:rPr lang="en-US" b="1" dirty="0" smtClean="0"/>
              <a:t>Effect &amp; Insight</a:t>
            </a:r>
            <a:endParaRPr lang="en-US" b="1" dirty="0"/>
          </a:p>
        </p:txBody>
      </p:sp>
      <p:sp>
        <p:nvSpPr>
          <p:cNvPr id="12" name="Frame 11"/>
          <p:cNvSpPr/>
          <p:nvPr/>
        </p:nvSpPr>
        <p:spPr>
          <a:xfrm>
            <a:off x="516340"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3" name="TextBox 12"/>
          <p:cNvSpPr txBox="1"/>
          <p:nvPr/>
        </p:nvSpPr>
        <p:spPr>
          <a:xfrm>
            <a:off x="457201" y="4759150"/>
            <a:ext cx="1295399" cy="369332"/>
          </a:xfrm>
          <a:prstGeom prst="rect">
            <a:avLst/>
          </a:prstGeom>
          <a:noFill/>
        </p:spPr>
        <p:txBody>
          <a:bodyPr wrap="square" rtlCol="0">
            <a:spAutoFit/>
          </a:bodyPr>
          <a:lstStyle/>
          <a:p>
            <a:pPr algn="ctr"/>
            <a:r>
              <a:rPr lang="en-US" b="1" dirty="0" smtClean="0"/>
              <a:t>Checklist</a:t>
            </a:r>
            <a:endParaRPr lang="en-US" b="1" dirty="0"/>
          </a:p>
        </p:txBody>
      </p:sp>
      <p:sp>
        <p:nvSpPr>
          <p:cNvPr id="29" name="Frame 28"/>
          <p:cNvSpPr/>
          <p:nvPr/>
        </p:nvSpPr>
        <p:spPr>
          <a:xfrm>
            <a:off x="3269507"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7" name="TextBox 36"/>
          <p:cNvSpPr txBox="1"/>
          <p:nvPr/>
        </p:nvSpPr>
        <p:spPr>
          <a:xfrm>
            <a:off x="3210368" y="4768673"/>
            <a:ext cx="1295399" cy="369332"/>
          </a:xfrm>
          <a:prstGeom prst="rect">
            <a:avLst/>
          </a:prstGeom>
          <a:noFill/>
        </p:spPr>
        <p:txBody>
          <a:bodyPr wrap="square" rtlCol="0">
            <a:spAutoFit/>
          </a:bodyPr>
          <a:lstStyle/>
          <a:p>
            <a:pPr algn="ctr"/>
            <a:r>
              <a:rPr lang="en-US" b="1" dirty="0" smtClean="0"/>
              <a:t>FMECA</a:t>
            </a:r>
            <a:endParaRPr lang="en-US" b="1" dirty="0"/>
          </a:p>
        </p:txBody>
      </p:sp>
      <p:sp>
        <p:nvSpPr>
          <p:cNvPr id="38" name="Frame 37"/>
          <p:cNvSpPr/>
          <p:nvPr/>
        </p:nvSpPr>
        <p:spPr>
          <a:xfrm>
            <a:off x="1907432"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9" name="TextBox 38"/>
          <p:cNvSpPr txBox="1"/>
          <p:nvPr/>
        </p:nvSpPr>
        <p:spPr>
          <a:xfrm>
            <a:off x="1848293" y="4768673"/>
            <a:ext cx="1295399" cy="369332"/>
          </a:xfrm>
          <a:prstGeom prst="rect">
            <a:avLst/>
          </a:prstGeom>
          <a:noFill/>
        </p:spPr>
        <p:txBody>
          <a:bodyPr wrap="square" rtlCol="0">
            <a:spAutoFit/>
          </a:bodyPr>
          <a:lstStyle/>
          <a:p>
            <a:pPr algn="ctr"/>
            <a:r>
              <a:rPr lang="en-US" b="1" dirty="0" smtClean="0"/>
              <a:t>QRM</a:t>
            </a:r>
            <a:endParaRPr lang="en-US" b="1" dirty="0"/>
          </a:p>
        </p:txBody>
      </p:sp>
      <p:sp>
        <p:nvSpPr>
          <p:cNvPr id="42" name="Frame 41"/>
          <p:cNvSpPr/>
          <p:nvPr/>
        </p:nvSpPr>
        <p:spPr>
          <a:xfrm>
            <a:off x="4642654" y="4571998"/>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TextBox 42"/>
          <p:cNvSpPr txBox="1"/>
          <p:nvPr/>
        </p:nvSpPr>
        <p:spPr>
          <a:xfrm>
            <a:off x="4583515" y="4759148"/>
            <a:ext cx="1295399" cy="369332"/>
          </a:xfrm>
          <a:prstGeom prst="rect">
            <a:avLst/>
          </a:prstGeom>
          <a:noFill/>
        </p:spPr>
        <p:txBody>
          <a:bodyPr wrap="square" rtlCol="0">
            <a:spAutoFit/>
          </a:bodyPr>
          <a:lstStyle/>
          <a:p>
            <a:pPr algn="ctr"/>
            <a:r>
              <a:rPr lang="en-US" b="1" dirty="0" smtClean="0"/>
              <a:t>HAZOP</a:t>
            </a:r>
            <a:endParaRPr lang="en-US" b="1" dirty="0"/>
          </a:p>
        </p:txBody>
      </p:sp>
      <p:sp>
        <p:nvSpPr>
          <p:cNvPr id="44" name="Frame 43"/>
          <p:cNvSpPr/>
          <p:nvPr/>
        </p:nvSpPr>
        <p:spPr>
          <a:xfrm>
            <a:off x="6014253"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TextBox 44"/>
          <p:cNvSpPr txBox="1"/>
          <p:nvPr/>
        </p:nvSpPr>
        <p:spPr>
          <a:xfrm>
            <a:off x="5955114" y="4759150"/>
            <a:ext cx="1295399" cy="369332"/>
          </a:xfrm>
          <a:prstGeom prst="rect">
            <a:avLst/>
          </a:prstGeom>
          <a:noFill/>
        </p:spPr>
        <p:txBody>
          <a:bodyPr wrap="square" rtlCol="0">
            <a:spAutoFit/>
          </a:bodyPr>
          <a:lstStyle/>
          <a:p>
            <a:pPr algn="ctr"/>
            <a:r>
              <a:rPr lang="en-US" b="1" dirty="0" smtClean="0"/>
              <a:t>FTL</a:t>
            </a:r>
            <a:endParaRPr lang="en-US" b="1" dirty="0"/>
          </a:p>
        </p:txBody>
      </p:sp>
      <p:sp>
        <p:nvSpPr>
          <p:cNvPr id="46" name="Frame 45"/>
          <p:cNvSpPr/>
          <p:nvPr/>
        </p:nvSpPr>
        <p:spPr>
          <a:xfrm>
            <a:off x="7378315"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8" name="Isosceles Triangle 47"/>
          <p:cNvSpPr/>
          <p:nvPr/>
        </p:nvSpPr>
        <p:spPr>
          <a:xfrm rot="5400000">
            <a:off x="7665771"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9" name="Isosceles Triangle 48"/>
          <p:cNvSpPr/>
          <p:nvPr/>
        </p:nvSpPr>
        <p:spPr>
          <a:xfrm rot="16200000">
            <a:off x="7970572"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Oval 49"/>
          <p:cNvSpPr/>
          <p:nvPr/>
        </p:nvSpPr>
        <p:spPr>
          <a:xfrm>
            <a:off x="7882145" y="4857291"/>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Oval Callout 2"/>
          <p:cNvSpPr/>
          <p:nvPr/>
        </p:nvSpPr>
        <p:spPr>
          <a:xfrm>
            <a:off x="4395641" y="3068780"/>
            <a:ext cx="2328649" cy="1523998"/>
          </a:xfrm>
          <a:prstGeom prst="wedgeEllipseCallout">
            <a:avLst>
              <a:gd name="adj1" fmla="val -53147"/>
              <a:gd name="adj2" fmla="val 55000"/>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Failure Modes,  Effects and Criticality </a:t>
            </a:r>
            <a:r>
              <a:rPr lang="en-US" b="1" dirty="0" smtClean="0">
                <a:solidFill>
                  <a:schemeClr val="bg1"/>
                </a:solidFill>
              </a:rPr>
              <a:t>Analysis</a:t>
            </a:r>
            <a:endParaRPr lang="en-US" b="1" dirty="0">
              <a:solidFill>
                <a:schemeClr val="bg1"/>
              </a:solidFill>
            </a:endParaRPr>
          </a:p>
        </p:txBody>
      </p:sp>
    </p:spTree>
    <p:extLst>
      <p:ext uri="{BB962C8B-B14F-4D97-AF65-F5344CB8AC3E}">
        <p14:creationId xmlns:p14="http://schemas.microsoft.com/office/powerpoint/2010/main" xmlns="" val="39491017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399"/>
            <a:ext cx="8153400" cy="221153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99106"/>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There are many different Risk Assessment tools.  Each provides a different perspective and insight into a workplace’s hazards.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Some are simpler to use and have a smaller effect.  Other methods are more complex, however they offer increased effect and insight.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Click on each box to see the full name of each tool.</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2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5638800"/>
            <a:ext cx="5722088" cy="0"/>
          </a:xfrm>
          <a:prstGeom prst="straightConnector1">
            <a:avLst/>
          </a:prstGeom>
          <a:ln w="1206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339" y="5454134"/>
            <a:ext cx="1848293" cy="369332"/>
          </a:xfrm>
          <a:prstGeom prst="rect">
            <a:avLst/>
          </a:prstGeom>
          <a:noFill/>
        </p:spPr>
        <p:txBody>
          <a:bodyPr wrap="square" rtlCol="0">
            <a:spAutoFit/>
          </a:bodyPr>
          <a:lstStyle/>
          <a:p>
            <a:r>
              <a:rPr lang="en-US" b="1" dirty="0" smtClean="0"/>
              <a:t>Less Effect</a:t>
            </a:r>
            <a:endParaRPr lang="en-US" b="1" dirty="0"/>
          </a:p>
        </p:txBody>
      </p:sp>
      <p:sp>
        <p:nvSpPr>
          <p:cNvPr id="26" name="TextBox 25"/>
          <p:cNvSpPr txBox="1"/>
          <p:nvPr/>
        </p:nvSpPr>
        <p:spPr>
          <a:xfrm>
            <a:off x="7087225" y="5315633"/>
            <a:ext cx="1848293" cy="646331"/>
          </a:xfrm>
          <a:prstGeom prst="rect">
            <a:avLst/>
          </a:prstGeom>
          <a:noFill/>
        </p:spPr>
        <p:txBody>
          <a:bodyPr wrap="square" rtlCol="0">
            <a:spAutoFit/>
          </a:bodyPr>
          <a:lstStyle/>
          <a:p>
            <a:pPr algn="ctr"/>
            <a:r>
              <a:rPr lang="en-US" b="1" dirty="0" smtClean="0"/>
              <a:t>Increased </a:t>
            </a:r>
          </a:p>
          <a:p>
            <a:pPr algn="ctr"/>
            <a:r>
              <a:rPr lang="en-US" b="1" dirty="0" smtClean="0"/>
              <a:t>Effect &amp; Insight</a:t>
            </a:r>
            <a:endParaRPr lang="en-US" b="1" dirty="0"/>
          </a:p>
        </p:txBody>
      </p:sp>
      <p:sp>
        <p:nvSpPr>
          <p:cNvPr id="12" name="Frame 11"/>
          <p:cNvSpPr/>
          <p:nvPr/>
        </p:nvSpPr>
        <p:spPr>
          <a:xfrm>
            <a:off x="516340"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3" name="TextBox 12"/>
          <p:cNvSpPr txBox="1"/>
          <p:nvPr/>
        </p:nvSpPr>
        <p:spPr>
          <a:xfrm>
            <a:off x="457201" y="4759150"/>
            <a:ext cx="1295399" cy="369332"/>
          </a:xfrm>
          <a:prstGeom prst="rect">
            <a:avLst/>
          </a:prstGeom>
          <a:noFill/>
        </p:spPr>
        <p:txBody>
          <a:bodyPr wrap="square" rtlCol="0">
            <a:spAutoFit/>
          </a:bodyPr>
          <a:lstStyle/>
          <a:p>
            <a:pPr algn="ctr"/>
            <a:r>
              <a:rPr lang="en-US" b="1" dirty="0" smtClean="0"/>
              <a:t>Checklist</a:t>
            </a:r>
            <a:endParaRPr lang="en-US" b="1" dirty="0"/>
          </a:p>
        </p:txBody>
      </p:sp>
      <p:sp>
        <p:nvSpPr>
          <p:cNvPr id="29" name="Frame 28"/>
          <p:cNvSpPr/>
          <p:nvPr/>
        </p:nvSpPr>
        <p:spPr>
          <a:xfrm>
            <a:off x="3269507"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7" name="TextBox 36"/>
          <p:cNvSpPr txBox="1"/>
          <p:nvPr/>
        </p:nvSpPr>
        <p:spPr>
          <a:xfrm>
            <a:off x="3210368" y="4768673"/>
            <a:ext cx="1295399" cy="369332"/>
          </a:xfrm>
          <a:prstGeom prst="rect">
            <a:avLst/>
          </a:prstGeom>
          <a:noFill/>
        </p:spPr>
        <p:txBody>
          <a:bodyPr wrap="square" rtlCol="0">
            <a:spAutoFit/>
          </a:bodyPr>
          <a:lstStyle/>
          <a:p>
            <a:pPr algn="ctr"/>
            <a:r>
              <a:rPr lang="en-US" b="1" dirty="0" smtClean="0"/>
              <a:t>FMECA</a:t>
            </a:r>
            <a:endParaRPr lang="en-US" b="1" dirty="0"/>
          </a:p>
        </p:txBody>
      </p:sp>
      <p:sp>
        <p:nvSpPr>
          <p:cNvPr id="38" name="Frame 37"/>
          <p:cNvSpPr/>
          <p:nvPr/>
        </p:nvSpPr>
        <p:spPr>
          <a:xfrm>
            <a:off x="1907432"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9" name="TextBox 38"/>
          <p:cNvSpPr txBox="1"/>
          <p:nvPr/>
        </p:nvSpPr>
        <p:spPr>
          <a:xfrm>
            <a:off x="1848293" y="4768673"/>
            <a:ext cx="1295399" cy="369332"/>
          </a:xfrm>
          <a:prstGeom prst="rect">
            <a:avLst/>
          </a:prstGeom>
          <a:noFill/>
        </p:spPr>
        <p:txBody>
          <a:bodyPr wrap="square" rtlCol="0">
            <a:spAutoFit/>
          </a:bodyPr>
          <a:lstStyle/>
          <a:p>
            <a:pPr algn="ctr"/>
            <a:r>
              <a:rPr lang="en-US" b="1" dirty="0" smtClean="0"/>
              <a:t>QRM</a:t>
            </a:r>
            <a:endParaRPr lang="en-US" b="1" dirty="0"/>
          </a:p>
        </p:txBody>
      </p:sp>
      <p:sp>
        <p:nvSpPr>
          <p:cNvPr id="42" name="Frame 41"/>
          <p:cNvSpPr/>
          <p:nvPr/>
        </p:nvSpPr>
        <p:spPr>
          <a:xfrm>
            <a:off x="4642654" y="4571998"/>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TextBox 42"/>
          <p:cNvSpPr txBox="1"/>
          <p:nvPr/>
        </p:nvSpPr>
        <p:spPr>
          <a:xfrm>
            <a:off x="4583515" y="4759148"/>
            <a:ext cx="1295399" cy="369332"/>
          </a:xfrm>
          <a:prstGeom prst="rect">
            <a:avLst/>
          </a:prstGeom>
          <a:noFill/>
        </p:spPr>
        <p:txBody>
          <a:bodyPr wrap="square" rtlCol="0">
            <a:spAutoFit/>
          </a:bodyPr>
          <a:lstStyle/>
          <a:p>
            <a:pPr algn="ctr"/>
            <a:r>
              <a:rPr lang="en-US" b="1" dirty="0" smtClean="0"/>
              <a:t>HAZOP</a:t>
            </a:r>
            <a:endParaRPr lang="en-US" b="1" dirty="0"/>
          </a:p>
        </p:txBody>
      </p:sp>
      <p:sp>
        <p:nvSpPr>
          <p:cNvPr id="44" name="Frame 43"/>
          <p:cNvSpPr/>
          <p:nvPr/>
        </p:nvSpPr>
        <p:spPr>
          <a:xfrm>
            <a:off x="6014253"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TextBox 44"/>
          <p:cNvSpPr txBox="1"/>
          <p:nvPr/>
        </p:nvSpPr>
        <p:spPr>
          <a:xfrm>
            <a:off x="5955114" y="4759150"/>
            <a:ext cx="1295399" cy="369332"/>
          </a:xfrm>
          <a:prstGeom prst="rect">
            <a:avLst/>
          </a:prstGeom>
          <a:noFill/>
        </p:spPr>
        <p:txBody>
          <a:bodyPr wrap="square" rtlCol="0">
            <a:spAutoFit/>
          </a:bodyPr>
          <a:lstStyle/>
          <a:p>
            <a:pPr algn="ctr"/>
            <a:r>
              <a:rPr lang="en-US" b="1" dirty="0" smtClean="0"/>
              <a:t>FTL</a:t>
            </a:r>
            <a:endParaRPr lang="en-US" b="1" dirty="0"/>
          </a:p>
        </p:txBody>
      </p:sp>
      <p:sp>
        <p:nvSpPr>
          <p:cNvPr id="46" name="Frame 45"/>
          <p:cNvSpPr/>
          <p:nvPr/>
        </p:nvSpPr>
        <p:spPr>
          <a:xfrm>
            <a:off x="7378315"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8" name="Isosceles Triangle 47"/>
          <p:cNvSpPr/>
          <p:nvPr/>
        </p:nvSpPr>
        <p:spPr>
          <a:xfrm rot="5400000">
            <a:off x="7665771"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9" name="Isosceles Triangle 48"/>
          <p:cNvSpPr/>
          <p:nvPr/>
        </p:nvSpPr>
        <p:spPr>
          <a:xfrm rot="16200000">
            <a:off x="7970572"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Oval 49"/>
          <p:cNvSpPr/>
          <p:nvPr/>
        </p:nvSpPr>
        <p:spPr>
          <a:xfrm>
            <a:off x="7882145" y="4857291"/>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Oval Callout 2"/>
          <p:cNvSpPr/>
          <p:nvPr/>
        </p:nvSpPr>
        <p:spPr>
          <a:xfrm>
            <a:off x="5802714" y="3068780"/>
            <a:ext cx="2328649" cy="1523998"/>
          </a:xfrm>
          <a:prstGeom prst="wedgeEllipseCallout">
            <a:avLst>
              <a:gd name="adj1" fmla="val -53147"/>
              <a:gd name="adj2" fmla="val 55000"/>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Hazard and Operability Analysis </a:t>
            </a:r>
          </a:p>
        </p:txBody>
      </p:sp>
    </p:spTree>
    <p:extLst>
      <p:ext uri="{BB962C8B-B14F-4D97-AF65-F5344CB8AC3E}">
        <p14:creationId xmlns:p14="http://schemas.microsoft.com/office/powerpoint/2010/main" xmlns="" val="4096349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399"/>
            <a:ext cx="8153400" cy="221153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99106"/>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There are many different Risk Assessment tools.  Each provides a different perspective and insight into a workplace’s hazards.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Some are simpler to use and have a smaller effect.  Other methods are more complex, however they offer increased effect and insight.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Click on each box to see the full name of each tool.</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2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5638800"/>
            <a:ext cx="5722088" cy="0"/>
          </a:xfrm>
          <a:prstGeom prst="straightConnector1">
            <a:avLst/>
          </a:prstGeom>
          <a:ln w="1206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339" y="5454134"/>
            <a:ext cx="1848293" cy="369332"/>
          </a:xfrm>
          <a:prstGeom prst="rect">
            <a:avLst/>
          </a:prstGeom>
          <a:noFill/>
        </p:spPr>
        <p:txBody>
          <a:bodyPr wrap="square" rtlCol="0">
            <a:spAutoFit/>
          </a:bodyPr>
          <a:lstStyle/>
          <a:p>
            <a:r>
              <a:rPr lang="en-US" b="1" dirty="0" smtClean="0"/>
              <a:t>Less Effect</a:t>
            </a:r>
            <a:endParaRPr lang="en-US" b="1" dirty="0"/>
          </a:p>
        </p:txBody>
      </p:sp>
      <p:sp>
        <p:nvSpPr>
          <p:cNvPr id="26" name="TextBox 25"/>
          <p:cNvSpPr txBox="1"/>
          <p:nvPr/>
        </p:nvSpPr>
        <p:spPr>
          <a:xfrm>
            <a:off x="7087225" y="5315633"/>
            <a:ext cx="1848293" cy="646331"/>
          </a:xfrm>
          <a:prstGeom prst="rect">
            <a:avLst/>
          </a:prstGeom>
          <a:noFill/>
        </p:spPr>
        <p:txBody>
          <a:bodyPr wrap="square" rtlCol="0">
            <a:spAutoFit/>
          </a:bodyPr>
          <a:lstStyle/>
          <a:p>
            <a:pPr algn="ctr"/>
            <a:r>
              <a:rPr lang="en-US" b="1" dirty="0" smtClean="0"/>
              <a:t>Increased </a:t>
            </a:r>
          </a:p>
          <a:p>
            <a:pPr algn="ctr"/>
            <a:r>
              <a:rPr lang="en-US" b="1" dirty="0" smtClean="0"/>
              <a:t>Effect &amp; Insight</a:t>
            </a:r>
            <a:endParaRPr lang="en-US" b="1" dirty="0"/>
          </a:p>
        </p:txBody>
      </p:sp>
      <p:sp>
        <p:nvSpPr>
          <p:cNvPr id="12" name="Frame 11"/>
          <p:cNvSpPr/>
          <p:nvPr/>
        </p:nvSpPr>
        <p:spPr>
          <a:xfrm>
            <a:off x="516340"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3" name="TextBox 12"/>
          <p:cNvSpPr txBox="1"/>
          <p:nvPr/>
        </p:nvSpPr>
        <p:spPr>
          <a:xfrm>
            <a:off x="457201" y="4759150"/>
            <a:ext cx="1295399" cy="369332"/>
          </a:xfrm>
          <a:prstGeom prst="rect">
            <a:avLst/>
          </a:prstGeom>
          <a:noFill/>
        </p:spPr>
        <p:txBody>
          <a:bodyPr wrap="square" rtlCol="0">
            <a:spAutoFit/>
          </a:bodyPr>
          <a:lstStyle/>
          <a:p>
            <a:pPr algn="ctr"/>
            <a:r>
              <a:rPr lang="en-US" b="1" dirty="0" smtClean="0"/>
              <a:t>Checklist</a:t>
            </a:r>
            <a:endParaRPr lang="en-US" b="1" dirty="0"/>
          </a:p>
        </p:txBody>
      </p:sp>
      <p:sp>
        <p:nvSpPr>
          <p:cNvPr id="29" name="Frame 28"/>
          <p:cNvSpPr/>
          <p:nvPr/>
        </p:nvSpPr>
        <p:spPr>
          <a:xfrm>
            <a:off x="3269507"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7" name="TextBox 36"/>
          <p:cNvSpPr txBox="1"/>
          <p:nvPr/>
        </p:nvSpPr>
        <p:spPr>
          <a:xfrm>
            <a:off x="3210368" y="4768673"/>
            <a:ext cx="1295399" cy="369332"/>
          </a:xfrm>
          <a:prstGeom prst="rect">
            <a:avLst/>
          </a:prstGeom>
          <a:noFill/>
        </p:spPr>
        <p:txBody>
          <a:bodyPr wrap="square" rtlCol="0">
            <a:spAutoFit/>
          </a:bodyPr>
          <a:lstStyle/>
          <a:p>
            <a:pPr algn="ctr"/>
            <a:r>
              <a:rPr lang="en-US" b="1" dirty="0" smtClean="0"/>
              <a:t>FMECA</a:t>
            </a:r>
            <a:endParaRPr lang="en-US" b="1" dirty="0"/>
          </a:p>
        </p:txBody>
      </p:sp>
      <p:sp>
        <p:nvSpPr>
          <p:cNvPr id="38" name="Frame 37"/>
          <p:cNvSpPr/>
          <p:nvPr/>
        </p:nvSpPr>
        <p:spPr>
          <a:xfrm>
            <a:off x="1907432"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9" name="TextBox 38"/>
          <p:cNvSpPr txBox="1"/>
          <p:nvPr/>
        </p:nvSpPr>
        <p:spPr>
          <a:xfrm>
            <a:off x="1848293" y="4768673"/>
            <a:ext cx="1295399" cy="369332"/>
          </a:xfrm>
          <a:prstGeom prst="rect">
            <a:avLst/>
          </a:prstGeom>
          <a:noFill/>
        </p:spPr>
        <p:txBody>
          <a:bodyPr wrap="square" rtlCol="0">
            <a:spAutoFit/>
          </a:bodyPr>
          <a:lstStyle/>
          <a:p>
            <a:pPr algn="ctr"/>
            <a:r>
              <a:rPr lang="en-US" b="1" dirty="0" smtClean="0"/>
              <a:t>QRM</a:t>
            </a:r>
            <a:endParaRPr lang="en-US" b="1" dirty="0"/>
          </a:p>
        </p:txBody>
      </p:sp>
      <p:sp>
        <p:nvSpPr>
          <p:cNvPr id="42" name="Frame 41"/>
          <p:cNvSpPr/>
          <p:nvPr/>
        </p:nvSpPr>
        <p:spPr>
          <a:xfrm>
            <a:off x="4642654" y="4571998"/>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TextBox 42"/>
          <p:cNvSpPr txBox="1"/>
          <p:nvPr/>
        </p:nvSpPr>
        <p:spPr>
          <a:xfrm>
            <a:off x="4583515" y="4759148"/>
            <a:ext cx="1295399" cy="369332"/>
          </a:xfrm>
          <a:prstGeom prst="rect">
            <a:avLst/>
          </a:prstGeom>
          <a:noFill/>
        </p:spPr>
        <p:txBody>
          <a:bodyPr wrap="square" rtlCol="0">
            <a:spAutoFit/>
          </a:bodyPr>
          <a:lstStyle/>
          <a:p>
            <a:pPr algn="ctr"/>
            <a:r>
              <a:rPr lang="en-US" b="1" dirty="0" smtClean="0"/>
              <a:t>HAZOP</a:t>
            </a:r>
            <a:endParaRPr lang="en-US" b="1" dirty="0"/>
          </a:p>
        </p:txBody>
      </p:sp>
      <p:sp>
        <p:nvSpPr>
          <p:cNvPr id="44" name="Frame 43"/>
          <p:cNvSpPr/>
          <p:nvPr/>
        </p:nvSpPr>
        <p:spPr>
          <a:xfrm>
            <a:off x="6014253"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TextBox 44"/>
          <p:cNvSpPr txBox="1"/>
          <p:nvPr/>
        </p:nvSpPr>
        <p:spPr>
          <a:xfrm>
            <a:off x="5955114" y="4759150"/>
            <a:ext cx="1295399" cy="369332"/>
          </a:xfrm>
          <a:prstGeom prst="rect">
            <a:avLst/>
          </a:prstGeom>
          <a:noFill/>
        </p:spPr>
        <p:txBody>
          <a:bodyPr wrap="square" rtlCol="0">
            <a:spAutoFit/>
          </a:bodyPr>
          <a:lstStyle/>
          <a:p>
            <a:pPr algn="ctr"/>
            <a:r>
              <a:rPr lang="en-US" b="1" dirty="0" smtClean="0"/>
              <a:t>FTL</a:t>
            </a:r>
            <a:endParaRPr lang="en-US" b="1" dirty="0"/>
          </a:p>
        </p:txBody>
      </p:sp>
      <p:sp>
        <p:nvSpPr>
          <p:cNvPr id="46" name="Frame 45"/>
          <p:cNvSpPr/>
          <p:nvPr/>
        </p:nvSpPr>
        <p:spPr>
          <a:xfrm>
            <a:off x="7378315"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8" name="Isosceles Triangle 47"/>
          <p:cNvSpPr/>
          <p:nvPr/>
        </p:nvSpPr>
        <p:spPr>
          <a:xfrm rot="5400000">
            <a:off x="7665771"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9" name="Isosceles Triangle 48"/>
          <p:cNvSpPr/>
          <p:nvPr/>
        </p:nvSpPr>
        <p:spPr>
          <a:xfrm rot="16200000">
            <a:off x="7970572"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Oval 49"/>
          <p:cNvSpPr/>
          <p:nvPr/>
        </p:nvSpPr>
        <p:spPr>
          <a:xfrm>
            <a:off x="7882145" y="4857291"/>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Oval Callout 2"/>
          <p:cNvSpPr/>
          <p:nvPr/>
        </p:nvSpPr>
        <p:spPr>
          <a:xfrm>
            <a:off x="7174313" y="3060193"/>
            <a:ext cx="1495427" cy="1523998"/>
          </a:xfrm>
          <a:prstGeom prst="wedgeEllipseCallout">
            <a:avLst>
              <a:gd name="adj1" fmla="val -53147"/>
              <a:gd name="adj2" fmla="val 55000"/>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Fault Tree Logic</a:t>
            </a:r>
          </a:p>
        </p:txBody>
      </p:sp>
    </p:spTree>
    <p:extLst>
      <p:ext uri="{BB962C8B-B14F-4D97-AF65-F5344CB8AC3E}">
        <p14:creationId xmlns:p14="http://schemas.microsoft.com/office/powerpoint/2010/main" xmlns="" val="2528169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2498" y="4034592"/>
            <a:ext cx="8127241" cy="1872432"/>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r>
              <a:rPr lang="en-US" b="1" dirty="0" smtClean="0">
                <a:solidFill>
                  <a:schemeClr val="tx1"/>
                </a:solidFill>
              </a:rPr>
              <a:t>Construction resumed after the Royal Commission.   The bridge was almost finished when a second accident occurred – this time the middle span collapsed killing 13 workers.</a:t>
            </a:r>
            <a:endParaRPr lang="en-US" b="1" dirty="0">
              <a:solidFill>
                <a:schemeClr val="tx1"/>
              </a:solidFill>
            </a:endParaRPr>
          </a:p>
          <a:p>
            <a:pPr marL="290513" indent="-290513">
              <a:lnSpc>
                <a:spcPts val="2500"/>
              </a:lnSpc>
              <a:buClr>
                <a:srgbClr val="FFB300"/>
              </a:buClr>
              <a:buFont typeface="Wingdings" pitchFamily="2" charset="2"/>
              <a:buChar char="v"/>
            </a:pPr>
            <a:r>
              <a:rPr lang="en-US" b="1" dirty="0" smtClean="0">
                <a:solidFill>
                  <a:schemeClr val="tx1"/>
                </a:solidFill>
              </a:rPr>
              <a:t>The cause of the accident was found to be a problem with the hoisting device.</a:t>
            </a:r>
          </a:p>
        </p:txBody>
      </p:sp>
      <p:sp>
        <p:nvSpPr>
          <p:cNvPr id="3" name="Rectangle 2"/>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29003" y="5974111"/>
            <a:ext cx="965010" cy="369332"/>
          </a:xfrm>
          <a:prstGeom prst="rect">
            <a:avLst/>
          </a:prstGeom>
          <a:noFill/>
        </p:spPr>
        <p:txBody>
          <a:bodyPr wrap="square" rtlCol="0">
            <a:spAutoFit/>
          </a:bodyPr>
          <a:lstStyle/>
          <a:p>
            <a:pPr algn="ctr"/>
            <a:r>
              <a:rPr lang="en-US" b="1" dirty="0" smtClean="0"/>
              <a:t>5 of 13</a:t>
            </a:r>
            <a:endParaRPr lang="en-US" b="1" dirty="0"/>
          </a:p>
        </p:txBody>
      </p:sp>
      <p:sp>
        <p:nvSpPr>
          <p:cNvPr id="9" name="Left Arrow 8"/>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Rounded Rectangle 20"/>
          <p:cNvSpPr/>
          <p:nvPr/>
        </p:nvSpPr>
        <p:spPr>
          <a:xfrm>
            <a:off x="5021666" y="2681684"/>
            <a:ext cx="3657600" cy="71358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Second Quebec Bridge Collapse</a:t>
            </a:r>
          </a:p>
          <a:p>
            <a:pPr algn="ctr"/>
            <a:r>
              <a:rPr lang="en-US" b="1" dirty="0" smtClean="0">
                <a:solidFill>
                  <a:schemeClr val="tx1"/>
                </a:solidFill>
              </a:rPr>
              <a:t>September 11, 1916</a:t>
            </a:r>
          </a:p>
          <a:p>
            <a:pPr algn="ctr"/>
            <a:r>
              <a:rPr lang="en-US" sz="1400" i="1" dirty="0" smtClean="0">
                <a:solidFill>
                  <a:schemeClr val="tx1"/>
                </a:solidFill>
              </a:rPr>
              <a:t>Source: thecanadianencyclopedia.com</a:t>
            </a:r>
            <a:endParaRPr lang="en-US" sz="1400" i="1" dirty="0">
              <a:solidFill>
                <a:schemeClr val="tx1"/>
              </a:solidFill>
            </a:endParaRPr>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40" t="4055" r="1666" b="4052"/>
          <a:stretch/>
        </p:blipFill>
        <p:spPr bwMode="auto">
          <a:xfrm>
            <a:off x="516340" y="2228851"/>
            <a:ext cx="4402541" cy="1619250"/>
          </a:xfrm>
          <a:prstGeom prst="rect">
            <a:avLst/>
          </a:prstGeom>
          <a:noFill/>
          <a:ln w="190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4438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399"/>
            <a:ext cx="8153400" cy="221153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99106"/>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There are many different Risk Assessment tools.  Each provides a different perspective and insight into a workplace’s hazards.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Some are simpler to use and have a smaller effect.  Other methods are more complex, however they offer increased effect and insight.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Click on each box to see the full name of each tool.</a:t>
            </a: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2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5638800"/>
            <a:ext cx="5722088" cy="0"/>
          </a:xfrm>
          <a:prstGeom prst="straightConnector1">
            <a:avLst/>
          </a:prstGeom>
          <a:ln w="1206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339" y="5454134"/>
            <a:ext cx="1848293" cy="369332"/>
          </a:xfrm>
          <a:prstGeom prst="rect">
            <a:avLst/>
          </a:prstGeom>
          <a:noFill/>
        </p:spPr>
        <p:txBody>
          <a:bodyPr wrap="square" rtlCol="0">
            <a:spAutoFit/>
          </a:bodyPr>
          <a:lstStyle/>
          <a:p>
            <a:r>
              <a:rPr lang="en-US" b="1" dirty="0" smtClean="0"/>
              <a:t>Less Effect</a:t>
            </a:r>
            <a:endParaRPr lang="en-US" b="1" dirty="0"/>
          </a:p>
        </p:txBody>
      </p:sp>
      <p:sp>
        <p:nvSpPr>
          <p:cNvPr id="26" name="TextBox 25"/>
          <p:cNvSpPr txBox="1"/>
          <p:nvPr/>
        </p:nvSpPr>
        <p:spPr>
          <a:xfrm>
            <a:off x="7087225" y="5315633"/>
            <a:ext cx="1848293" cy="646331"/>
          </a:xfrm>
          <a:prstGeom prst="rect">
            <a:avLst/>
          </a:prstGeom>
          <a:noFill/>
        </p:spPr>
        <p:txBody>
          <a:bodyPr wrap="square" rtlCol="0">
            <a:spAutoFit/>
          </a:bodyPr>
          <a:lstStyle/>
          <a:p>
            <a:pPr algn="ctr"/>
            <a:r>
              <a:rPr lang="en-US" b="1" dirty="0" smtClean="0"/>
              <a:t>Increased </a:t>
            </a:r>
          </a:p>
          <a:p>
            <a:pPr algn="ctr"/>
            <a:r>
              <a:rPr lang="en-US" b="1" dirty="0" smtClean="0"/>
              <a:t>Effect &amp; Insight</a:t>
            </a:r>
            <a:endParaRPr lang="en-US" b="1" dirty="0"/>
          </a:p>
        </p:txBody>
      </p:sp>
      <p:sp>
        <p:nvSpPr>
          <p:cNvPr id="12" name="Frame 11"/>
          <p:cNvSpPr/>
          <p:nvPr/>
        </p:nvSpPr>
        <p:spPr>
          <a:xfrm>
            <a:off x="516340"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3" name="TextBox 12"/>
          <p:cNvSpPr txBox="1"/>
          <p:nvPr/>
        </p:nvSpPr>
        <p:spPr>
          <a:xfrm>
            <a:off x="457201" y="4759150"/>
            <a:ext cx="1295399" cy="369332"/>
          </a:xfrm>
          <a:prstGeom prst="rect">
            <a:avLst/>
          </a:prstGeom>
          <a:noFill/>
        </p:spPr>
        <p:txBody>
          <a:bodyPr wrap="square" rtlCol="0">
            <a:spAutoFit/>
          </a:bodyPr>
          <a:lstStyle/>
          <a:p>
            <a:pPr algn="ctr"/>
            <a:r>
              <a:rPr lang="en-US" b="1" dirty="0" smtClean="0"/>
              <a:t>Checklist</a:t>
            </a:r>
            <a:endParaRPr lang="en-US" b="1" dirty="0"/>
          </a:p>
        </p:txBody>
      </p:sp>
      <p:sp>
        <p:nvSpPr>
          <p:cNvPr id="29" name="Frame 28"/>
          <p:cNvSpPr/>
          <p:nvPr/>
        </p:nvSpPr>
        <p:spPr>
          <a:xfrm>
            <a:off x="3269507"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7" name="TextBox 36"/>
          <p:cNvSpPr txBox="1"/>
          <p:nvPr/>
        </p:nvSpPr>
        <p:spPr>
          <a:xfrm>
            <a:off x="3210368" y="4768673"/>
            <a:ext cx="1295399" cy="369332"/>
          </a:xfrm>
          <a:prstGeom prst="rect">
            <a:avLst/>
          </a:prstGeom>
          <a:noFill/>
        </p:spPr>
        <p:txBody>
          <a:bodyPr wrap="square" rtlCol="0">
            <a:spAutoFit/>
          </a:bodyPr>
          <a:lstStyle/>
          <a:p>
            <a:pPr algn="ctr"/>
            <a:r>
              <a:rPr lang="en-US" b="1" dirty="0" smtClean="0"/>
              <a:t>FMECA</a:t>
            </a:r>
            <a:endParaRPr lang="en-US" b="1" dirty="0"/>
          </a:p>
        </p:txBody>
      </p:sp>
      <p:sp>
        <p:nvSpPr>
          <p:cNvPr id="38" name="Frame 37"/>
          <p:cNvSpPr/>
          <p:nvPr/>
        </p:nvSpPr>
        <p:spPr>
          <a:xfrm>
            <a:off x="1907432" y="4581523"/>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9" name="TextBox 38"/>
          <p:cNvSpPr txBox="1"/>
          <p:nvPr/>
        </p:nvSpPr>
        <p:spPr>
          <a:xfrm>
            <a:off x="1848293" y="4768673"/>
            <a:ext cx="1295399" cy="369332"/>
          </a:xfrm>
          <a:prstGeom prst="rect">
            <a:avLst/>
          </a:prstGeom>
          <a:noFill/>
        </p:spPr>
        <p:txBody>
          <a:bodyPr wrap="square" rtlCol="0">
            <a:spAutoFit/>
          </a:bodyPr>
          <a:lstStyle/>
          <a:p>
            <a:pPr algn="ctr"/>
            <a:r>
              <a:rPr lang="en-US" b="1" dirty="0" smtClean="0"/>
              <a:t>QRM</a:t>
            </a:r>
            <a:endParaRPr lang="en-US" b="1" dirty="0"/>
          </a:p>
        </p:txBody>
      </p:sp>
      <p:sp>
        <p:nvSpPr>
          <p:cNvPr id="42" name="Frame 41"/>
          <p:cNvSpPr/>
          <p:nvPr/>
        </p:nvSpPr>
        <p:spPr>
          <a:xfrm>
            <a:off x="4642654" y="4571998"/>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TextBox 42"/>
          <p:cNvSpPr txBox="1"/>
          <p:nvPr/>
        </p:nvSpPr>
        <p:spPr>
          <a:xfrm>
            <a:off x="4583515" y="4759148"/>
            <a:ext cx="1295399" cy="369332"/>
          </a:xfrm>
          <a:prstGeom prst="rect">
            <a:avLst/>
          </a:prstGeom>
          <a:noFill/>
        </p:spPr>
        <p:txBody>
          <a:bodyPr wrap="square" rtlCol="0">
            <a:spAutoFit/>
          </a:bodyPr>
          <a:lstStyle/>
          <a:p>
            <a:pPr algn="ctr"/>
            <a:r>
              <a:rPr lang="en-US" b="1" dirty="0" smtClean="0"/>
              <a:t>HAZOP</a:t>
            </a:r>
            <a:endParaRPr lang="en-US" b="1" dirty="0"/>
          </a:p>
        </p:txBody>
      </p:sp>
      <p:sp>
        <p:nvSpPr>
          <p:cNvPr id="44" name="Frame 43"/>
          <p:cNvSpPr/>
          <p:nvPr/>
        </p:nvSpPr>
        <p:spPr>
          <a:xfrm>
            <a:off x="6014253"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TextBox 44"/>
          <p:cNvSpPr txBox="1"/>
          <p:nvPr/>
        </p:nvSpPr>
        <p:spPr>
          <a:xfrm>
            <a:off x="5955114" y="4759150"/>
            <a:ext cx="1295399" cy="369332"/>
          </a:xfrm>
          <a:prstGeom prst="rect">
            <a:avLst/>
          </a:prstGeom>
          <a:noFill/>
        </p:spPr>
        <p:txBody>
          <a:bodyPr wrap="square" rtlCol="0">
            <a:spAutoFit/>
          </a:bodyPr>
          <a:lstStyle/>
          <a:p>
            <a:pPr algn="ctr"/>
            <a:r>
              <a:rPr lang="en-US" b="1" dirty="0" smtClean="0"/>
              <a:t>FTL</a:t>
            </a:r>
            <a:endParaRPr lang="en-US" b="1" dirty="0"/>
          </a:p>
        </p:txBody>
      </p:sp>
      <p:sp>
        <p:nvSpPr>
          <p:cNvPr id="46" name="Frame 45"/>
          <p:cNvSpPr/>
          <p:nvPr/>
        </p:nvSpPr>
        <p:spPr>
          <a:xfrm>
            <a:off x="7378315" y="45720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8" name="Isosceles Triangle 47"/>
          <p:cNvSpPr/>
          <p:nvPr/>
        </p:nvSpPr>
        <p:spPr>
          <a:xfrm rot="5400000">
            <a:off x="7665771"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9" name="Isosceles Triangle 48"/>
          <p:cNvSpPr/>
          <p:nvPr/>
        </p:nvSpPr>
        <p:spPr>
          <a:xfrm rot="16200000">
            <a:off x="7970572" y="4848904"/>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0" name="Oval 49"/>
          <p:cNvSpPr/>
          <p:nvPr/>
        </p:nvSpPr>
        <p:spPr>
          <a:xfrm>
            <a:off x="7882145" y="4857291"/>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Oval Callout 2"/>
          <p:cNvSpPr/>
          <p:nvPr/>
        </p:nvSpPr>
        <p:spPr>
          <a:xfrm>
            <a:off x="6712688" y="3163164"/>
            <a:ext cx="1957052" cy="1408836"/>
          </a:xfrm>
          <a:prstGeom prst="wedgeEllipseCallout">
            <a:avLst>
              <a:gd name="adj1" fmla="val 38353"/>
              <a:gd name="adj2" fmla="val 55000"/>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Bow Tie Analysis</a:t>
            </a:r>
          </a:p>
        </p:txBody>
      </p:sp>
    </p:spTree>
    <p:extLst>
      <p:ext uri="{BB962C8B-B14F-4D97-AF65-F5344CB8AC3E}">
        <p14:creationId xmlns:p14="http://schemas.microsoft.com/office/powerpoint/2010/main" xmlns="" val="17218218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6051" y="2461989"/>
            <a:ext cx="7907741" cy="3831818"/>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In order to select the right tool, you need to understand how each one works and which risk situation it is best suited to. </a:t>
            </a:r>
          </a:p>
          <a:p>
            <a:pPr>
              <a:lnSpc>
                <a:spcPct val="150000"/>
              </a:lnSpc>
              <a:buClr>
                <a:srgbClr val="0065CC"/>
              </a:buClr>
            </a:pPr>
            <a:endParaRPr lang="en-US" b="1" dirty="0">
              <a:solidFill>
                <a:srgbClr val="061A49"/>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look at three of the tools so you can get an idea of what is meant by </a:t>
            </a:r>
            <a:r>
              <a:rPr lang="en-US" b="1" dirty="0" smtClean="0">
                <a:solidFill>
                  <a:srgbClr val="FFB300"/>
                </a:solidFill>
                <a:latin typeface="Arial" pitchFamily="34" charset="0"/>
                <a:cs typeface="Arial" pitchFamily="34" charset="0"/>
              </a:rPr>
              <a:t>effect </a:t>
            </a:r>
            <a:r>
              <a:rPr lang="en-US" b="1" dirty="0" smtClean="0">
                <a:solidFill>
                  <a:srgbClr val="061A49"/>
                </a:solidFill>
                <a:latin typeface="Arial" pitchFamily="34" charset="0"/>
                <a:cs typeface="Arial" pitchFamily="34" charset="0"/>
              </a:rPr>
              <a:t>and </a:t>
            </a:r>
            <a:r>
              <a:rPr lang="en-US" b="1" dirty="0" smtClean="0">
                <a:solidFill>
                  <a:srgbClr val="FFB300"/>
                </a:solidFill>
                <a:latin typeface="Arial" pitchFamily="34" charset="0"/>
                <a:cs typeface="Arial" pitchFamily="34" charset="0"/>
              </a:rPr>
              <a:t>insight</a:t>
            </a:r>
            <a:r>
              <a:rPr lang="en-US" b="1" dirty="0" smtClean="0">
                <a:solidFill>
                  <a:srgbClr val="061A49"/>
                </a:solidFill>
                <a:latin typeface="Arial" pitchFamily="34" charset="0"/>
                <a:cs typeface="Arial" pitchFamily="34" charset="0"/>
              </a:rPr>
              <a:t>.  </a:t>
            </a:r>
          </a:p>
          <a:p>
            <a:pPr marL="285750" indent="-285750">
              <a:lnSpc>
                <a:spcPct val="150000"/>
              </a:lnSpc>
              <a:buClr>
                <a:srgbClr val="FFB300"/>
              </a:buClr>
              <a:buFont typeface="Wingdings" pitchFamily="2" charset="2"/>
              <a:buChar char="v"/>
            </a:pPr>
            <a:endParaRPr lang="en-US" b="1" dirty="0">
              <a:solidFill>
                <a:srgbClr val="061A49"/>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We’ll also try a few examples so you can see how they can be used.</a:t>
            </a:r>
          </a:p>
          <a:p>
            <a:pPr marL="822960" indent="-457200">
              <a:lnSpc>
                <a:spcPct val="150000"/>
              </a:lnSpc>
              <a:buClr>
                <a:srgbClr val="FFB300"/>
              </a:buClr>
              <a:buFont typeface="Wingdings" pitchFamily="2" charset="2"/>
              <a:buChar char="v"/>
            </a:pPr>
            <a:endParaRPr lang="en-US" b="1" dirty="0">
              <a:solidFill>
                <a:srgbClr val="061A49"/>
              </a:solidFill>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p:txBody>
      </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Tools</a:t>
            </a:r>
          </a:p>
        </p:txBody>
      </p:sp>
      <p:sp>
        <p:nvSpPr>
          <p:cNvPr id="57" name="Right Arrow 5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8" name="TextBox 57"/>
          <p:cNvSpPr txBox="1"/>
          <p:nvPr/>
        </p:nvSpPr>
        <p:spPr>
          <a:xfrm>
            <a:off x="6993340" y="5971063"/>
            <a:ext cx="1018032" cy="369332"/>
          </a:xfrm>
          <a:prstGeom prst="rect">
            <a:avLst/>
          </a:prstGeom>
          <a:noFill/>
        </p:spPr>
        <p:txBody>
          <a:bodyPr wrap="square" rtlCol="0">
            <a:spAutoFit/>
          </a:bodyPr>
          <a:lstStyle/>
          <a:p>
            <a:pPr algn="ctr"/>
            <a:r>
              <a:rPr lang="en-US" b="1" dirty="0" smtClean="0"/>
              <a:t>3 of 37</a:t>
            </a:r>
            <a:endParaRPr lang="en-US" b="1" dirty="0"/>
          </a:p>
        </p:txBody>
      </p:sp>
      <p:sp>
        <p:nvSpPr>
          <p:cNvPr id="59" name="Left Arrow 58"/>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30" name="Group 29"/>
          <p:cNvGrpSpPr/>
          <p:nvPr/>
        </p:nvGrpSpPr>
        <p:grpSpPr>
          <a:xfrm>
            <a:off x="516340" y="296586"/>
            <a:ext cx="8153401" cy="389214"/>
            <a:chOff x="516340" y="296586"/>
            <a:chExt cx="8153401" cy="389214"/>
          </a:xfrm>
        </p:grpSpPr>
        <p:sp>
          <p:nvSpPr>
            <p:cNvPr id="31" name="Round Diagonal Corner Rectangle 30"/>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3" name="Round Diagonal Corner Rectangle 3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92873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4999"/>
            <a:ext cx="8153400" cy="388620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6978" y="2601603"/>
            <a:ext cx="7907741" cy="2862322"/>
          </a:xfrm>
          <a:prstGeom prst="rect">
            <a:avLst/>
          </a:prstGeom>
          <a:noFill/>
        </p:spPr>
        <p:txBody>
          <a:bodyPr wrap="square" rtlCol="0">
            <a:spAutoFit/>
          </a:bodyPr>
          <a:lstStyle/>
          <a:p>
            <a:pPr marL="342900" indent="-342900">
              <a:buClr>
                <a:srgbClr val="FFB300"/>
              </a:buClr>
              <a:buAutoNum type="arabicPeriod"/>
            </a:pPr>
            <a:endParaRPr lang="en-US" b="1" dirty="0" smtClean="0">
              <a:solidFill>
                <a:srgbClr val="061A49"/>
              </a:solidFill>
              <a:latin typeface="Arial" pitchFamily="34" charset="0"/>
              <a:cs typeface="Arial" pitchFamily="34" charset="0"/>
            </a:endParaRPr>
          </a:p>
          <a:p>
            <a:pPr marL="285750" lvl="0" indent="-285750">
              <a:lnSpc>
                <a:spcPct val="150000"/>
              </a:lnSpc>
              <a:buClr>
                <a:srgbClr val="FFB300"/>
              </a:buClr>
              <a:buFont typeface="Wingdings" pitchFamily="2" charset="2"/>
              <a:buChar char="v"/>
            </a:pPr>
            <a:r>
              <a:rPr lang="en-US" b="1" dirty="0" smtClean="0">
                <a:latin typeface="Arial" pitchFamily="34" charset="0"/>
                <a:cs typeface="Arial" pitchFamily="34" charset="0"/>
              </a:rPr>
              <a:t>This type of risk assessment is a </a:t>
            </a:r>
            <a:r>
              <a:rPr lang="en-US" b="1" dirty="0">
                <a:latin typeface="Arial" pitchFamily="34" charset="0"/>
                <a:cs typeface="Arial" pitchFamily="34" charset="0"/>
              </a:rPr>
              <a:t>systematic evaluation </a:t>
            </a:r>
            <a:r>
              <a:rPr lang="en-US" b="1" dirty="0" smtClean="0">
                <a:latin typeface="Arial" pitchFamily="34" charset="0"/>
                <a:cs typeface="Arial" pitchFamily="34" charset="0"/>
              </a:rPr>
              <a:t>of a risk item against a pre-established </a:t>
            </a:r>
            <a:r>
              <a:rPr lang="en-US" b="1" dirty="0">
                <a:latin typeface="Arial" pitchFamily="34" charset="0"/>
                <a:cs typeface="Arial" pitchFamily="34" charset="0"/>
              </a:rPr>
              <a:t>criteria in the form of </a:t>
            </a:r>
            <a:r>
              <a:rPr lang="en-US" b="1" dirty="0" smtClean="0">
                <a:latin typeface="Arial" pitchFamily="34" charset="0"/>
                <a:cs typeface="Arial" pitchFamily="34" charset="0"/>
              </a:rPr>
              <a:t>a checklist.</a:t>
            </a:r>
          </a:p>
          <a:p>
            <a:pPr marL="285750" lvl="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checklist is developed usually from historical knowledge of the risk, interviews, documentation reviews and field inspections.</a:t>
            </a:r>
          </a:p>
          <a:p>
            <a:pPr marL="285750" lvl="0" indent="-285750">
              <a:lnSpc>
                <a:spcPct val="150000"/>
              </a:lnSpc>
              <a:buClr>
                <a:srgbClr val="FFB300"/>
              </a:buClr>
              <a:buFont typeface="Wingdings" pitchFamily="2" charset="2"/>
              <a:buChar char="v"/>
            </a:pPr>
            <a:r>
              <a:rPr lang="en-US" b="1" dirty="0" smtClean="0">
                <a:latin typeface="Arial" pitchFamily="34" charset="0"/>
                <a:cs typeface="Arial" pitchFamily="34" charset="0"/>
              </a:rPr>
              <a:t>Can be performed by an individual trained in the subject area or by a small group.</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4 of 37</a:t>
            </a: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Checklist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p:cNvSpPr/>
          <p:nvPr/>
        </p:nvSpPr>
        <p:spPr>
          <a:xfrm>
            <a:off x="4110818" y="2126274"/>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4043149" y="2313424"/>
            <a:ext cx="1295399" cy="369332"/>
          </a:xfrm>
          <a:prstGeom prst="rect">
            <a:avLst/>
          </a:prstGeom>
          <a:noFill/>
        </p:spPr>
        <p:txBody>
          <a:bodyPr wrap="square" rtlCol="0">
            <a:spAutoFit/>
          </a:bodyPr>
          <a:lstStyle/>
          <a:p>
            <a:pPr algn="ctr"/>
            <a:r>
              <a:rPr lang="en-US" b="1" dirty="0" smtClean="0"/>
              <a:t>Checklist</a:t>
            </a:r>
            <a:endParaRPr lang="en-US" b="1" dirty="0"/>
          </a:p>
        </p:txBody>
      </p:sp>
    </p:spTree>
    <p:extLst>
      <p:ext uri="{BB962C8B-B14F-4D97-AF65-F5344CB8AC3E}">
        <p14:creationId xmlns:p14="http://schemas.microsoft.com/office/powerpoint/2010/main" xmlns="" val="18336062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4999"/>
            <a:ext cx="8153400" cy="388620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6978" y="2133600"/>
            <a:ext cx="7907741" cy="4503797"/>
          </a:xfrm>
          <a:prstGeom prst="rect">
            <a:avLst/>
          </a:prstGeom>
          <a:noFill/>
        </p:spPr>
        <p:txBody>
          <a:bodyPr wrap="square" rtlCol="0">
            <a:spAutoFit/>
          </a:bodyPr>
          <a:lstStyle/>
          <a:p>
            <a:pPr marL="285750" lvl="0" indent="-285750">
              <a:lnSpc>
                <a:spcPct val="150000"/>
              </a:lnSpc>
              <a:spcAft>
                <a:spcPts val="1000"/>
              </a:spcAft>
              <a:buClr>
                <a:srgbClr val="FFB300"/>
              </a:buClr>
              <a:buFont typeface="Wingdings" pitchFamily="2" charset="2"/>
              <a:buChar char="v"/>
            </a:pPr>
            <a:r>
              <a:rPr lang="en-US" b="1" dirty="0" smtClean="0">
                <a:latin typeface="Arial" pitchFamily="34" charset="0"/>
                <a:cs typeface="Arial" pitchFamily="34" charset="0"/>
              </a:rPr>
              <a:t>The checklist generates </a:t>
            </a:r>
            <a:r>
              <a:rPr lang="en-US" b="1" dirty="0">
                <a:latin typeface="Arial" pitchFamily="34" charset="0"/>
                <a:cs typeface="Arial" pitchFamily="34" charset="0"/>
              </a:rPr>
              <a:t>qualitative lists of </a:t>
            </a:r>
            <a:r>
              <a:rPr lang="en-US" b="1" dirty="0" smtClean="0">
                <a:latin typeface="Arial" pitchFamily="34" charset="0"/>
                <a:cs typeface="Arial" pitchFamily="34" charset="0"/>
              </a:rPr>
              <a:t>items that either conform to the checklist or are found deficient.  Recommendations are made to correct deficiencies.</a:t>
            </a:r>
          </a:p>
          <a:p>
            <a:pPr marL="285750" lvl="0" indent="-285750">
              <a:lnSpc>
                <a:spcPct val="150000"/>
              </a:lnSpc>
              <a:spcAft>
                <a:spcPts val="1000"/>
              </a:spcAft>
              <a:buClr>
                <a:srgbClr val="FFB300"/>
              </a:buClr>
              <a:buFont typeface="Wingdings" pitchFamily="2" charset="2"/>
              <a:buChar char="v"/>
            </a:pPr>
            <a:r>
              <a:rPr lang="en-US" b="1" dirty="0" smtClean="0">
                <a:latin typeface="Arial" pitchFamily="34" charset="0"/>
                <a:cs typeface="Arial" pitchFamily="34" charset="0"/>
              </a:rPr>
              <a:t>The </a:t>
            </a:r>
            <a:r>
              <a:rPr lang="en-US" b="1" dirty="0">
                <a:latin typeface="Arial" pitchFamily="34" charset="0"/>
                <a:cs typeface="Arial" pitchFamily="34" charset="0"/>
              </a:rPr>
              <a:t>quality of </a:t>
            </a:r>
            <a:r>
              <a:rPr lang="en-US" b="1" dirty="0" smtClean="0">
                <a:latin typeface="Arial" pitchFamily="34" charset="0"/>
                <a:cs typeface="Arial" pitchFamily="34" charset="0"/>
              </a:rPr>
              <a:t>the evaluation </a:t>
            </a:r>
            <a:r>
              <a:rPr lang="en-US" b="1" dirty="0">
                <a:latin typeface="Arial" pitchFamily="34" charset="0"/>
                <a:cs typeface="Arial" pitchFamily="34" charset="0"/>
              </a:rPr>
              <a:t>is determined primarily by the experience of people creating the checklists and the training of the checklist </a:t>
            </a:r>
            <a:r>
              <a:rPr lang="en-US" b="1" dirty="0" smtClean="0">
                <a:latin typeface="Arial" pitchFamily="34" charset="0"/>
                <a:cs typeface="Arial" pitchFamily="34" charset="0"/>
              </a:rPr>
              <a:t>users.</a:t>
            </a:r>
          </a:p>
          <a:p>
            <a:pPr marL="285750" indent="-285750">
              <a:lnSpc>
                <a:spcPct val="150000"/>
              </a:lnSpc>
              <a:buClr>
                <a:srgbClr val="FFB300"/>
              </a:buClr>
              <a:buFont typeface="Wingdings" pitchFamily="2" charset="2"/>
              <a:buChar char="v"/>
            </a:pPr>
            <a:r>
              <a:rPr lang="en-US" b="1" dirty="0">
                <a:latin typeface="Arial" pitchFamily="34" charset="0"/>
                <a:cs typeface="Arial" pitchFamily="34" charset="0"/>
              </a:rPr>
              <a:t>It </a:t>
            </a:r>
            <a:r>
              <a:rPr lang="en-US" b="1" dirty="0" smtClean="0">
                <a:latin typeface="Arial" pitchFamily="34" charset="0"/>
                <a:cs typeface="Arial" pitchFamily="34" charset="0"/>
              </a:rPr>
              <a:t>has </a:t>
            </a:r>
            <a:r>
              <a:rPr lang="en-US" b="1" dirty="0">
                <a:latin typeface="Arial" pitchFamily="34" charset="0"/>
                <a:cs typeface="Arial" pitchFamily="34" charset="0"/>
              </a:rPr>
              <a:t>less </a:t>
            </a:r>
            <a:r>
              <a:rPr lang="en-US" b="1" dirty="0">
                <a:solidFill>
                  <a:srgbClr val="FFB300"/>
                </a:solidFill>
                <a:latin typeface="Arial" pitchFamily="34" charset="0"/>
                <a:cs typeface="Arial" pitchFamily="34" charset="0"/>
              </a:rPr>
              <a:t>effect</a:t>
            </a:r>
            <a:r>
              <a:rPr lang="en-US" b="1" dirty="0">
                <a:latin typeface="Arial" pitchFamily="34" charset="0"/>
                <a:cs typeface="Arial" pitchFamily="34" charset="0"/>
              </a:rPr>
              <a:t> because it provides a minimal amount of information. </a:t>
            </a:r>
          </a:p>
          <a:p>
            <a:pPr marL="285750" lvl="0" indent="-285750">
              <a:lnSpc>
                <a:spcPct val="150000"/>
              </a:lnSpc>
              <a:buClr>
                <a:srgbClr val="FFB300"/>
              </a:buClr>
              <a:buFont typeface="Wingdings" pitchFamily="2" charset="2"/>
              <a:buChar char="v"/>
            </a:pPr>
            <a:endParaRPr lang="en-US" b="1" dirty="0" smtClean="0">
              <a:latin typeface="Arial" pitchFamily="34" charset="0"/>
              <a:cs typeface="Arial" pitchFamily="34" charset="0"/>
            </a:endParaRPr>
          </a:p>
          <a:p>
            <a:pPr marL="285750" lvl="0" indent="-285750">
              <a:lnSpc>
                <a:spcPct val="150000"/>
              </a:lnSpc>
              <a:buClr>
                <a:srgbClr val="FFB300"/>
              </a:buClr>
              <a:buFont typeface="Wingdings" pitchFamily="2" charset="2"/>
              <a:buChar char="v"/>
            </a:pPr>
            <a:endParaRPr lang="en-US" b="1" dirty="0">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a:t>5</a:t>
            </a:r>
            <a:r>
              <a:rPr lang="en-US" b="1" dirty="0" smtClean="0"/>
              <a:t> of 37</a:t>
            </a: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Checklist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75130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4999"/>
            <a:ext cx="8153400" cy="388620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6978" y="2133600"/>
            <a:ext cx="7907741" cy="3672800"/>
          </a:xfrm>
          <a:prstGeom prst="rect">
            <a:avLst/>
          </a:prstGeom>
          <a:noFill/>
        </p:spPr>
        <p:txBody>
          <a:bodyPr wrap="square" rtlCol="0">
            <a:spAutoFit/>
          </a:bodyPr>
          <a:lstStyle/>
          <a:p>
            <a:pPr marL="285750" lvl="0" indent="-285750">
              <a:lnSpc>
                <a:spcPct val="150000"/>
              </a:lnSpc>
              <a:spcAft>
                <a:spcPts val="1000"/>
              </a:spcAft>
              <a:buClr>
                <a:srgbClr val="FFB300"/>
              </a:buClr>
              <a:buFont typeface="Wingdings" pitchFamily="2" charset="2"/>
              <a:buChar char="v"/>
            </a:pPr>
            <a:r>
              <a:rPr lang="en-US" b="1" dirty="0" smtClean="0">
                <a:latin typeface="Arial" pitchFamily="34" charset="0"/>
                <a:cs typeface="Arial" pitchFamily="34" charset="0"/>
              </a:rPr>
              <a:t>This tool has less </a:t>
            </a:r>
            <a:r>
              <a:rPr lang="en-US" b="1" dirty="0" smtClean="0">
                <a:solidFill>
                  <a:srgbClr val="FFB300"/>
                </a:solidFill>
                <a:latin typeface="Arial" pitchFamily="34" charset="0"/>
                <a:cs typeface="Arial" pitchFamily="34" charset="0"/>
              </a:rPr>
              <a:t>insight</a:t>
            </a:r>
            <a:r>
              <a:rPr lang="en-US" b="1" dirty="0" smtClean="0">
                <a:latin typeface="Arial" pitchFamily="34" charset="0"/>
                <a:cs typeface="Arial" pitchFamily="34" charset="0"/>
              </a:rPr>
              <a:t> than some of the more complex methods because the checklist is predetermined and not as likely to identify new potential hazards.</a:t>
            </a:r>
          </a:p>
          <a:p>
            <a:pPr marL="285750" lvl="0" indent="-285750">
              <a:lnSpc>
                <a:spcPct val="150000"/>
              </a:lnSpc>
              <a:spcAft>
                <a:spcPts val="1000"/>
              </a:spcAft>
              <a:buClr>
                <a:srgbClr val="FFB300"/>
              </a:buClr>
              <a:buFont typeface="Wingdings" pitchFamily="2" charset="2"/>
              <a:buChar char="v"/>
            </a:pPr>
            <a:r>
              <a:rPr lang="en-US" b="1" dirty="0" smtClean="0">
                <a:latin typeface="Arial" pitchFamily="34" charset="0"/>
                <a:cs typeface="Arial" pitchFamily="34" charset="0"/>
              </a:rPr>
              <a:t>It is useful applied at the beginning of a project and then used again as an outline for a subsequent analysis.</a:t>
            </a:r>
          </a:p>
          <a:p>
            <a:pPr marL="285750" indent="-285750">
              <a:lnSpc>
                <a:spcPct val="150000"/>
              </a:lnSpc>
              <a:buClr>
                <a:srgbClr val="FFB300"/>
              </a:buClr>
              <a:buFont typeface="Wingdings" pitchFamily="2" charset="2"/>
              <a:buChar char="v"/>
            </a:pPr>
            <a:r>
              <a:rPr lang="en-US" b="1" dirty="0">
                <a:latin typeface="Arial" pitchFamily="34" charset="0"/>
                <a:cs typeface="Arial" pitchFamily="34" charset="0"/>
              </a:rPr>
              <a:t>A simple example of a checklist is shown </a:t>
            </a:r>
            <a:r>
              <a:rPr lang="en-US" b="1" dirty="0" smtClean="0">
                <a:latin typeface="Arial" pitchFamily="34" charset="0"/>
                <a:cs typeface="Arial" pitchFamily="34" charset="0"/>
              </a:rPr>
              <a:t>on the next slide.  </a:t>
            </a:r>
            <a:endParaRPr lang="en-US" b="1" dirty="0">
              <a:latin typeface="Arial" pitchFamily="34" charset="0"/>
              <a:cs typeface="Arial" pitchFamily="34" charset="0"/>
            </a:endParaRPr>
          </a:p>
          <a:p>
            <a:pPr marL="285750" lvl="0" indent="-285750">
              <a:lnSpc>
                <a:spcPct val="150000"/>
              </a:lnSpc>
              <a:buClr>
                <a:srgbClr val="FFB300"/>
              </a:buClr>
              <a:buFont typeface="Wingdings" pitchFamily="2" charset="2"/>
              <a:buChar char="v"/>
            </a:pPr>
            <a:endParaRPr lang="en-US" b="1" dirty="0">
              <a:latin typeface="Arial" pitchFamily="34" charset="0"/>
              <a:cs typeface="Arial" pitchFamily="34" charset="0"/>
            </a:endParaRPr>
          </a:p>
          <a:p>
            <a:pPr marL="285750" lvl="0" indent="-285750">
              <a:lnSpc>
                <a:spcPct val="150000"/>
              </a:lnSpc>
              <a:buClr>
                <a:srgbClr val="FFB300"/>
              </a:buClr>
              <a:buFont typeface="Wingdings" pitchFamily="2" charset="2"/>
              <a:buChar char="v"/>
            </a:pPr>
            <a:endParaRPr lang="en-US" b="1" dirty="0">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6 of 37</a:t>
            </a: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Checklist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0837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7 of 37</a:t>
            </a: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Checklist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1004479496"/>
              </p:ext>
            </p:extLst>
          </p:nvPr>
        </p:nvGraphicFramePr>
        <p:xfrm>
          <a:off x="506815" y="1828800"/>
          <a:ext cx="8162925" cy="2712720"/>
        </p:xfrm>
        <a:graphic>
          <a:graphicData uri="http://schemas.openxmlformats.org/drawingml/2006/table">
            <a:tbl>
              <a:tblPr firstRow="1" firstCol="1" lastRow="1" lastCol="1" bandRow="1" bandCol="1">
                <a:tableStyleId>{5C22544A-7EE6-4342-B048-85BDC9FD1C3A}</a:tableStyleId>
              </a:tblPr>
              <a:tblGrid>
                <a:gridCol w="2720975"/>
                <a:gridCol w="2720975"/>
                <a:gridCol w="2720975"/>
              </a:tblGrid>
              <a:tr h="365760">
                <a:tc gridSpan="3">
                  <a:txBody>
                    <a:bodyPr/>
                    <a:lstStyle/>
                    <a:p>
                      <a:pPr marL="0" marR="0" algn="ctr">
                        <a:spcBef>
                          <a:spcPts val="0"/>
                        </a:spcBef>
                        <a:spcAft>
                          <a:spcPts val="0"/>
                        </a:spcAft>
                      </a:pPr>
                      <a:r>
                        <a:rPr lang="en-US" sz="1400" dirty="0" smtClean="0">
                          <a:effectLst/>
                        </a:rPr>
                        <a:t>Checklist for a </a:t>
                      </a:r>
                      <a:r>
                        <a:rPr lang="en-US" sz="1400" dirty="0">
                          <a:effectLst/>
                        </a:rPr>
                        <a:t>Vessel’s Compressed Air System</a:t>
                      </a:r>
                      <a:endParaRPr lang="en-US" sz="1400" dirty="0">
                        <a:effectLst/>
                        <a:latin typeface="Times New Roman"/>
                        <a:ea typeface="Times New Roman"/>
                      </a:endParaRPr>
                    </a:p>
                  </a:txBody>
                  <a:tcPr marL="68580" marR="68580" marT="0" marB="0">
                    <a:solidFill>
                      <a:srgbClr val="996532"/>
                    </a:solidFill>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400" dirty="0">
                          <a:effectLst/>
                        </a:rPr>
                        <a:t>Questions</a:t>
                      </a:r>
                      <a:endParaRPr lang="en-US" sz="1400" dirty="0">
                        <a:effectLst/>
                        <a:latin typeface="Times New Roman"/>
                        <a:ea typeface="Times New Roman"/>
                      </a:endParaRPr>
                    </a:p>
                  </a:txBody>
                  <a:tcPr marL="68580" marR="68580" marT="0" marB="0">
                    <a:solidFill>
                      <a:srgbClr val="996532"/>
                    </a:solidFill>
                  </a:tcPr>
                </a:tc>
                <a:tc>
                  <a:txBody>
                    <a:bodyPr/>
                    <a:lstStyle/>
                    <a:p>
                      <a:pPr marL="0" marR="0" algn="ctr">
                        <a:spcBef>
                          <a:spcPts val="0"/>
                        </a:spcBef>
                        <a:spcAft>
                          <a:spcPts val="0"/>
                        </a:spcAft>
                      </a:pPr>
                      <a:r>
                        <a:rPr lang="en-US" sz="1400" b="1" baseline="0" dirty="0">
                          <a:solidFill>
                            <a:schemeClr val="bg1"/>
                          </a:solidFill>
                          <a:effectLst/>
                        </a:rPr>
                        <a:t>Responses</a:t>
                      </a:r>
                      <a:endParaRPr lang="en-US" sz="1400" b="1" baseline="0" dirty="0">
                        <a:solidFill>
                          <a:schemeClr val="bg1"/>
                        </a:solidFill>
                        <a:effectLst/>
                        <a:latin typeface="Times New Roman"/>
                        <a:ea typeface="Times New Roman"/>
                      </a:endParaRPr>
                    </a:p>
                  </a:txBody>
                  <a:tcPr marL="68580" marR="68580" marT="0" marB="0">
                    <a:solidFill>
                      <a:srgbClr val="996532"/>
                    </a:solidFill>
                  </a:tcPr>
                </a:tc>
                <a:tc>
                  <a:txBody>
                    <a:bodyPr/>
                    <a:lstStyle/>
                    <a:p>
                      <a:pPr marL="0" marR="0" algn="ctr">
                        <a:spcBef>
                          <a:spcPts val="0"/>
                        </a:spcBef>
                        <a:spcAft>
                          <a:spcPts val="0"/>
                        </a:spcAft>
                      </a:pPr>
                      <a:r>
                        <a:rPr lang="en-US" sz="1400" dirty="0">
                          <a:effectLst/>
                        </a:rPr>
                        <a:t>Recommendations</a:t>
                      </a:r>
                      <a:endParaRPr lang="en-US" sz="1400" dirty="0">
                        <a:effectLst/>
                        <a:latin typeface="Times New Roman"/>
                        <a:ea typeface="Times New Roman"/>
                      </a:endParaRPr>
                    </a:p>
                  </a:txBody>
                  <a:tcPr marL="68580" marR="68580" marT="0" marB="0">
                    <a:solidFill>
                      <a:srgbClr val="996532"/>
                    </a:solidFill>
                  </a:tcPr>
                </a:tc>
              </a:tr>
              <a:tr h="0">
                <a:tc gridSpan="3">
                  <a:txBody>
                    <a:bodyPr/>
                    <a:lstStyle/>
                    <a:p>
                      <a:pPr marL="0" marR="0" algn="ctr">
                        <a:spcBef>
                          <a:spcPts val="0"/>
                        </a:spcBef>
                        <a:spcAft>
                          <a:spcPts val="0"/>
                        </a:spcAft>
                      </a:pPr>
                      <a:r>
                        <a:rPr lang="en-US" sz="1400" u="sng" dirty="0">
                          <a:effectLst/>
                        </a:rPr>
                        <a:t>Piping</a:t>
                      </a:r>
                      <a:endParaRPr lang="en-US" sz="1400" dirty="0">
                        <a:effectLst/>
                        <a:latin typeface="Times New Roman"/>
                        <a:ea typeface="Times New Roman"/>
                      </a:endParaRPr>
                    </a:p>
                  </a:txBody>
                  <a:tcPr marL="68580" marR="68580" marT="0" marB="0">
                    <a:solidFill>
                      <a:srgbClr val="996532"/>
                    </a:solidFill>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1400" dirty="0">
                          <a:effectLst/>
                        </a:rPr>
                        <a:t>Have thermal relief valves been installed in piping runs </a:t>
                      </a:r>
                      <a:r>
                        <a:rPr lang="en-US" sz="1400" dirty="0" smtClean="0">
                          <a:effectLst/>
                        </a:rPr>
                        <a:t>where </a:t>
                      </a:r>
                      <a:r>
                        <a:rPr lang="en-US" sz="1400" dirty="0">
                          <a:effectLst/>
                        </a:rPr>
                        <a:t>thermal expansion of trapped fluids </a:t>
                      </a:r>
                      <a:r>
                        <a:rPr lang="en-US" sz="1400" dirty="0" smtClean="0">
                          <a:effectLst/>
                        </a:rPr>
                        <a:t>could </a:t>
                      </a:r>
                      <a:r>
                        <a:rPr lang="en-US" sz="1400" dirty="0">
                          <a:effectLst/>
                        </a:rPr>
                        <a:t>separate </a:t>
                      </a:r>
                      <a:r>
                        <a:rPr lang="en-US" sz="1400" dirty="0" smtClean="0">
                          <a:effectLst/>
                        </a:rPr>
                        <a:t>flanges?</a:t>
                      </a:r>
                      <a:endParaRPr lang="en-US" sz="1400" dirty="0">
                        <a:effectLst/>
                        <a:latin typeface="Times New Roman"/>
                        <a:ea typeface="Times New Roman"/>
                      </a:endParaRPr>
                    </a:p>
                  </a:txBody>
                  <a:tcPr marL="68580" marR="68580" marT="0" marB="0">
                    <a:solidFill>
                      <a:srgbClr val="2646D0"/>
                    </a:solidFill>
                  </a:tcPr>
                </a:tc>
                <a:tc>
                  <a:txBody>
                    <a:bodyPr/>
                    <a:lstStyle/>
                    <a:p>
                      <a:pPr marL="0" marR="0">
                        <a:spcBef>
                          <a:spcPts val="0"/>
                        </a:spcBef>
                        <a:spcAft>
                          <a:spcPts val="0"/>
                        </a:spcAft>
                      </a:pPr>
                      <a:r>
                        <a:rPr lang="en-US" sz="1400" b="1" dirty="0">
                          <a:solidFill>
                            <a:srgbClr val="FFB300"/>
                          </a:solidFill>
                          <a:effectLst/>
                        </a:rPr>
                        <a:t>Not applicable</a:t>
                      </a:r>
                      <a:endParaRPr lang="en-US" sz="1400" b="1" dirty="0">
                        <a:solidFill>
                          <a:srgbClr val="FFB300"/>
                        </a:solidFill>
                        <a:effectLst/>
                        <a:latin typeface="Times New Roman"/>
                        <a:ea typeface="Times New Roman"/>
                      </a:endParaRPr>
                    </a:p>
                  </a:txBody>
                  <a:tcPr marL="68580" marR="68580" marT="0" marB="0">
                    <a:solidFill>
                      <a:srgbClr val="2646D0"/>
                    </a:solidFill>
                  </a:tcPr>
                </a:tc>
                <a:tc>
                  <a:txBody>
                    <a:bodyPr/>
                    <a:lstStyle/>
                    <a:p>
                      <a:pPr marL="0" marR="0">
                        <a:spcBef>
                          <a:spcPts val="0"/>
                        </a:spcBef>
                        <a:spcAft>
                          <a:spcPts val="0"/>
                        </a:spcAft>
                      </a:pPr>
                      <a:r>
                        <a:rPr lang="en-US" sz="1400" dirty="0">
                          <a:effectLst/>
                        </a:rPr>
                        <a:t> </a:t>
                      </a:r>
                      <a:endParaRPr lang="en-US" sz="1400" dirty="0">
                        <a:effectLst/>
                        <a:latin typeface="Times New Roman"/>
                        <a:ea typeface="Times New Roman"/>
                      </a:endParaRPr>
                    </a:p>
                  </a:txBody>
                  <a:tcPr marL="68580" marR="68580" marT="0" marB="0">
                    <a:solidFill>
                      <a:srgbClr val="2646D0"/>
                    </a:solidFill>
                  </a:tcPr>
                </a:tc>
              </a:tr>
              <a:tr h="0">
                <a:tc gridSpan="3">
                  <a:txBody>
                    <a:bodyPr/>
                    <a:lstStyle/>
                    <a:p>
                      <a:pPr marL="0" marR="0" algn="ctr">
                        <a:spcBef>
                          <a:spcPts val="0"/>
                        </a:spcBef>
                        <a:spcAft>
                          <a:spcPts val="0"/>
                        </a:spcAft>
                      </a:pPr>
                      <a:r>
                        <a:rPr lang="en-US" sz="1400" u="sng" dirty="0">
                          <a:effectLst/>
                        </a:rPr>
                        <a:t>Compressors</a:t>
                      </a:r>
                      <a:endParaRPr lang="en-US" sz="1400" dirty="0">
                        <a:effectLst/>
                        <a:latin typeface="Times New Roman"/>
                        <a:ea typeface="Times New Roman"/>
                      </a:endParaRPr>
                    </a:p>
                  </a:txBody>
                  <a:tcPr marL="68580" marR="68580" marT="0" marB="0">
                    <a:solidFill>
                      <a:srgbClr val="996532"/>
                    </a:solidFill>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1400" dirty="0">
                          <a:effectLst/>
                        </a:rPr>
                        <a:t>Are air compressors intakes protected against contaminants </a:t>
                      </a:r>
                      <a:r>
                        <a:rPr lang="en-US" sz="1400" dirty="0" smtClean="0">
                          <a:effectLst/>
                        </a:rPr>
                        <a:t>such as rain</a:t>
                      </a:r>
                      <a:r>
                        <a:rPr lang="en-US" sz="1400" dirty="0">
                          <a:effectLst/>
                        </a:rPr>
                        <a:t>, </a:t>
                      </a:r>
                      <a:r>
                        <a:rPr lang="en-US" sz="1400" dirty="0" smtClean="0">
                          <a:effectLst/>
                        </a:rPr>
                        <a:t>animals, </a:t>
                      </a:r>
                      <a:r>
                        <a:rPr lang="en-US" sz="1400" dirty="0">
                          <a:effectLst/>
                        </a:rPr>
                        <a:t>flammable </a:t>
                      </a:r>
                      <a:r>
                        <a:rPr lang="en-US" sz="1400" dirty="0" smtClean="0">
                          <a:effectLst/>
                        </a:rPr>
                        <a:t>gases?)</a:t>
                      </a:r>
                      <a:endParaRPr lang="en-US" sz="1400" dirty="0">
                        <a:effectLst/>
                        <a:latin typeface="Times New Roman"/>
                        <a:ea typeface="Times New Roman"/>
                      </a:endParaRPr>
                    </a:p>
                  </a:txBody>
                  <a:tcPr marL="68580" marR="68580" marT="0" marB="0">
                    <a:solidFill>
                      <a:srgbClr val="2646D0"/>
                    </a:solidFill>
                  </a:tcPr>
                </a:tc>
                <a:tc>
                  <a:txBody>
                    <a:bodyPr/>
                    <a:lstStyle/>
                    <a:p>
                      <a:pPr marL="0" marR="0">
                        <a:spcBef>
                          <a:spcPts val="0"/>
                        </a:spcBef>
                        <a:spcAft>
                          <a:spcPts val="0"/>
                        </a:spcAft>
                      </a:pPr>
                      <a:r>
                        <a:rPr lang="en-US" sz="1400" dirty="0">
                          <a:effectLst/>
                        </a:rPr>
                        <a:t>Yes, except </a:t>
                      </a:r>
                      <a:r>
                        <a:rPr lang="en-US" sz="1400" dirty="0" smtClean="0">
                          <a:effectLst/>
                        </a:rPr>
                        <a:t>for animals.</a:t>
                      </a:r>
                      <a:endParaRPr lang="en-US" sz="1400" dirty="0">
                        <a:effectLst/>
                        <a:latin typeface="Times New Roman"/>
                        <a:ea typeface="Times New Roman"/>
                      </a:endParaRPr>
                    </a:p>
                  </a:txBody>
                  <a:tcPr marL="68580" marR="68580" marT="0" marB="0">
                    <a:solidFill>
                      <a:srgbClr val="2646D0"/>
                    </a:solidFill>
                  </a:tcPr>
                </a:tc>
                <a:tc>
                  <a:txBody>
                    <a:bodyPr/>
                    <a:lstStyle/>
                    <a:p>
                      <a:pPr marL="0" marR="0">
                        <a:spcBef>
                          <a:spcPts val="0"/>
                        </a:spcBef>
                        <a:spcAft>
                          <a:spcPts val="0"/>
                        </a:spcAft>
                      </a:pPr>
                      <a:r>
                        <a:rPr lang="en-US" sz="1400" dirty="0">
                          <a:effectLst/>
                        </a:rPr>
                        <a:t>Consider </a:t>
                      </a:r>
                      <a:r>
                        <a:rPr lang="en-US" sz="1400" dirty="0" smtClean="0">
                          <a:effectLst/>
                        </a:rPr>
                        <a:t>installing a wire</a:t>
                      </a:r>
                      <a:r>
                        <a:rPr lang="en-US" sz="1400" baseline="0" dirty="0" smtClean="0">
                          <a:effectLst/>
                        </a:rPr>
                        <a:t> mesh over the inlet.</a:t>
                      </a:r>
                      <a:endParaRPr lang="en-US" sz="1400" dirty="0">
                        <a:effectLst/>
                        <a:latin typeface="Times New Roman"/>
                        <a:ea typeface="Times New Roman"/>
                      </a:endParaRPr>
                    </a:p>
                  </a:txBody>
                  <a:tcPr marL="68580" marR="68580" marT="0" marB="0">
                    <a:solidFill>
                      <a:srgbClr val="2646D0"/>
                    </a:solidFill>
                  </a:tcPr>
                </a:tc>
              </a:tr>
            </a:tbl>
          </a:graphicData>
        </a:graphic>
      </p:graphicFrame>
      <p:sp>
        <p:nvSpPr>
          <p:cNvPr id="20" name="Rounded Rectangle 19"/>
          <p:cNvSpPr/>
          <p:nvPr/>
        </p:nvSpPr>
        <p:spPr>
          <a:xfrm>
            <a:off x="516340" y="4846261"/>
            <a:ext cx="8153400" cy="1021139"/>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9169" y="4846261"/>
            <a:ext cx="7907741" cy="923330"/>
          </a:xfrm>
          <a:prstGeom prst="rect">
            <a:avLst/>
          </a:prstGeom>
          <a:noFill/>
        </p:spPr>
        <p:txBody>
          <a:bodyPr wrap="square" rtlCol="0">
            <a:spAutoFit/>
          </a:bodyPr>
          <a:lstStyle/>
          <a:p>
            <a:pPr marL="285750" lvl="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checklist is easy to use and faster than other methods. </a:t>
            </a:r>
          </a:p>
          <a:p>
            <a:pPr marL="285750" lvl="0" indent="-285750">
              <a:lnSpc>
                <a:spcPct val="150000"/>
              </a:lnSpc>
              <a:buClr>
                <a:srgbClr val="FFB300"/>
              </a:buClr>
              <a:buFont typeface="Wingdings" pitchFamily="2" charset="2"/>
              <a:buChar char="v"/>
            </a:pPr>
            <a:r>
              <a:rPr lang="en-US" b="1" dirty="0" smtClean="0">
                <a:latin typeface="Arial" pitchFamily="34" charset="0"/>
                <a:cs typeface="Arial" pitchFamily="34" charset="0"/>
              </a:rPr>
              <a:t>It is straight forward and structured but does restrict ideas.</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1542384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4999"/>
            <a:ext cx="8153400" cy="365760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1999" y="2286000"/>
            <a:ext cx="7907741" cy="3139321"/>
          </a:xfrm>
          <a:prstGeom prst="rect">
            <a:avLst/>
          </a:prstGeom>
          <a:noFill/>
        </p:spPr>
        <p:txBody>
          <a:bodyPr wrap="square" rtlCol="0">
            <a:spAutoFit/>
          </a:bodyPr>
          <a:lstStyle/>
          <a:p>
            <a:pPr marL="342900" indent="-342900">
              <a:buClr>
                <a:srgbClr val="FFB300"/>
              </a:buClr>
              <a:buAutoNum type="arabicPeriod"/>
            </a:pPr>
            <a:endParaRPr lang="en-US" b="1" dirty="0" smtClean="0">
              <a:solidFill>
                <a:srgbClr val="061A49"/>
              </a:solidFill>
              <a:latin typeface="Arial" pitchFamily="34" charset="0"/>
              <a:cs typeface="Arial" pitchFamily="34" charset="0"/>
            </a:endParaRPr>
          </a:p>
          <a:p>
            <a:pPr marL="342900" indent="-342900">
              <a:buClr>
                <a:srgbClr val="FFB300"/>
              </a:buClr>
              <a:buAutoNum type="arabicPeriod"/>
            </a:pPr>
            <a:endParaRPr lang="en-US" b="1" dirty="0" smtClean="0">
              <a:solidFill>
                <a:srgbClr val="061A49"/>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This type of risk assessment is useful to evaluate and prioritize areas that may be vulnerable to an unwanted event in a workplace.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It can help a team identify the risks with the highest probability and most severe consequences.  In this way the risks can be dealt with quickly to reduce the chance of harm to a worker.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Let’s look at an example on the next slide.</a:t>
            </a:r>
            <a:endParaRPr lang="en-US" b="1" dirty="0">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8 of 37</a:t>
            </a: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4033624" y="20574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TextBox 20"/>
          <p:cNvSpPr txBox="1"/>
          <p:nvPr/>
        </p:nvSpPr>
        <p:spPr>
          <a:xfrm>
            <a:off x="3965954" y="2244550"/>
            <a:ext cx="1295399" cy="369332"/>
          </a:xfrm>
          <a:prstGeom prst="rect">
            <a:avLst/>
          </a:prstGeom>
          <a:noFill/>
        </p:spPr>
        <p:txBody>
          <a:bodyPr wrap="square" rtlCol="0">
            <a:spAutoFit/>
          </a:bodyPr>
          <a:lstStyle/>
          <a:p>
            <a:pPr algn="ctr"/>
            <a:r>
              <a:rPr lang="en-US" b="1" dirty="0" smtClean="0"/>
              <a:t>QRM</a:t>
            </a:r>
            <a:endParaRPr lang="en-US" b="1" dirty="0"/>
          </a:p>
        </p:txBody>
      </p:sp>
    </p:spTree>
    <p:extLst>
      <p:ext uri="{BB962C8B-B14F-4D97-AF65-F5344CB8AC3E}">
        <p14:creationId xmlns:p14="http://schemas.microsoft.com/office/powerpoint/2010/main" xmlns="" val="23108023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04999"/>
            <a:ext cx="8153400" cy="381000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133600"/>
            <a:ext cx="7907741" cy="92333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First a</a:t>
            </a:r>
            <a:r>
              <a:rPr lang="en-US" b="1" dirty="0" smtClean="0">
                <a:solidFill>
                  <a:srgbClr val="FFC000"/>
                </a:solidFill>
                <a:latin typeface="Arial" pitchFamily="34" charset="0"/>
                <a:cs typeface="Arial" pitchFamily="34" charset="0"/>
              </a:rPr>
              <a:t> risk </a:t>
            </a:r>
            <a:r>
              <a:rPr lang="en-US" b="1" dirty="0" smtClean="0">
                <a:latin typeface="Arial" pitchFamily="34" charset="0"/>
                <a:cs typeface="Arial" pitchFamily="34" charset="0"/>
              </a:rPr>
              <a:t>matrix is created using the</a:t>
            </a:r>
            <a:r>
              <a:rPr lang="en-US" b="1" dirty="0" smtClean="0">
                <a:solidFill>
                  <a:srgbClr val="FFC000"/>
                </a:solidFill>
                <a:latin typeface="Arial" pitchFamily="34" charset="0"/>
                <a:cs typeface="Arial" pitchFamily="34" charset="0"/>
              </a:rPr>
              <a:t> risk</a:t>
            </a:r>
            <a:r>
              <a:rPr lang="en-US" b="1" dirty="0" smtClean="0">
                <a:solidFill>
                  <a:srgbClr val="061A49"/>
                </a:solidFill>
                <a:latin typeface="Arial" pitchFamily="34" charset="0"/>
                <a:cs typeface="Arial" pitchFamily="34" charset="0"/>
              </a:rPr>
              <a:t> definition of :</a:t>
            </a:r>
          </a:p>
          <a:p>
            <a:pPr algn="ctr">
              <a:lnSpc>
                <a:spcPct val="150000"/>
              </a:lnSpc>
              <a:buClr>
                <a:srgbClr val="FFB300"/>
              </a:buClr>
            </a:pPr>
            <a:r>
              <a:rPr lang="en-US" b="1" dirty="0" smtClean="0">
                <a:solidFill>
                  <a:srgbClr val="FFB300"/>
                </a:solidFill>
                <a:latin typeface="Arial" pitchFamily="34" charset="0"/>
                <a:cs typeface="Arial" pitchFamily="34" charset="0"/>
              </a:rPr>
              <a:t>Probability </a:t>
            </a:r>
            <a:r>
              <a:rPr lang="en-US" b="1" dirty="0">
                <a:solidFill>
                  <a:srgbClr val="FFB300"/>
                </a:solidFill>
                <a:latin typeface="Arial" pitchFamily="34" charset="0"/>
                <a:cs typeface="Arial" pitchFamily="34" charset="0"/>
              </a:rPr>
              <a:t>of Occurrence </a:t>
            </a:r>
            <a:r>
              <a:rPr lang="en-US" b="1" dirty="0">
                <a:solidFill>
                  <a:srgbClr val="061A49"/>
                </a:solidFill>
                <a:latin typeface="Arial" pitchFamily="34" charset="0"/>
                <a:cs typeface="Arial" pitchFamily="34" charset="0"/>
              </a:rPr>
              <a:t>x </a:t>
            </a:r>
            <a:r>
              <a:rPr lang="en-US" b="1" dirty="0">
                <a:solidFill>
                  <a:srgbClr val="FFB300"/>
                </a:solidFill>
                <a:latin typeface="Arial" pitchFamily="34" charset="0"/>
                <a:cs typeface="Arial" pitchFamily="34" charset="0"/>
              </a:rPr>
              <a:t>Consequence of the </a:t>
            </a:r>
            <a:r>
              <a:rPr lang="en-US" b="1" dirty="0" smtClean="0">
                <a:solidFill>
                  <a:srgbClr val="FFB300"/>
                </a:solidFill>
                <a:latin typeface="Arial" pitchFamily="34" charset="0"/>
                <a:cs typeface="Arial" pitchFamily="34" charset="0"/>
              </a:rPr>
              <a:t>Outcome.</a:t>
            </a:r>
            <a:endParaRPr lang="en-US" b="1" dirty="0">
              <a:solidFill>
                <a:srgbClr val="FFB300"/>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9 of 37</a:t>
            </a: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graphicFrame>
        <p:nvGraphicFramePr>
          <p:cNvPr id="5" name="Table 4"/>
          <p:cNvGraphicFramePr>
            <a:graphicFrameLocks noGrp="1"/>
          </p:cNvGraphicFramePr>
          <p:nvPr>
            <p:extLst>
              <p:ext uri="{D42A27DB-BD31-4B8C-83A1-F6EECF244321}">
                <p14:modId xmlns:p14="http://schemas.microsoft.com/office/powerpoint/2010/main" xmlns="" val="1828180549"/>
              </p:ext>
            </p:extLst>
          </p:nvPr>
        </p:nvGraphicFramePr>
        <p:xfrm>
          <a:off x="1308337" y="3200400"/>
          <a:ext cx="7032219" cy="2272761"/>
        </p:xfrm>
        <a:graphic>
          <a:graphicData uri="http://schemas.openxmlformats.org/drawingml/2006/table">
            <a:tbl>
              <a:tblPr firstRow="1" bandRow="1">
                <a:tableStyleId>{5C22544A-7EE6-4342-B048-85BDC9FD1C3A}</a:tableStyleId>
              </a:tblPr>
              <a:tblGrid>
                <a:gridCol w="922930"/>
                <a:gridCol w="1143000"/>
                <a:gridCol w="1295400"/>
                <a:gridCol w="1143000"/>
                <a:gridCol w="1152020"/>
                <a:gridCol w="1375869"/>
              </a:tblGrid>
              <a:tr h="156133">
                <a:tc gridSpan="6">
                  <a:txBody>
                    <a:bodyPr/>
                    <a:lstStyle/>
                    <a:p>
                      <a:pPr algn="ctr"/>
                      <a:r>
                        <a:rPr lang="en-US" dirty="0" smtClean="0">
                          <a:solidFill>
                            <a:schemeClr val="bg1"/>
                          </a:solidFill>
                        </a:rPr>
                        <a:t>Consequence</a:t>
                      </a:r>
                      <a:endParaRPr lang="en-US" dirty="0">
                        <a:solidFill>
                          <a:schemeClr val="bg1"/>
                        </a:solidFill>
                      </a:endParaRPr>
                    </a:p>
                  </a:txBody>
                  <a:tcPr>
                    <a:solidFill>
                      <a:srgbClr val="2646D0"/>
                    </a:solidFill>
                  </a:tcPr>
                </a:tc>
                <a:tc hMerge="1">
                  <a:txBody>
                    <a:bodyPr/>
                    <a:lstStyle/>
                    <a:p>
                      <a:pPr algn="ctr"/>
                      <a:endParaRPr lang="en-US" dirty="0">
                        <a:solidFill>
                          <a:schemeClr val="bg1"/>
                        </a:solidFill>
                      </a:endParaRPr>
                    </a:p>
                  </a:txBody>
                  <a:tcPr>
                    <a:solidFill>
                      <a:srgbClr val="2646D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5401">
                <a:tc>
                  <a:txBody>
                    <a:bodyPr/>
                    <a:lstStyle/>
                    <a:p>
                      <a:endParaRPr lang="en-US" sz="1200" dirty="0">
                        <a:solidFill>
                          <a:schemeClr val="bg1"/>
                        </a:solidFill>
                      </a:endParaRPr>
                    </a:p>
                  </a:txBody>
                  <a:tcPr>
                    <a:solidFill>
                      <a:srgbClr val="2646D0"/>
                    </a:solidFill>
                  </a:tcPr>
                </a:tc>
                <a:tc>
                  <a:txBody>
                    <a:bodyPr/>
                    <a:lstStyle/>
                    <a:p>
                      <a:pPr algn="ctr"/>
                      <a:r>
                        <a:rPr lang="en-US" sz="1200" b="1" dirty="0" smtClean="0">
                          <a:solidFill>
                            <a:schemeClr val="bg1"/>
                          </a:solidFill>
                        </a:rPr>
                        <a:t>1 </a:t>
                      </a:r>
                    </a:p>
                    <a:p>
                      <a:pPr algn="ctr"/>
                      <a:r>
                        <a:rPr lang="en-US" sz="1200" b="1" dirty="0" smtClean="0">
                          <a:solidFill>
                            <a:schemeClr val="bg1"/>
                          </a:solidFill>
                        </a:rPr>
                        <a:t>Insignificant</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2 </a:t>
                      </a:r>
                    </a:p>
                    <a:p>
                      <a:pPr algn="ctr"/>
                      <a:r>
                        <a:rPr lang="en-US" sz="1200" b="1" dirty="0" smtClean="0">
                          <a:solidFill>
                            <a:schemeClr val="bg1"/>
                          </a:solidFill>
                        </a:rPr>
                        <a:t>Minor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3 </a:t>
                      </a:r>
                    </a:p>
                    <a:p>
                      <a:pPr algn="ctr"/>
                      <a:r>
                        <a:rPr lang="en-US" sz="1200" b="1" dirty="0" smtClean="0">
                          <a:solidFill>
                            <a:schemeClr val="bg1"/>
                          </a:solidFill>
                        </a:rPr>
                        <a:t>Moderate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4 </a:t>
                      </a:r>
                    </a:p>
                    <a:p>
                      <a:pPr algn="ctr"/>
                      <a:r>
                        <a:rPr lang="en-US" sz="1200" b="1" dirty="0" smtClean="0">
                          <a:solidFill>
                            <a:schemeClr val="bg1"/>
                          </a:solidFill>
                        </a:rPr>
                        <a:t>Major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5</a:t>
                      </a:r>
                    </a:p>
                    <a:p>
                      <a:pPr algn="ctr"/>
                      <a:r>
                        <a:rPr lang="en-US" sz="1200" b="1" dirty="0" smtClean="0">
                          <a:solidFill>
                            <a:schemeClr val="bg1"/>
                          </a:solidFill>
                        </a:rPr>
                        <a:t>Catastrophic</a:t>
                      </a:r>
                    </a:p>
                  </a:txBody>
                  <a:tcPr>
                    <a:solidFill>
                      <a:srgbClr val="2646D0"/>
                    </a:solidFill>
                  </a:tcPr>
                </a:tc>
              </a:tr>
              <a:tr h="155319">
                <a:tc>
                  <a:txBody>
                    <a:bodyPr/>
                    <a:lstStyle/>
                    <a:p>
                      <a:r>
                        <a:rPr lang="en-US" sz="1200" b="1" dirty="0" smtClean="0">
                          <a:solidFill>
                            <a:schemeClr val="bg1"/>
                          </a:solidFill>
                        </a:rPr>
                        <a:t>5</a:t>
                      </a:r>
                      <a:r>
                        <a:rPr lang="en-US" sz="1200" b="1" baseline="0" dirty="0" smtClean="0">
                          <a:solidFill>
                            <a:schemeClr val="bg1"/>
                          </a:solidFill>
                        </a:rPr>
                        <a:t>  </a:t>
                      </a:r>
                      <a:r>
                        <a:rPr lang="en-US" sz="1200" b="1" dirty="0" smtClean="0">
                          <a:solidFill>
                            <a:schemeClr val="bg1"/>
                          </a:solidFill>
                        </a:rPr>
                        <a:t>Certain</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4  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p>
                  </a:txBody>
                  <a:tcPr>
                    <a:solidFill>
                      <a:srgbClr val="FFB30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3  Possible</a:t>
                      </a: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2  Unlikely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1  Rare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accent3">
                        <a:lumMod val="75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rgbClr val="996532"/>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rgbClr val="FFB300"/>
                    </a:solidFill>
                  </a:tcPr>
                </a:tc>
              </a:tr>
            </a:tbl>
          </a:graphicData>
        </a:graphic>
      </p:graphicFrame>
      <p:sp>
        <p:nvSpPr>
          <p:cNvPr id="6" name="TextBox 5"/>
          <p:cNvSpPr txBox="1"/>
          <p:nvPr/>
        </p:nvSpPr>
        <p:spPr>
          <a:xfrm rot="16200000">
            <a:off x="-54662" y="4154543"/>
            <a:ext cx="2258568" cy="369332"/>
          </a:xfrm>
          <a:prstGeom prst="rect">
            <a:avLst/>
          </a:prstGeom>
          <a:solidFill>
            <a:srgbClr val="2646D0"/>
          </a:solidFill>
        </p:spPr>
        <p:txBody>
          <a:bodyPr wrap="square" rtlCol="0">
            <a:spAutoFit/>
          </a:bodyPr>
          <a:lstStyle/>
          <a:p>
            <a:pPr algn="ctr"/>
            <a:r>
              <a:rPr lang="en-US" b="1" dirty="0" smtClean="0">
                <a:solidFill>
                  <a:schemeClr val="bg1"/>
                </a:solidFill>
              </a:rPr>
              <a:t>Probability</a:t>
            </a:r>
            <a:endParaRPr lang="en-US" b="1" dirty="0">
              <a:solidFill>
                <a:schemeClr val="bg1"/>
              </a:solidFill>
            </a:endParaRPr>
          </a:p>
        </p:txBody>
      </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77576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5482" y="2057400"/>
            <a:ext cx="2542518"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7191" y="2638806"/>
            <a:ext cx="2362201" cy="2585323"/>
          </a:xfrm>
          <a:prstGeom prst="rect">
            <a:avLst/>
          </a:prstGeom>
          <a:noFill/>
        </p:spPr>
        <p:txBody>
          <a:bodyPr wrap="square" rtlCol="0">
            <a:spAutoFit/>
          </a:bodyPr>
          <a:lstStyle/>
          <a:p>
            <a:pPr>
              <a:lnSpc>
                <a:spcPct val="150000"/>
              </a:lnSpc>
              <a:buClr>
                <a:srgbClr val="0065CC"/>
              </a:buClr>
            </a:pPr>
            <a:r>
              <a:rPr lang="en-US" b="1" dirty="0" smtClean="0">
                <a:solidFill>
                  <a:srgbClr val="061A49"/>
                </a:solidFill>
                <a:latin typeface="Arial" pitchFamily="34" charset="0"/>
                <a:cs typeface="Arial" pitchFamily="34" charset="0"/>
              </a:rPr>
              <a:t>Definitions for the terms in the matrix are needed for both the likelihood (</a:t>
            </a:r>
            <a:r>
              <a:rPr lang="en-US" b="1" dirty="0" smtClean="0">
                <a:solidFill>
                  <a:srgbClr val="FFB300"/>
                </a:solidFill>
                <a:latin typeface="Arial" pitchFamily="34" charset="0"/>
                <a:cs typeface="Arial" pitchFamily="34" charset="0"/>
              </a:rPr>
              <a:t>probability</a:t>
            </a:r>
            <a:r>
              <a:rPr lang="en-US" b="1" dirty="0" smtClean="0">
                <a:solidFill>
                  <a:srgbClr val="061A49"/>
                </a:solidFill>
                <a:latin typeface="Arial" pitchFamily="34" charset="0"/>
                <a:cs typeface="Arial" pitchFamily="34" charset="0"/>
              </a:rPr>
              <a:t>) and </a:t>
            </a:r>
            <a:r>
              <a:rPr lang="en-US" b="1" dirty="0" smtClean="0">
                <a:solidFill>
                  <a:srgbClr val="FFB300"/>
                </a:solidFill>
                <a:latin typeface="Arial" pitchFamily="34" charset="0"/>
                <a:cs typeface="Arial" pitchFamily="34" charset="0"/>
              </a:rPr>
              <a:t>consequence</a:t>
            </a:r>
            <a:r>
              <a:rPr lang="en-US" b="1" dirty="0" smtClean="0">
                <a:solidFill>
                  <a:srgbClr val="061A49"/>
                </a:solidFill>
                <a:latin typeface="Arial" pitchFamily="34" charset="0"/>
                <a:cs typeface="Arial" pitchFamily="34" charset="0"/>
              </a:rPr>
              <a:t>.  </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10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68936"/>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3" name="Rounded Rectangle 22"/>
          <p:cNvSpPr/>
          <p:nvPr/>
        </p:nvSpPr>
        <p:spPr>
          <a:xfrm>
            <a:off x="3449717" y="2667000"/>
            <a:ext cx="5250150" cy="3200400"/>
          </a:xfrm>
          <a:prstGeom prst="roundRect">
            <a:avLst/>
          </a:prstGeom>
          <a:solidFill>
            <a:srgbClr val="FFB300"/>
          </a:solid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10000" y="27999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Certain</a:t>
            </a:r>
          </a:p>
        </p:txBody>
      </p:sp>
      <p:sp>
        <p:nvSpPr>
          <p:cNvPr id="29" name="Rounded Rectangle 28"/>
          <p:cNvSpPr/>
          <p:nvPr/>
        </p:nvSpPr>
        <p:spPr>
          <a:xfrm>
            <a:off x="3809999" y="34095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a:t>
            </a:r>
          </a:p>
        </p:txBody>
      </p:sp>
      <p:sp>
        <p:nvSpPr>
          <p:cNvPr id="30" name="Rounded Rectangle 29"/>
          <p:cNvSpPr/>
          <p:nvPr/>
        </p:nvSpPr>
        <p:spPr>
          <a:xfrm>
            <a:off x="3809998" y="40191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Possible</a:t>
            </a:r>
          </a:p>
        </p:txBody>
      </p:sp>
      <p:sp>
        <p:nvSpPr>
          <p:cNvPr id="31" name="Rounded Rectangle 30"/>
          <p:cNvSpPr/>
          <p:nvPr/>
        </p:nvSpPr>
        <p:spPr>
          <a:xfrm>
            <a:off x="3810000" y="46287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Unlikely</a:t>
            </a:r>
          </a:p>
        </p:txBody>
      </p:sp>
      <p:sp>
        <p:nvSpPr>
          <p:cNvPr id="39" name="Rounded Rectangle 38"/>
          <p:cNvSpPr/>
          <p:nvPr/>
        </p:nvSpPr>
        <p:spPr>
          <a:xfrm>
            <a:off x="3809997" y="52383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Rare</a:t>
            </a:r>
          </a:p>
        </p:txBody>
      </p:sp>
      <p:sp>
        <p:nvSpPr>
          <p:cNvPr id="5" name="TextBox 4"/>
          <p:cNvSpPr txBox="1"/>
          <p:nvPr/>
        </p:nvSpPr>
        <p:spPr>
          <a:xfrm>
            <a:off x="3255946" y="2133600"/>
            <a:ext cx="5541883" cy="461665"/>
          </a:xfrm>
          <a:prstGeom prst="rect">
            <a:avLst/>
          </a:prstGeom>
          <a:noFill/>
        </p:spPr>
        <p:txBody>
          <a:bodyPr wrap="square" rtlCol="0">
            <a:spAutoFit/>
          </a:bodyPr>
          <a:lstStyle/>
          <a:p>
            <a:pPr algn="ctr"/>
            <a:r>
              <a:rPr lang="en-US" sz="2400" b="1" dirty="0" smtClean="0"/>
              <a:t>Definitions – Probability (Likelihood)</a:t>
            </a:r>
            <a:endParaRPr lang="en-US" sz="2400" b="1" dirty="0"/>
          </a:p>
        </p:txBody>
      </p:sp>
      <p:sp>
        <p:nvSpPr>
          <p:cNvPr id="40" name="Rounded Rectangle 39"/>
          <p:cNvSpPr/>
          <p:nvPr/>
        </p:nvSpPr>
        <p:spPr>
          <a:xfrm>
            <a:off x="5562600" y="27999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 to occur </a:t>
            </a:r>
            <a:r>
              <a:rPr lang="en-US" b="1" i="1" dirty="0" smtClean="0">
                <a:solidFill>
                  <a:schemeClr val="bg1"/>
                </a:solidFill>
              </a:rPr>
              <a:t>often</a:t>
            </a:r>
            <a:r>
              <a:rPr lang="en-US" b="1" dirty="0" smtClean="0">
                <a:solidFill>
                  <a:schemeClr val="bg1"/>
                </a:solidFill>
              </a:rPr>
              <a:t> during the life of the operation</a:t>
            </a:r>
          </a:p>
        </p:txBody>
      </p:sp>
      <p:sp>
        <p:nvSpPr>
          <p:cNvPr id="48" name="Rounded Rectangle 47"/>
          <p:cNvSpPr/>
          <p:nvPr/>
        </p:nvSpPr>
        <p:spPr>
          <a:xfrm>
            <a:off x="5562600" y="34095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 to occur </a:t>
            </a:r>
            <a:r>
              <a:rPr lang="en-US" b="1" i="1" dirty="0" smtClean="0">
                <a:solidFill>
                  <a:schemeClr val="bg1"/>
                </a:solidFill>
              </a:rPr>
              <a:t>several</a:t>
            </a:r>
            <a:r>
              <a:rPr lang="en-US" b="1" dirty="0" smtClean="0">
                <a:solidFill>
                  <a:schemeClr val="bg1"/>
                </a:solidFill>
              </a:rPr>
              <a:t> times  in the life of the operation</a:t>
            </a:r>
          </a:p>
        </p:txBody>
      </p:sp>
      <p:sp>
        <p:nvSpPr>
          <p:cNvPr id="49" name="Rounded Rectangle 48"/>
          <p:cNvSpPr/>
          <p:nvPr/>
        </p:nvSpPr>
        <p:spPr>
          <a:xfrm>
            <a:off x="5562600" y="40191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 to occur </a:t>
            </a:r>
            <a:r>
              <a:rPr lang="en-US" b="1" i="1" dirty="0" smtClean="0">
                <a:solidFill>
                  <a:schemeClr val="bg1"/>
                </a:solidFill>
              </a:rPr>
              <a:t>sometime</a:t>
            </a:r>
            <a:r>
              <a:rPr lang="en-US" b="1" dirty="0" smtClean="0">
                <a:solidFill>
                  <a:schemeClr val="bg1"/>
                </a:solidFill>
              </a:rPr>
              <a:t> in the life of the operation</a:t>
            </a:r>
          </a:p>
        </p:txBody>
      </p:sp>
      <p:sp>
        <p:nvSpPr>
          <p:cNvPr id="50" name="Rounded Rectangle 49"/>
          <p:cNvSpPr/>
          <p:nvPr/>
        </p:nvSpPr>
        <p:spPr>
          <a:xfrm>
            <a:off x="5524358" y="46287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rPr>
              <a:t>Unlikely</a:t>
            </a:r>
            <a:r>
              <a:rPr lang="en-US" b="1" dirty="0" smtClean="0">
                <a:solidFill>
                  <a:schemeClr val="bg1"/>
                </a:solidFill>
              </a:rPr>
              <a:t>, but possible  to occur.</a:t>
            </a:r>
          </a:p>
        </p:txBody>
      </p:sp>
      <p:sp>
        <p:nvSpPr>
          <p:cNvPr id="51" name="Rounded Rectangle 50"/>
          <p:cNvSpPr/>
          <p:nvPr/>
        </p:nvSpPr>
        <p:spPr>
          <a:xfrm>
            <a:off x="5524358" y="5213360"/>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So </a:t>
            </a:r>
            <a:r>
              <a:rPr lang="en-US" b="1" i="1" dirty="0" smtClean="0">
                <a:solidFill>
                  <a:schemeClr val="bg1"/>
                </a:solidFill>
              </a:rPr>
              <a:t>unlikely</a:t>
            </a:r>
            <a:r>
              <a:rPr lang="en-US" b="1" dirty="0" smtClean="0">
                <a:solidFill>
                  <a:schemeClr val="bg1"/>
                </a:solidFill>
              </a:rPr>
              <a:t> it is assumed not to occur </a:t>
            </a:r>
            <a:r>
              <a:rPr lang="en-US" b="1" dirty="0">
                <a:solidFill>
                  <a:schemeClr val="bg1"/>
                </a:solidFill>
              </a:rPr>
              <a:t>.</a:t>
            </a:r>
            <a:endParaRPr lang="en-US" b="1" dirty="0" smtClean="0">
              <a:solidFill>
                <a:schemeClr val="bg1"/>
              </a:solidFill>
            </a:endParaRPr>
          </a:p>
        </p:txBody>
      </p:sp>
      <p:sp>
        <p:nvSpPr>
          <p:cNvPr id="52" name="Rectangle 5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2922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11 of 37</a:t>
            </a: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68936"/>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3" name="Rounded Rectangle 22"/>
          <p:cNvSpPr/>
          <p:nvPr/>
        </p:nvSpPr>
        <p:spPr>
          <a:xfrm>
            <a:off x="542498" y="2667000"/>
            <a:ext cx="8157369" cy="3200400"/>
          </a:xfrm>
          <a:prstGeom prst="roundRect">
            <a:avLst/>
          </a:prstGeom>
          <a:solidFill>
            <a:srgbClr val="FFB300"/>
          </a:solid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00389" y="2799907"/>
            <a:ext cx="1447800"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Catastrophic</a:t>
            </a:r>
          </a:p>
        </p:txBody>
      </p:sp>
      <p:sp>
        <p:nvSpPr>
          <p:cNvPr id="29" name="Rounded Rectangle 28"/>
          <p:cNvSpPr/>
          <p:nvPr/>
        </p:nvSpPr>
        <p:spPr>
          <a:xfrm>
            <a:off x="900387" y="34095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Major</a:t>
            </a:r>
          </a:p>
        </p:txBody>
      </p:sp>
      <p:sp>
        <p:nvSpPr>
          <p:cNvPr id="30" name="Rounded Rectangle 29"/>
          <p:cNvSpPr/>
          <p:nvPr/>
        </p:nvSpPr>
        <p:spPr>
          <a:xfrm>
            <a:off x="900386" y="40191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Moderate</a:t>
            </a:r>
          </a:p>
        </p:txBody>
      </p:sp>
      <p:sp>
        <p:nvSpPr>
          <p:cNvPr id="31" name="Rounded Rectangle 30"/>
          <p:cNvSpPr/>
          <p:nvPr/>
        </p:nvSpPr>
        <p:spPr>
          <a:xfrm>
            <a:off x="900388" y="46287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Minor</a:t>
            </a:r>
          </a:p>
        </p:txBody>
      </p:sp>
      <p:sp>
        <p:nvSpPr>
          <p:cNvPr id="39" name="Rounded Rectangle 38"/>
          <p:cNvSpPr/>
          <p:nvPr/>
        </p:nvSpPr>
        <p:spPr>
          <a:xfrm>
            <a:off x="900386" y="5238307"/>
            <a:ext cx="1447803"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Insignificant</a:t>
            </a:r>
          </a:p>
        </p:txBody>
      </p:sp>
      <p:sp>
        <p:nvSpPr>
          <p:cNvPr id="5" name="TextBox 4"/>
          <p:cNvSpPr txBox="1"/>
          <p:nvPr/>
        </p:nvSpPr>
        <p:spPr>
          <a:xfrm>
            <a:off x="516341" y="2133599"/>
            <a:ext cx="8183526" cy="461665"/>
          </a:xfrm>
          <a:prstGeom prst="rect">
            <a:avLst/>
          </a:prstGeom>
          <a:noFill/>
        </p:spPr>
        <p:txBody>
          <a:bodyPr wrap="square" rtlCol="0">
            <a:spAutoFit/>
          </a:bodyPr>
          <a:lstStyle/>
          <a:p>
            <a:pPr algn="ctr"/>
            <a:r>
              <a:rPr lang="en-US" sz="2400" b="1" dirty="0" smtClean="0"/>
              <a:t>Definitions – Consequence</a:t>
            </a:r>
            <a:endParaRPr lang="en-US" sz="2400" b="1" dirty="0"/>
          </a:p>
        </p:txBody>
      </p:sp>
      <p:sp>
        <p:nvSpPr>
          <p:cNvPr id="40" name="Rounded Rectangle 39"/>
          <p:cNvSpPr/>
          <p:nvPr/>
        </p:nvSpPr>
        <p:spPr>
          <a:xfrm>
            <a:off x="3124200" y="2799907"/>
            <a:ext cx="53763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Death, loss of plant, release to environment with pubic interest, regulatory intervention occurs</a:t>
            </a:r>
          </a:p>
        </p:txBody>
      </p:sp>
      <p:sp>
        <p:nvSpPr>
          <p:cNvPr id="48" name="Rounded Rectangle 47"/>
          <p:cNvSpPr/>
          <p:nvPr/>
        </p:nvSpPr>
        <p:spPr>
          <a:xfrm>
            <a:off x="3128512" y="34095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Permanent impairment, serious  lost time injury, partial loss of plant, lesser release to environment</a:t>
            </a:r>
          </a:p>
        </p:txBody>
      </p:sp>
      <p:sp>
        <p:nvSpPr>
          <p:cNvPr id="49" name="Rounded Rectangle 48"/>
          <p:cNvSpPr/>
          <p:nvPr/>
        </p:nvSpPr>
        <p:spPr>
          <a:xfrm>
            <a:off x="3128512" y="40191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Lost time injury (short term), short term loss of plant, recoverable release to the environment</a:t>
            </a:r>
          </a:p>
        </p:txBody>
      </p:sp>
      <p:sp>
        <p:nvSpPr>
          <p:cNvPr id="50" name="Rounded Rectangle 49"/>
          <p:cNvSpPr/>
          <p:nvPr/>
        </p:nvSpPr>
        <p:spPr>
          <a:xfrm>
            <a:off x="3090270" y="46287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Minor injury, minor damage to plant, minor confined environmental exposure</a:t>
            </a:r>
          </a:p>
        </p:txBody>
      </p:sp>
      <p:sp>
        <p:nvSpPr>
          <p:cNvPr id="51" name="Rounded Rectangle 50"/>
          <p:cNvSpPr/>
          <p:nvPr/>
        </p:nvSpPr>
        <p:spPr>
          <a:xfrm>
            <a:off x="3090270" y="5213360"/>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Very minor incident, less than any of the above.</a:t>
            </a:r>
          </a:p>
        </p:txBody>
      </p:sp>
      <p:sp>
        <p:nvSpPr>
          <p:cNvPr id="52" name="Rectangle 5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7721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9/95/DSC01967_Iron_Ring_Cropp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027" y="3253505"/>
            <a:ext cx="1979714" cy="1305014"/>
          </a:xfrm>
          <a:prstGeom prst="rect">
            <a:avLst/>
          </a:prstGeom>
          <a:noFill/>
          <a:ln w="25400">
            <a:solidFill>
              <a:srgbClr val="996532"/>
            </a:solidFill>
          </a:ln>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542499" y="1905000"/>
            <a:ext cx="6010702" cy="400202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endParaRPr lang="en-US" dirty="0" smtClean="0">
              <a:solidFill>
                <a:schemeClr val="tx1"/>
              </a:solidFill>
            </a:endParaRPr>
          </a:p>
          <a:p>
            <a:pPr marL="290513" indent="-290513">
              <a:lnSpc>
                <a:spcPts val="2500"/>
              </a:lnSpc>
              <a:buClr>
                <a:srgbClr val="FFB300"/>
              </a:buClr>
              <a:buFont typeface="Wingdings" pitchFamily="2" charset="2"/>
              <a:buChar char="v"/>
            </a:pPr>
            <a:r>
              <a:rPr lang="en-US" b="1" dirty="0" smtClean="0">
                <a:solidFill>
                  <a:schemeClr val="tx1"/>
                </a:solidFill>
              </a:rPr>
              <a:t>Shortly after the second bridge collapse, the seven past presidents of the Engineering Institute of Canada came up with the </a:t>
            </a:r>
            <a:r>
              <a:rPr lang="en-US" b="1" dirty="0">
                <a:solidFill>
                  <a:schemeClr val="tx1"/>
                </a:solidFill>
              </a:rPr>
              <a:t>idea of a ceremony for the Obligation of Canadian </a:t>
            </a:r>
            <a:r>
              <a:rPr lang="en-US" b="1" dirty="0" smtClean="0">
                <a:solidFill>
                  <a:schemeClr val="tx1"/>
                </a:solidFill>
              </a:rPr>
              <a:t>Engineers (1922).  </a:t>
            </a:r>
          </a:p>
          <a:p>
            <a:pPr marL="290513" indent="-290513">
              <a:lnSpc>
                <a:spcPts val="2500"/>
              </a:lnSpc>
              <a:buClr>
                <a:srgbClr val="FFB300"/>
              </a:buClr>
              <a:buFont typeface="Wingdings" pitchFamily="2" charset="2"/>
              <a:buChar char="v"/>
            </a:pPr>
            <a:r>
              <a:rPr lang="en-US" b="1" dirty="0" smtClean="0">
                <a:solidFill>
                  <a:schemeClr val="tx1"/>
                </a:solidFill>
              </a:rPr>
              <a:t>At the ceremony, an iron ring worn is given to new engineers and is to be worn on the smallest finger of an engineer’s writing hand.  </a:t>
            </a:r>
          </a:p>
          <a:p>
            <a:pPr marL="290513" indent="-290513">
              <a:lnSpc>
                <a:spcPts val="2500"/>
              </a:lnSpc>
              <a:buClr>
                <a:srgbClr val="FFB300"/>
              </a:buClr>
              <a:buFont typeface="Wingdings" pitchFamily="2" charset="2"/>
              <a:buChar char="v"/>
            </a:pPr>
            <a:r>
              <a:rPr lang="en-US" b="1" dirty="0" smtClean="0">
                <a:solidFill>
                  <a:schemeClr val="tx1"/>
                </a:solidFill>
              </a:rPr>
              <a:t>It symbolizes </a:t>
            </a:r>
            <a:r>
              <a:rPr lang="en-US" b="1" dirty="0">
                <a:solidFill>
                  <a:schemeClr val="tx1"/>
                </a:solidFill>
              </a:rPr>
              <a:t>the pride </a:t>
            </a:r>
            <a:r>
              <a:rPr lang="en-US" b="1" dirty="0" smtClean="0">
                <a:solidFill>
                  <a:schemeClr val="tx1"/>
                </a:solidFill>
              </a:rPr>
              <a:t>engineers </a:t>
            </a:r>
            <a:r>
              <a:rPr lang="en-US" b="1" dirty="0">
                <a:solidFill>
                  <a:schemeClr val="tx1"/>
                </a:solidFill>
              </a:rPr>
              <a:t>have in their profession, </a:t>
            </a:r>
            <a:r>
              <a:rPr lang="en-US" b="1" dirty="0" smtClean="0">
                <a:solidFill>
                  <a:schemeClr val="tx1"/>
                </a:solidFill>
              </a:rPr>
              <a:t>and reminds </a:t>
            </a:r>
            <a:r>
              <a:rPr lang="en-US" b="1" dirty="0">
                <a:solidFill>
                  <a:schemeClr val="tx1"/>
                </a:solidFill>
              </a:rPr>
              <a:t>them of their humility. </a:t>
            </a:r>
            <a:endParaRPr lang="en-US" b="1" dirty="0" smtClean="0">
              <a:solidFill>
                <a:schemeClr val="tx1"/>
              </a:solidFill>
            </a:endParaRPr>
          </a:p>
          <a:p>
            <a:pPr marL="290513" indent="-290513">
              <a:lnSpc>
                <a:spcPts val="2500"/>
              </a:lnSpc>
              <a:buClr>
                <a:srgbClr val="FFB300"/>
              </a:buClr>
              <a:buFont typeface="Wingdings" pitchFamily="2" charset="2"/>
              <a:buChar char="v"/>
            </a:pPr>
            <a:r>
              <a:rPr lang="en-US" b="1" dirty="0" smtClean="0">
                <a:solidFill>
                  <a:schemeClr val="tx1"/>
                </a:solidFill>
              </a:rPr>
              <a:t>The </a:t>
            </a:r>
            <a:r>
              <a:rPr lang="en-US" b="1" dirty="0">
                <a:solidFill>
                  <a:schemeClr val="tx1"/>
                </a:solidFill>
              </a:rPr>
              <a:t>ring </a:t>
            </a:r>
            <a:r>
              <a:rPr lang="en-US" b="1" dirty="0" smtClean="0">
                <a:solidFill>
                  <a:schemeClr val="tx1"/>
                </a:solidFill>
              </a:rPr>
              <a:t>also serves </a:t>
            </a:r>
            <a:r>
              <a:rPr lang="en-US" b="1" dirty="0">
                <a:solidFill>
                  <a:schemeClr val="tx1"/>
                </a:solidFill>
              </a:rPr>
              <a:t>as a reminder to the engineer </a:t>
            </a:r>
            <a:r>
              <a:rPr lang="en-US" b="1" dirty="0" smtClean="0">
                <a:solidFill>
                  <a:schemeClr val="tx1"/>
                </a:solidFill>
              </a:rPr>
              <a:t>of their obligation </a:t>
            </a:r>
            <a:r>
              <a:rPr lang="en-US" b="1" dirty="0">
                <a:solidFill>
                  <a:schemeClr val="tx1"/>
                </a:solidFill>
              </a:rPr>
              <a:t>to live by a high </a:t>
            </a:r>
            <a:r>
              <a:rPr lang="en-US" b="1" dirty="0" smtClean="0">
                <a:solidFill>
                  <a:schemeClr val="tx1"/>
                </a:solidFill>
              </a:rPr>
              <a:t>standard.</a:t>
            </a:r>
            <a:r>
              <a:rPr lang="en-US" b="1" dirty="0" smtClean="0"/>
              <a:t> </a:t>
            </a:r>
            <a:r>
              <a:rPr lang="en-US" b="1" dirty="0"/>
              <a:t>professional conduct. </a:t>
            </a:r>
            <a:endParaRPr lang="en-US" sz="1400" b="1" i="1" dirty="0">
              <a:solidFill>
                <a:schemeClr val="tx1"/>
              </a:solidFill>
            </a:endParaRPr>
          </a:p>
        </p:txBody>
      </p:sp>
      <p:sp>
        <p:nvSpPr>
          <p:cNvPr id="3" name="Rectangle 2"/>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09953" y="5959395"/>
            <a:ext cx="965010" cy="369332"/>
          </a:xfrm>
          <a:prstGeom prst="rect">
            <a:avLst/>
          </a:prstGeom>
          <a:noFill/>
        </p:spPr>
        <p:txBody>
          <a:bodyPr wrap="square" rtlCol="0">
            <a:spAutoFit/>
          </a:bodyPr>
          <a:lstStyle/>
          <a:p>
            <a:pPr algn="ctr"/>
            <a:r>
              <a:rPr lang="en-US" b="1" dirty="0" smtClean="0"/>
              <a:t>6 of 13</a:t>
            </a:r>
            <a:endParaRPr lang="en-US" b="1" dirty="0"/>
          </a:p>
        </p:txBody>
      </p:sp>
      <p:sp>
        <p:nvSpPr>
          <p:cNvPr id="9" name="Left Arrow 8"/>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0" name="TextBox 19"/>
          <p:cNvSpPr txBox="1"/>
          <p:nvPr/>
        </p:nvSpPr>
        <p:spPr>
          <a:xfrm>
            <a:off x="6690027" y="4566591"/>
            <a:ext cx="1979713" cy="523220"/>
          </a:xfrm>
          <a:prstGeom prst="rect">
            <a:avLst/>
          </a:prstGeom>
          <a:noFill/>
        </p:spPr>
        <p:txBody>
          <a:bodyPr wrap="square" rtlCol="0">
            <a:spAutoFit/>
          </a:bodyPr>
          <a:lstStyle/>
          <a:p>
            <a:pPr algn="ctr"/>
            <a:r>
              <a:rPr lang="en-US" sz="1400" i="1" dirty="0" smtClean="0"/>
              <a:t>Photo: commons.wikimedia.org</a:t>
            </a:r>
            <a:endParaRPr lang="en-US" sz="1400" i="1" dirty="0"/>
          </a:p>
        </p:txBody>
      </p:sp>
    </p:spTree>
    <p:extLst>
      <p:ext uri="{BB962C8B-B14F-4D97-AF65-F5344CB8AC3E}">
        <p14:creationId xmlns:p14="http://schemas.microsoft.com/office/powerpoint/2010/main" xmlns="" val="12998083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542499" y="2057400"/>
            <a:ext cx="3877101" cy="3810000"/>
          </a:xfrm>
          <a:prstGeom prst="roundRect">
            <a:avLst/>
          </a:prstGeom>
          <a:solidFill>
            <a:schemeClr val="bg1"/>
          </a:solid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12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68936"/>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pic>
        <p:nvPicPr>
          <p:cNvPr id="52" name="Picture 2" descr="Cardboard bale leaning up against truck do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1514" y="2590800"/>
            <a:ext cx="3657600" cy="2743200"/>
          </a:xfrm>
          <a:prstGeom prst="rect">
            <a:avLst/>
          </a:prstGeom>
          <a:noFill/>
          <a:ln w="25400">
            <a:solidFill>
              <a:srgbClr val="996532"/>
            </a:solidFill>
          </a:ln>
          <a:extLst>
            <a:ext uri="{909E8E84-426E-40DD-AFC4-6F175D3DCCD1}">
              <a14:hiddenFill xmlns:a14="http://schemas.microsoft.com/office/drawing/2010/main" xmlns="">
                <a:solidFill>
                  <a:srgbClr val="FFFFFF"/>
                </a:solidFill>
              </a14:hiddenFill>
            </a:ext>
          </a:extLst>
        </p:spPr>
      </p:pic>
      <p:sp>
        <p:nvSpPr>
          <p:cNvPr id="54" name="TextBox 53"/>
          <p:cNvSpPr txBox="1"/>
          <p:nvPr/>
        </p:nvSpPr>
        <p:spPr>
          <a:xfrm>
            <a:off x="567307" y="2287012"/>
            <a:ext cx="3776093" cy="3416320"/>
          </a:xfrm>
          <a:prstGeom prst="rect">
            <a:avLst/>
          </a:prstGeom>
          <a:noFill/>
        </p:spPr>
        <p:txBody>
          <a:bodyPr wrap="square" rtlCol="0">
            <a:spAutoFit/>
          </a:bodyPr>
          <a:lstStyle/>
          <a:p>
            <a:pPr marL="342900" indent="-342900">
              <a:lnSpc>
                <a:spcPct val="150000"/>
              </a:lnSpc>
              <a:buClr>
                <a:srgbClr val="FFC000"/>
              </a:buClr>
              <a:buFont typeface="Wingdings" pitchFamily="2" charset="2"/>
              <a:buChar char="v"/>
            </a:pPr>
            <a:r>
              <a:rPr lang="en-US" b="1" dirty="0" smtClean="0">
                <a:latin typeface="Arial" pitchFamily="34" charset="0"/>
                <a:cs typeface="Arial" pitchFamily="34" charset="0"/>
              </a:rPr>
              <a:t>Let’s do a risk assessment on the unsecured load.  The company has had 3 other incidences similar to this one in the last year.  Two were near misses where no one was hurt and one resulted in a broken leg.</a:t>
            </a:r>
          </a:p>
        </p:txBody>
      </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443507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5482" y="2057400"/>
            <a:ext cx="2542518"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5640" y="2310947"/>
            <a:ext cx="2362201" cy="3416320"/>
          </a:xfrm>
          <a:prstGeom prst="rect">
            <a:avLst/>
          </a:prstGeom>
          <a:noFill/>
        </p:spPr>
        <p:txBody>
          <a:bodyPr wrap="square" rtlCol="0">
            <a:spAutoFit/>
          </a:bodyPr>
          <a:lstStyle/>
          <a:p>
            <a:pPr marL="285750" indent="-285750">
              <a:lnSpc>
                <a:spcPct val="150000"/>
              </a:lnSpc>
              <a:buClr>
                <a:srgbClr val="FFC000"/>
              </a:buClr>
              <a:buFont typeface="Wingdings" pitchFamily="2" charset="2"/>
              <a:buChar char="v"/>
            </a:pPr>
            <a:r>
              <a:rPr lang="en-US" b="1" dirty="0" smtClean="0">
                <a:solidFill>
                  <a:srgbClr val="061A49"/>
                </a:solidFill>
                <a:latin typeface="Arial" pitchFamily="34" charset="0"/>
                <a:cs typeface="Arial" pitchFamily="34" charset="0"/>
              </a:rPr>
              <a:t>Given it has happened 4 times in the last year, this is certain to happen again.</a:t>
            </a:r>
          </a:p>
          <a:p>
            <a:pPr marL="285750" indent="-285750">
              <a:lnSpc>
                <a:spcPct val="150000"/>
              </a:lnSpc>
              <a:buClr>
                <a:srgbClr val="FFC000"/>
              </a:buClr>
              <a:buFont typeface="Wingdings" pitchFamily="2" charset="2"/>
              <a:buChar char="v"/>
            </a:pPr>
            <a:r>
              <a:rPr lang="en-US" b="1" dirty="0" smtClean="0">
                <a:solidFill>
                  <a:srgbClr val="061A49"/>
                </a:solidFill>
                <a:latin typeface="Arial" pitchFamily="34" charset="0"/>
                <a:cs typeface="Arial" pitchFamily="34" charset="0"/>
              </a:rPr>
              <a:t>What about the consequence?</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13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68936"/>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3" name="Rounded Rectangle 22"/>
          <p:cNvSpPr/>
          <p:nvPr/>
        </p:nvSpPr>
        <p:spPr>
          <a:xfrm>
            <a:off x="3449717" y="2667000"/>
            <a:ext cx="5250150" cy="3200400"/>
          </a:xfrm>
          <a:prstGeom prst="roundRect">
            <a:avLst/>
          </a:prstGeom>
          <a:solidFill>
            <a:srgbClr val="FFB300"/>
          </a:solid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10000" y="27999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Certain</a:t>
            </a:r>
          </a:p>
        </p:txBody>
      </p:sp>
      <p:sp>
        <p:nvSpPr>
          <p:cNvPr id="29" name="Rounded Rectangle 28"/>
          <p:cNvSpPr/>
          <p:nvPr/>
        </p:nvSpPr>
        <p:spPr>
          <a:xfrm>
            <a:off x="3809999" y="34095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Likely</a:t>
            </a:r>
          </a:p>
        </p:txBody>
      </p:sp>
      <p:sp>
        <p:nvSpPr>
          <p:cNvPr id="30" name="Rounded Rectangle 29"/>
          <p:cNvSpPr/>
          <p:nvPr/>
        </p:nvSpPr>
        <p:spPr>
          <a:xfrm>
            <a:off x="3809998" y="40191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Possible</a:t>
            </a:r>
          </a:p>
        </p:txBody>
      </p:sp>
      <p:sp>
        <p:nvSpPr>
          <p:cNvPr id="31" name="Rounded Rectangle 30"/>
          <p:cNvSpPr/>
          <p:nvPr/>
        </p:nvSpPr>
        <p:spPr>
          <a:xfrm>
            <a:off x="3810000" y="46287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Unlikely</a:t>
            </a:r>
          </a:p>
        </p:txBody>
      </p:sp>
      <p:sp>
        <p:nvSpPr>
          <p:cNvPr id="39" name="Rounded Rectangle 38"/>
          <p:cNvSpPr/>
          <p:nvPr/>
        </p:nvSpPr>
        <p:spPr>
          <a:xfrm>
            <a:off x="3809997" y="5238307"/>
            <a:ext cx="1371315"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Rare</a:t>
            </a:r>
          </a:p>
        </p:txBody>
      </p:sp>
      <p:sp>
        <p:nvSpPr>
          <p:cNvPr id="5" name="TextBox 4"/>
          <p:cNvSpPr txBox="1"/>
          <p:nvPr/>
        </p:nvSpPr>
        <p:spPr>
          <a:xfrm>
            <a:off x="3303850" y="2057400"/>
            <a:ext cx="5541883" cy="461665"/>
          </a:xfrm>
          <a:prstGeom prst="rect">
            <a:avLst/>
          </a:prstGeom>
          <a:noFill/>
        </p:spPr>
        <p:txBody>
          <a:bodyPr wrap="square" rtlCol="0">
            <a:spAutoFit/>
          </a:bodyPr>
          <a:lstStyle/>
          <a:p>
            <a:pPr algn="ctr"/>
            <a:r>
              <a:rPr lang="en-US" sz="2400" b="1" dirty="0" smtClean="0"/>
              <a:t>Definitions – Probability (Likelihood)</a:t>
            </a:r>
            <a:endParaRPr lang="en-US" sz="2400" b="1" dirty="0"/>
          </a:p>
        </p:txBody>
      </p:sp>
      <p:sp>
        <p:nvSpPr>
          <p:cNvPr id="40" name="Rounded Rectangle 39"/>
          <p:cNvSpPr/>
          <p:nvPr/>
        </p:nvSpPr>
        <p:spPr>
          <a:xfrm>
            <a:off x="5562600" y="27999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Likely to occur </a:t>
            </a:r>
            <a:r>
              <a:rPr lang="en-US" b="1" i="1" dirty="0" smtClean="0">
                <a:solidFill>
                  <a:schemeClr val="bg1"/>
                </a:solidFill>
              </a:rPr>
              <a:t>often</a:t>
            </a:r>
            <a:r>
              <a:rPr lang="en-US" b="1" dirty="0" smtClean="0">
                <a:solidFill>
                  <a:schemeClr val="bg1"/>
                </a:solidFill>
              </a:rPr>
              <a:t> during the life of the operation</a:t>
            </a:r>
          </a:p>
        </p:txBody>
      </p:sp>
      <p:sp>
        <p:nvSpPr>
          <p:cNvPr id="48" name="Rounded Rectangle 47"/>
          <p:cNvSpPr/>
          <p:nvPr/>
        </p:nvSpPr>
        <p:spPr>
          <a:xfrm>
            <a:off x="5562600" y="34095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Likely to occur </a:t>
            </a:r>
            <a:r>
              <a:rPr lang="en-US" i="1" dirty="0" smtClean="0">
                <a:solidFill>
                  <a:schemeClr val="bg2">
                    <a:lumMod val="75000"/>
                  </a:schemeClr>
                </a:solidFill>
              </a:rPr>
              <a:t>several</a:t>
            </a:r>
            <a:r>
              <a:rPr lang="en-US" dirty="0" smtClean="0">
                <a:solidFill>
                  <a:schemeClr val="bg2">
                    <a:lumMod val="75000"/>
                  </a:schemeClr>
                </a:solidFill>
              </a:rPr>
              <a:t> times  in the life of the operation</a:t>
            </a:r>
          </a:p>
        </p:txBody>
      </p:sp>
      <p:sp>
        <p:nvSpPr>
          <p:cNvPr id="49" name="Rounded Rectangle 48"/>
          <p:cNvSpPr/>
          <p:nvPr/>
        </p:nvSpPr>
        <p:spPr>
          <a:xfrm>
            <a:off x="5562600" y="40191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Likely to occur </a:t>
            </a:r>
            <a:r>
              <a:rPr lang="en-US" i="1" dirty="0" smtClean="0">
                <a:solidFill>
                  <a:schemeClr val="bg2">
                    <a:lumMod val="75000"/>
                  </a:schemeClr>
                </a:solidFill>
              </a:rPr>
              <a:t>sometime</a:t>
            </a:r>
            <a:r>
              <a:rPr lang="en-US" dirty="0" smtClean="0">
                <a:solidFill>
                  <a:schemeClr val="bg2">
                    <a:lumMod val="75000"/>
                  </a:schemeClr>
                </a:solidFill>
              </a:rPr>
              <a:t> in the life of the operation</a:t>
            </a:r>
          </a:p>
        </p:txBody>
      </p:sp>
      <p:sp>
        <p:nvSpPr>
          <p:cNvPr id="50" name="Rounded Rectangle 49"/>
          <p:cNvSpPr/>
          <p:nvPr/>
        </p:nvSpPr>
        <p:spPr>
          <a:xfrm>
            <a:off x="5524358" y="4628707"/>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2">
                    <a:lumMod val="75000"/>
                  </a:schemeClr>
                </a:solidFill>
              </a:rPr>
              <a:t>Unlikely</a:t>
            </a:r>
            <a:r>
              <a:rPr lang="en-US" dirty="0" smtClean="0">
                <a:solidFill>
                  <a:schemeClr val="bg2">
                    <a:lumMod val="75000"/>
                  </a:schemeClr>
                </a:solidFill>
              </a:rPr>
              <a:t>, but possible  to occur.</a:t>
            </a:r>
          </a:p>
        </p:txBody>
      </p:sp>
      <p:sp>
        <p:nvSpPr>
          <p:cNvPr id="51" name="Rounded Rectangle 50"/>
          <p:cNvSpPr/>
          <p:nvPr/>
        </p:nvSpPr>
        <p:spPr>
          <a:xfrm>
            <a:off x="5524358" y="5213360"/>
            <a:ext cx="29379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So </a:t>
            </a:r>
            <a:r>
              <a:rPr lang="en-US" i="1" dirty="0" smtClean="0">
                <a:solidFill>
                  <a:schemeClr val="bg2">
                    <a:lumMod val="75000"/>
                  </a:schemeClr>
                </a:solidFill>
              </a:rPr>
              <a:t>unlikely</a:t>
            </a:r>
            <a:r>
              <a:rPr lang="en-US" dirty="0" smtClean="0">
                <a:solidFill>
                  <a:schemeClr val="bg2">
                    <a:lumMod val="75000"/>
                  </a:schemeClr>
                </a:solidFill>
              </a:rPr>
              <a:t> it is assumed not to occur </a:t>
            </a:r>
            <a:r>
              <a:rPr lang="en-US" dirty="0">
                <a:solidFill>
                  <a:schemeClr val="bg2">
                    <a:lumMod val="75000"/>
                  </a:schemeClr>
                </a:solidFill>
              </a:rPr>
              <a:t>.</a:t>
            </a:r>
            <a:endParaRPr lang="en-US" dirty="0" smtClean="0">
              <a:solidFill>
                <a:schemeClr val="bg2">
                  <a:lumMod val="75000"/>
                </a:schemeClr>
              </a:solidFill>
            </a:endParaRPr>
          </a:p>
        </p:txBody>
      </p:sp>
      <p:sp>
        <p:nvSpPr>
          <p:cNvPr id="52" name="Rectangle 5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87291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14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68936"/>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3" name="Rounded Rectangle 22"/>
          <p:cNvSpPr/>
          <p:nvPr/>
        </p:nvSpPr>
        <p:spPr>
          <a:xfrm>
            <a:off x="542498" y="2667000"/>
            <a:ext cx="8157369" cy="3200400"/>
          </a:xfrm>
          <a:prstGeom prst="roundRect">
            <a:avLst/>
          </a:prstGeom>
          <a:solidFill>
            <a:srgbClr val="FFB300"/>
          </a:solid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00389" y="2799907"/>
            <a:ext cx="1447800"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Catastrophic</a:t>
            </a:r>
          </a:p>
        </p:txBody>
      </p:sp>
      <p:sp>
        <p:nvSpPr>
          <p:cNvPr id="29" name="Rounded Rectangle 28"/>
          <p:cNvSpPr/>
          <p:nvPr/>
        </p:nvSpPr>
        <p:spPr>
          <a:xfrm>
            <a:off x="900387" y="34095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Major</a:t>
            </a:r>
          </a:p>
        </p:txBody>
      </p:sp>
      <p:sp>
        <p:nvSpPr>
          <p:cNvPr id="30" name="Rounded Rectangle 29"/>
          <p:cNvSpPr/>
          <p:nvPr/>
        </p:nvSpPr>
        <p:spPr>
          <a:xfrm>
            <a:off x="903437" y="40191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Moderate</a:t>
            </a:r>
          </a:p>
        </p:txBody>
      </p:sp>
      <p:sp>
        <p:nvSpPr>
          <p:cNvPr id="31" name="Rounded Rectangle 30"/>
          <p:cNvSpPr/>
          <p:nvPr/>
        </p:nvSpPr>
        <p:spPr>
          <a:xfrm>
            <a:off x="903439" y="4628707"/>
            <a:ext cx="1444752"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Minor</a:t>
            </a:r>
          </a:p>
        </p:txBody>
      </p:sp>
      <p:sp>
        <p:nvSpPr>
          <p:cNvPr id="39" name="Rounded Rectangle 38"/>
          <p:cNvSpPr/>
          <p:nvPr/>
        </p:nvSpPr>
        <p:spPr>
          <a:xfrm>
            <a:off x="900386" y="5238307"/>
            <a:ext cx="1447803" cy="457200"/>
          </a:xfrm>
          <a:prstGeom prst="roundRe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Insignificant</a:t>
            </a:r>
          </a:p>
        </p:txBody>
      </p:sp>
      <p:sp>
        <p:nvSpPr>
          <p:cNvPr id="5" name="TextBox 4"/>
          <p:cNvSpPr txBox="1"/>
          <p:nvPr/>
        </p:nvSpPr>
        <p:spPr>
          <a:xfrm>
            <a:off x="516341" y="2133599"/>
            <a:ext cx="8183526" cy="369332"/>
          </a:xfrm>
          <a:prstGeom prst="rect">
            <a:avLst/>
          </a:prstGeom>
          <a:noFill/>
        </p:spPr>
        <p:txBody>
          <a:bodyPr wrap="square" rtlCol="0">
            <a:spAutoFit/>
          </a:bodyPr>
          <a:lstStyle/>
          <a:p>
            <a:pPr marL="342900" indent="-342900">
              <a:buClr>
                <a:srgbClr val="FFB300"/>
              </a:buClr>
              <a:buFont typeface="Wingdings" pitchFamily="2" charset="2"/>
              <a:buChar char="v"/>
            </a:pPr>
            <a:r>
              <a:rPr lang="en-US" b="1" dirty="0" smtClean="0">
                <a:latin typeface="Arial" pitchFamily="34" charset="0"/>
                <a:cs typeface="Arial" pitchFamily="34" charset="0"/>
              </a:rPr>
              <a:t>Since a fatality occurred, the consequence is catastrophic.</a:t>
            </a:r>
            <a:endParaRPr lang="en-US" b="1" dirty="0">
              <a:latin typeface="Arial" pitchFamily="34" charset="0"/>
              <a:cs typeface="Arial" pitchFamily="34" charset="0"/>
            </a:endParaRPr>
          </a:p>
        </p:txBody>
      </p:sp>
      <p:sp>
        <p:nvSpPr>
          <p:cNvPr id="40" name="Rounded Rectangle 39"/>
          <p:cNvSpPr/>
          <p:nvPr/>
        </p:nvSpPr>
        <p:spPr>
          <a:xfrm>
            <a:off x="3124200" y="2799907"/>
            <a:ext cx="5376364"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Death, loss of plant, release to environment with public interest, regulatory intervention occurs</a:t>
            </a:r>
          </a:p>
        </p:txBody>
      </p:sp>
      <p:sp>
        <p:nvSpPr>
          <p:cNvPr id="48" name="Rounded Rectangle 47"/>
          <p:cNvSpPr/>
          <p:nvPr/>
        </p:nvSpPr>
        <p:spPr>
          <a:xfrm>
            <a:off x="3128512" y="34095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Permanent impairment, serious  lost time injury, partial loss of plant, lesser release to environment</a:t>
            </a:r>
          </a:p>
        </p:txBody>
      </p:sp>
      <p:sp>
        <p:nvSpPr>
          <p:cNvPr id="49" name="Rounded Rectangle 48"/>
          <p:cNvSpPr/>
          <p:nvPr/>
        </p:nvSpPr>
        <p:spPr>
          <a:xfrm>
            <a:off x="3128512" y="40191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Lost time injury (short term), short term loss of plant, recoverable release to the environment</a:t>
            </a:r>
          </a:p>
        </p:txBody>
      </p:sp>
      <p:sp>
        <p:nvSpPr>
          <p:cNvPr id="50" name="Rounded Rectangle 49"/>
          <p:cNvSpPr/>
          <p:nvPr/>
        </p:nvSpPr>
        <p:spPr>
          <a:xfrm>
            <a:off x="3090270" y="4628707"/>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Minor injury, minor damage to plant, minor confined environmental exposure</a:t>
            </a:r>
          </a:p>
        </p:txBody>
      </p:sp>
      <p:sp>
        <p:nvSpPr>
          <p:cNvPr id="51" name="Rounded Rectangle 50"/>
          <p:cNvSpPr/>
          <p:nvPr/>
        </p:nvSpPr>
        <p:spPr>
          <a:xfrm>
            <a:off x="3090270" y="5213360"/>
            <a:ext cx="5303520" cy="457200"/>
          </a:xfrm>
          <a:prstGeom prst="roundRect">
            <a:avLst/>
          </a:prstGeom>
          <a:solidFill>
            <a:srgbClr val="996532"/>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75000"/>
                  </a:schemeClr>
                </a:solidFill>
              </a:rPr>
              <a:t>Very minor incident, less than any of the above.</a:t>
            </a:r>
          </a:p>
        </p:txBody>
      </p:sp>
      <p:sp>
        <p:nvSpPr>
          <p:cNvPr id="52" name="Rectangle 5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216158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13860"/>
            <a:ext cx="8153400" cy="4069111"/>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1864196"/>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With a Probability of </a:t>
            </a:r>
            <a:r>
              <a:rPr lang="en-US" b="1" dirty="0" smtClean="0">
                <a:solidFill>
                  <a:srgbClr val="FFB300"/>
                </a:solidFill>
                <a:latin typeface="Arial" pitchFamily="34" charset="0"/>
                <a:cs typeface="Arial" pitchFamily="34" charset="0"/>
              </a:rPr>
              <a:t>Certain</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and a Consequence of </a:t>
            </a:r>
            <a:r>
              <a:rPr lang="en-US" b="1" dirty="0" smtClean="0">
                <a:solidFill>
                  <a:srgbClr val="FFB300"/>
                </a:solidFill>
                <a:latin typeface="Arial" pitchFamily="34" charset="0"/>
                <a:cs typeface="Arial" pitchFamily="34" charset="0"/>
              </a:rPr>
              <a:t>Catastrophic</a:t>
            </a:r>
            <a:r>
              <a:rPr lang="en-US" b="1" dirty="0" smtClean="0">
                <a:latin typeface="Arial" pitchFamily="34" charset="0"/>
                <a:cs typeface="Arial" pitchFamily="34" charset="0"/>
              </a:rPr>
              <a:t>, the unsecured load has been identified as an </a:t>
            </a:r>
            <a:r>
              <a:rPr lang="en-US" b="1" dirty="0" smtClean="0">
                <a:solidFill>
                  <a:srgbClr val="FFB300"/>
                </a:solidFill>
                <a:latin typeface="Arial" pitchFamily="34" charset="0"/>
                <a:cs typeface="Arial" pitchFamily="34" charset="0"/>
              </a:rPr>
              <a:t>extreme hazard</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and immediate changes by the company need to take place to ensure the safety of its workers. </a:t>
            </a:r>
            <a:endParaRPr lang="en-US" b="1" dirty="0">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3" y="6027363"/>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1" y="6024315"/>
            <a:ext cx="1018032" cy="369332"/>
          </a:xfrm>
          <a:prstGeom prst="rect">
            <a:avLst/>
          </a:prstGeom>
          <a:noFill/>
        </p:spPr>
        <p:txBody>
          <a:bodyPr wrap="square" rtlCol="0">
            <a:spAutoFit/>
          </a:bodyPr>
          <a:lstStyle/>
          <a:p>
            <a:pPr algn="ctr"/>
            <a:r>
              <a:rPr lang="en-US" b="1" dirty="0" smtClean="0"/>
              <a:t>15 of 37</a:t>
            </a:r>
            <a:endParaRPr lang="en-US" b="1" dirty="0"/>
          </a:p>
        </p:txBody>
      </p:sp>
      <p:sp>
        <p:nvSpPr>
          <p:cNvPr id="28" name="Left Arrow 27"/>
          <p:cNvSpPr/>
          <p:nvPr/>
        </p:nvSpPr>
        <p:spPr>
          <a:xfrm>
            <a:off x="6334973" y="6027363"/>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graphicFrame>
        <p:nvGraphicFramePr>
          <p:cNvPr id="5" name="Table 4"/>
          <p:cNvGraphicFramePr>
            <a:graphicFrameLocks noGrp="1"/>
          </p:cNvGraphicFramePr>
          <p:nvPr>
            <p:extLst>
              <p:ext uri="{D42A27DB-BD31-4B8C-83A1-F6EECF244321}">
                <p14:modId xmlns:p14="http://schemas.microsoft.com/office/powerpoint/2010/main" xmlns="" val="2120167184"/>
              </p:ext>
            </p:extLst>
          </p:nvPr>
        </p:nvGraphicFramePr>
        <p:xfrm>
          <a:off x="1275404" y="3594641"/>
          <a:ext cx="7032219" cy="2272761"/>
        </p:xfrm>
        <a:graphic>
          <a:graphicData uri="http://schemas.openxmlformats.org/drawingml/2006/table">
            <a:tbl>
              <a:tblPr firstRow="1" bandRow="1">
                <a:tableStyleId>{5C22544A-7EE6-4342-B048-85BDC9FD1C3A}</a:tableStyleId>
              </a:tblPr>
              <a:tblGrid>
                <a:gridCol w="922930"/>
                <a:gridCol w="1143000"/>
                <a:gridCol w="1295400"/>
                <a:gridCol w="1143000"/>
                <a:gridCol w="1152020"/>
                <a:gridCol w="1375869"/>
              </a:tblGrid>
              <a:tr h="156133">
                <a:tc>
                  <a:txBody>
                    <a:bodyPr/>
                    <a:lstStyle/>
                    <a:p>
                      <a:endParaRPr lang="en-US" dirty="0">
                        <a:solidFill>
                          <a:schemeClr val="bg1"/>
                        </a:solidFill>
                      </a:endParaRPr>
                    </a:p>
                  </a:txBody>
                  <a:tcPr>
                    <a:solidFill>
                      <a:srgbClr val="2646D0"/>
                    </a:solidFill>
                  </a:tcPr>
                </a:tc>
                <a:tc gridSpan="5">
                  <a:txBody>
                    <a:bodyPr/>
                    <a:lstStyle/>
                    <a:p>
                      <a:pPr algn="ctr"/>
                      <a:r>
                        <a:rPr lang="en-US" dirty="0" smtClean="0">
                          <a:solidFill>
                            <a:schemeClr val="bg1"/>
                          </a:solidFill>
                        </a:rPr>
                        <a:t>Consequence</a:t>
                      </a:r>
                      <a:endParaRPr lang="en-US" dirty="0">
                        <a:solidFill>
                          <a:schemeClr val="bg1"/>
                        </a:solidFill>
                      </a:endParaRPr>
                    </a:p>
                  </a:txBody>
                  <a:tcPr>
                    <a:solidFill>
                      <a:srgbClr val="2646D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5401">
                <a:tc>
                  <a:txBody>
                    <a:bodyPr/>
                    <a:lstStyle/>
                    <a:p>
                      <a:endParaRPr lang="en-US" sz="1200" dirty="0">
                        <a:solidFill>
                          <a:schemeClr val="bg1"/>
                        </a:solidFill>
                      </a:endParaRPr>
                    </a:p>
                  </a:txBody>
                  <a:tcPr>
                    <a:solidFill>
                      <a:srgbClr val="2646D0"/>
                    </a:solidFill>
                  </a:tcPr>
                </a:tc>
                <a:tc>
                  <a:txBody>
                    <a:bodyPr/>
                    <a:lstStyle/>
                    <a:p>
                      <a:pPr algn="ctr"/>
                      <a:r>
                        <a:rPr lang="en-US" sz="1200" b="1" dirty="0" smtClean="0">
                          <a:solidFill>
                            <a:schemeClr val="bg1"/>
                          </a:solidFill>
                        </a:rPr>
                        <a:t>1 </a:t>
                      </a:r>
                    </a:p>
                    <a:p>
                      <a:pPr algn="ctr"/>
                      <a:r>
                        <a:rPr lang="en-US" sz="1200" b="1" dirty="0" smtClean="0">
                          <a:solidFill>
                            <a:schemeClr val="bg1"/>
                          </a:solidFill>
                        </a:rPr>
                        <a:t>Insignificant</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2 </a:t>
                      </a:r>
                    </a:p>
                    <a:p>
                      <a:pPr algn="ctr"/>
                      <a:r>
                        <a:rPr lang="en-US" sz="1200" b="1" dirty="0" smtClean="0">
                          <a:solidFill>
                            <a:schemeClr val="bg1"/>
                          </a:solidFill>
                        </a:rPr>
                        <a:t>Minor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3 </a:t>
                      </a:r>
                    </a:p>
                    <a:p>
                      <a:pPr algn="ctr"/>
                      <a:r>
                        <a:rPr lang="en-US" sz="1200" b="1" dirty="0" smtClean="0">
                          <a:solidFill>
                            <a:schemeClr val="bg1"/>
                          </a:solidFill>
                        </a:rPr>
                        <a:t>Moderate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4 </a:t>
                      </a:r>
                    </a:p>
                    <a:p>
                      <a:pPr algn="ctr"/>
                      <a:r>
                        <a:rPr lang="en-US" sz="1200" b="1" dirty="0" smtClean="0">
                          <a:solidFill>
                            <a:schemeClr val="bg1"/>
                          </a:solidFill>
                        </a:rPr>
                        <a:t>Major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5</a:t>
                      </a:r>
                    </a:p>
                    <a:p>
                      <a:pPr algn="ctr"/>
                      <a:r>
                        <a:rPr lang="en-US" sz="1200" b="1" dirty="0" smtClean="0">
                          <a:solidFill>
                            <a:schemeClr val="bg1"/>
                          </a:solidFill>
                        </a:rPr>
                        <a:t>Catastrophic</a:t>
                      </a:r>
                    </a:p>
                  </a:txBody>
                  <a:tcPr>
                    <a:solidFill>
                      <a:srgbClr val="2646D0"/>
                    </a:solidFill>
                  </a:tcPr>
                </a:tc>
              </a:tr>
              <a:tr h="155319">
                <a:tc>
                  <a:txBody>
                    <a:bodyPr/>
                    <a:lstStyle/>
                    <a:p>
                      <a:r>
                        <a:rPr lang="en-US" sz="1200" b="1" dirty="0" smtClean="0">
                          <a:solidFill>
                            <a:schemeClr val="bg1"/>
                          </a:solidFill>
                        </a:rPr>
                        <a:t>5</a:t>
                      </a:r>
                      <a:r>
                        <a:rPr lang="en-US" sz="1200" b="1" baseline="0" dirty="0" smtClean="0">
                          <a:solidFill>
                            <a:schemeClr val="bg1"/>
                          </a:solidFill>
                        </a:rPr>
                        <a:t>  </a:t>
                      </a:r>
                      <a:r>
                        <a:rPr lang="en-US" sz="1200" b="1" dirty="0" smtClean="0">
                          <a:solidFill>
                            <a:schemeClr val="bg1"/>
                          </a:solidFill>
                        </a:rPr>
                        <a:t>Certain</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4  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r>
              <a:tr h="155319">
                <a:tc>
                  <a:txBody>
                    <a:bodyPr/>
                    <a:lstStyle/>
                    <a:p>
                      <a:r>
                        <a:rPr lang="en-US" sz="1200" b="1" dirty="0" smtClean="0">
                          <a:solidFill>
                            <a:schemeClr val="bg1"/>
                          </a:solidFill>
                        </a:rPr>
                        <a:t>3  Possible</a:t>
                      </a: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r>
              <a:tr h="155319">
                <a:tc>
                  <a:txBody>
                    <a:bodyPr/>
                    <a:lstStyle/>
                    <a:p>
                      <a:r>
                        <a:rPr lang="en-US" sz="1200" b="1" dirty="0" smtClean="0">
                          <a:solidFill>
                            <a:schemeClr val="bg1"/>
                          </a:solidFill>
                        </a:rPr>
                        <a:t>2  Unlikely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r>
              <a:tr h="155319">
                <a:tc>
                  <a:txBody>
                    <a:bodyPr/>
                    <a:lstStyle/>
                    <a:p>
                      <a:r>
                        <a:rPr lang="en-US" sz="1200" b="1" dirty="0" smtClean="0">
                          <a:solidFill>
                            <a:schemeClr val="bg1"/>
                          </a:solidFill>
                        </a:rPr>
                        <a:t>1  Rare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r>
            </a:tbl>
          </a:graphicData>
        </a:graphic>
      </p:graphicFrame>
      <p:sp>
        <p:nvSpPr>
          <p:cNvPr id="6" name="TextBox 5"/>
          <p:cNvSpPr txBox="1"/>
          <p:nvPr/>
        </p:nvSpPr>
        <p:spPr>
          <a:xfrm rot="16200000">
            <a:off x="-59603" y="4563140"/>
            <a:ext cx="2258568" cy="369332"/>
          </a:xfrm>
          <a:prstGeom prst="rect">
            <a:avLst/>
          </a:prstGeom>
          <a:solidFill>
            <a:srgbClr val="2646D0"/>
          </a:solidFill>
        </p:spPr>
        <p:txBody>
          <a:bodyPr wrap="square" rtlCol="0">
            <a:spAutoFit/>
          </a:bodyPr>
          <a:lstStyle/>
          <a:p>
            <a:pPr algn="ctr"/>
            <a:r>
              <a:rPr lang="en-US" b="1" dirty="0" smtClean="0">
                <a:solidFill>
                  <a:schemeClr val="bg1"/>
                </a:solidFill>
              </a:rPr>
              <a:t>Probability</a:t>
            </a:r>
            <a:endParaRPr lang="en-US" b="1" dirty="0">
              <a:solidFill>
                <a:schemeClr val="bg1"/>
              </a:solidFill>
            </a:endParaRPr>
          </a:p>
        </p:txBody>
      </p:sp>
      <p:sp>
        <p:nvSpPr>
          <p:cNvPr id="25" name="Rectangle 24"/>
          <p:cNvSpPr/>
          <p:nvPr/>
        </p:nvSpPr>
        <p:spPr>
          <a:xfrm>
            <a:off x="516340" y="649605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691929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06025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6978" y="1735266"/>
            <a:ext cx="7907741" cy="4247317"/>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Had the company done a risk assessment after the first near miss, and then taken some corrective actions, the probability may have been “</a:t>
            </a:r>
            <a:r>
              <a:rPr lang="en-US" b="1" dirty="0" smtClean="0">
                <a:solidFill>
                  <a:srgbClr val="FFB300"/>
                </a:solidFill>
                <a:latin typeface="Arial" pitchFamily="34" charset="0"/>
                <a:cs typeface="Arial" pitchFamily="34" charset="0"/>
              </a:rPr>
              <a:t>possible</a:t>
            </a:r>
            <a:r>
              <a:rPr lang="en-US" b="1" dirty="0" smtClean="0">
                <a:latin typeface="Arial" pitchFamily="34" charset="0"/>
                <a:cs typeface="Arial" pitchFamily="34" charset="0"/>
              </a:rPr>
              <a:t>”.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consequence would still have been “</a:t>
            </a:r>
            <a:r>
              <a:rPr lang="en-US" b="1" dirty="0" smtClean="0">
                <a:solidFill>
                  <a:srgbClr val="FFB300"/>
                </a:solidFill>
                <a:latin typeface="Arial" pitchFamily="34" charset="0"/>
                <a:cs typeface="Arial" pitchFamily="34" charset="0"/>
              </a:rPr>
              <a:t>major</a:t>
            </a:r>
            <a:r>
              <a:rPr lang="en-US" b="1" dirty="0" smtClean="0">
                <a:latin typeface="Arial" pitchFamily="34" charset="0"/>
                <a:cs typeface="Arial" pitchFamily="34" charset="0"/>
              </a:rPr>
              <a:t>” or “</a:t>
            </a:r>
            <a:r>
              <a:rPr lang="en-US" b="1" dirty="0" smtClean="0">
                <a:solidFill>
                  <a:srgbClr val="FFB300"/>
                </a:solidFill>
                <a:latin typeface="Arial" pitchFamily="34" charset="0"/>
                <a:cs typeface="Arial" pitchFamily="34" charset="0"/>
              </a:rPr>
              <a:t>catastrophic</a:t>
            </a:r>
            <a:r>
              <a:rPr lang="en-US" b="1" dirty="0" smtClean="0">
                <a:latin typeface="Arial" pitchFamily="34" charset="0"/>
                <a:cs typeface="Arial" pitchFamily="34" charset="0"/>
              </a:rPr>
              <a:t>” because it isn’t too hard to see that a load falling from that height could kill or seriously injure someone.</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risk matrix still shows that this is an extreme hazard and warrants immediate changes to the company’s policy and procedures.  This proactive approach to assessing risk provides a much safer work environment.</a:t>
            </a:r>
            <a:endParaRPr lang="en-US" b="1" dirty="0">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16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3" name="Rectangle 22"/>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671800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913861"/>
            <a:ext cx="8153400" cy="396323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17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Qualitative Risk Assessment</a:t>
            </a:r>
          </a:p>
        </p:txBody>
      </p:sp>
      <p:grpSp>
        <p:nvGrpSpPr>
          <p:cNvPr id="32" name="Group 31"/>
          <p:cNvGrpSpPr/>
          <p:nvPr/>
        </p:nvGrpSpPr>
        <p:grpSpPr>
          <a:xfrm>
            <a:off x="516340" y="296586"/>
            <a:ext cx="8153401" cy="389214"/>
            <a:chOff x="516340" y="296586"/>
            <a:chExt cx="8153401" cy="389214"/>
          </a:xfrm>
        </p:grpSpPr>
        <p:sp>
          <p:nvSpPr>
            <p:cNvPr id="33" name="Round Diagonal Corner Rectangle 3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5" name="Round Diagonal Corner Rectangle 3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6" name="Round Diagonal Corner Rectangle 35"/>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7" name="Round Diagonal Corner Rectangle 36"/>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8" name="Round Diagonal Corner Rectangle 37"/>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graphicFrame>
        <p:nvGraphicFramePr>
          <p:cNvPr id="5" name="Table 4"/>
          <p:cNvGraphicFramePr>
            <a:graphicFrameLocks noGrp="1"/>
          </p:cNvGraphicFramePr>
          <p:nvPr>
            <p:extLst>
              <p:ext uri="{D42A27DB-BD31-4B8C-83A1-F6EECF244321}">
                <p14:modId xmlns:p14="http://schemas.microsoft.com/office/powerpoint/2010/main" xmlns="" val="739603913"/>
              </p:ext>
            </p:extLst>
          </p:nvPr>
        </p:nvGraphicFramePr>
        <p:xfrm>
          <a:off x="1199760" y="2288833"/>
          <a:ext cx="7032219" cy="2272761"/>
        </p:xfrm>
        <a:graphic>
          <a:graphicData uri="http://schemas.openxmlformats.org/drawingml/2006/table">
            <a:tbl>
              <a:tblPr firstRow="1" bandRow="1">
                <a:tableStyleId>{5C22544A-7EE6-4342-B048-85BDC9FD1C3A}</a:tableStyleId>
              </a:tblPr>
              <a:tblGrid>
                <a:gridCol w="922930"/>
                <a:gridCol w="1143000"/>
                <a:gridCol w="1295400"/>
                <a:gridCol w="1143000"/>
                <a:gridCol w="1152020"/>
                <a:gridCol w="1375869"/>
              </a:tblGrid>
              <a:tr h="156133">
                <a:tc>
                  <a:txBody>
                    <a:bodyPr/>
                    <a:lstStyle/>
                    <a:p>
                      <a:endParaRPr lang="en-US" dirty="0">
                        <a:solidFill>
                          <a:schemeClr val="bg1"/>
                        </a:solidFill>
                      </a:endParaRPr>
                    </a:p>
                  </a:txBody>
                  <a:tcPr>
                    <a:solidFill>
                      <a:srgbClr val="2646D0"/>
                    </a:solidFill>
                  </a:tcPr>
                </a:tc>
                <a:tc gridSpan="5">
                  <a:txBody>
                    <a:bodyPr/>
                    <a:lstStyle/>
                    <a:p>
                      <a:pPr algn="ctr"/>
                      <a:r>
                        <a:rPr lang="en-US" dirty="0" smtClean="0">
                          <a:solidFill>
                            <a:schemeClr val="bg1"/>
                          </a:solidFill>
                        </a:rPr>
                        <a:t>Consequence</a:t>
                      </a:r>
                      <a:endParaRPr lang="en-US" dirty="0">
                        <a:solidFill>
                          <a:schemeClr val="bg1"/>
                        </a:solidFill>
                      </a:endParaRPr>
                    </a:p>
                  </a:txBody>
                  <a:tcPr>
                    <a:solidFill>
                      <a:srgbClr val="2646D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5401">
                <a:tc>
                  <a:txBody>
                    <a:bodyPr/>
                    <a:lstStyle/>
                    <a:p>
                      <a:endParaRPr lang="en-US" sz="1200" dirty="0">
                        <a:solidFill>
                          <a:schemeClr val="bg1"/>
                        </a:solidFill>
                      </a:endParaRPr>
                    </a:p>
                  </a:txBody>
                  <a:tcPr>
                    <a:solidFill>
                      <a:srgbClr val="2646D0"/>
                    </a:solidFill>
                  </a:tcPr>
                </a:tc>
                <a:tc>
                  <a:txBody>
                    <a:bodyPr/>
                    <a:lstStyle/>
                    <a:p>
                      <a:pPr algn="ctr"/>
                      <a:r>
                        <a:rPr lang="en-US" sz="1200" b="1" dirty="0" smtClean="0">
                          <a:solidFill>
                            <a:schemeClr val="bg1"/>
                          </a:solidFill>
                        </a:rPr>
                        <a:t>1 </a:t>
                      </a:r>
                    </a:p>
                    <a:p>
                      <a:pPr algn="ctr"/>
                      <a:r>
                        <a:rPr lang="en-US" sz="1200" b="1" dirty="0" smtClean="0">
                          <a:solidFill>
                            <a:schemeClr val="bg1"/>
                          </a:solidFill>
                        </a:rPr>
                        <a:t>Insignificant</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2 </a:t>
                      </a:r>
                    </a:p>
                    <a:p>
                      <a:pPr algn="ctr"/>
                      <a:r>
                        <a:rPr lang="en-US" sz="1200" b="1" dirty="0" smtClean="0">
                          <a:solidFill>
                            <a:schemeClr val="bg1"/>
                          </a:solidFill>
                        </a:rPr>
                        <a:t>Minor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3 </a:t>
                      </a:r>
                    </a:p>
                    <a:p>
                      <a:pPr algn="ctr"/>
                      <a:r>
                        <a:rPr lang="en-US" sz="1200" b="1" dirty="0" smtClean="0">
                          <a:solidFill>
                            <a:schemeClr val="bg1"/>
                          </a:solidFill>
                        </a:rPr>
                        <a:t>Moderate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4 </a:t>
                      </a:r>
                    </a:p>
                    <a:p>
                      <a:pPr algn="ctr"/>
                      <a:r>
                        <a:rPr lang="en-US" sz="1200" b="1" dirty="0" smtClean="0">
                          <a:solidFill>
                            <a:schemeClr val="bg1"/>
                          </a:solidFill>
                        </a:rPr>
                        <a:t>Major</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5</a:t>
                      </a:r>
                    </a:p>
                    <a:p>
                      <a:pPr algn="ctr"/>
                      <a:r>
                        <a:rPr lang="en-US" sz="1200" b="1" dirty="0" smtClean="0">
                          <a:solidFill>
                            <a:schemeClr val="bg1"/>
                          </a:solidFill>
                        </a:rPr>
                        <a:t>Catastrophic</a:t>
                      </a:r>
                    </a:p>
                  </a:txBody>
                  <a:tcPr>
                    <a:solidFill>
                      <a:srgbClr val="2646D0"/>
                    </a:solidFill>
                  </a:tcPr>
                </a:tc>
              </a:tr>
              <a:tr h="155319">
                <a:tc>
                  <a:txBody>
                    <a:bodyPr/>
                    <a:lstStyle/>
                    <a:p>
                      <a:r>
                        <a:rPr lang="en-US" sz="1200" b="1" dirty="0" smtClean="0">
                          <a:solidFill>
                            <a:schemeClr val="bg1"/>
                          </a:solidFill>
                        </a:rPr>
                        <a:t>5</a:t>
                      </a:r>
                      <a:r>
                        <a:rPr lang="en-US" sz="1200" b="1" baseline="0" dirty="0" smtClean="0">
                          <a:solidFill>
                            <a:schemeClr val="bg1"/>
                          </a:solidFill>
                        </a:rPr>
                        <a:t>  </a:t>
                      </a:r>
                      <a:r>
                        <a:rPr lang="en-US" sz="1200" b="1" dirty="0" smtClean="0">
                          <a:solidFill>
                            <a:schemeClr val="bg1"/>
                          </a:solidFill>
                        </a:rPr>
                        <a:t>Certain</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r>
              <a:tr h="155319">
                <a:tc>
                  <a:txBody>
                    <a:bodyPr/>
                    <a:lstStyle/>
                    <a:p>
                      <a:r>
                        <a:rPr lang="en-US" sz="1200" b="1" dirty="0" smtClean="0">
                          <a:solidFill>
                            <a:schemeClr val="bg1"/>
                          </a:solidFill>
                        </a:rPr>
                        <a:t>4  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r>
              <a:tr h="155319">
                <a:tc>
                  <a:txBody>
                    <a:bodyPr/>
                    <a:lstStyle/>
                    <a:p>
                      <a:r>
                        <a:rPr lang="en-US" sz="1200" b="1" dirty="0" smtClean="0">
                          <a:solidFill>
                            <a:schemeClr val="bg1"/>
                          </a:solidFill>
                        </a:rPr>
                        <a:t>3  Possible</a:t>
                      </a: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rgbClr val="FF0000"/>
                    </a:solidFill>
                  </a:tcPr>
                </a:tc>
              </a:tr>
              <a:tr h="155319">
                <a:tc>
                  <a:txBody>
                    <a:bodyPr/>
                    <a:lstStyle/>
                    <a:p>
                      <a:r>
                        <a:rPr lang="en-US" sz="1200" b="1" dirty="0" smtClean="0">
                          <a:solidFill>
                            <a:schemeClr val="bg1"/>
                          </a:solidFill>
                        </a:rPr>
                        <a:t>2  Unlikely</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EXTREME</a:t>
                      </a:r>
                      <a:endParaRPr lang="en-US" sz="1200" b="1" dirty="0">
                        <a:solidFill>
                          <a:schemeClr val="bg1"/>
                        </a:solidFill>
                      </a:endParaRPr>
                    </a:p>
                  </a:txBody>
                  <a:tcPr>
                    <a:solidFill>
                      <a:schemeClr val="bg2">
                        <a:lumMod val="50000"/>
                      </a:schemeClr>
                    </a:solidFill>
                  </a:tcPr>
                </a:tc>
              </a:tr>
              <a:tr h="155319">
                <a:tc>
                  <a:txBody>
                    <a:bodyPr/>
                    <a:lstStyle/>
                    <a:p>
                      <a:r>
                        <a:rPr lang="en-US" sz="1200" b="1" dirty="0" smtClean="0">
                          <a:solidFill>
                            <a:schemeClr val="bg1"/>
                          </a:solidFill>
                        </a:rPr>
                        <a:t>1  Rare</a:t>
                      </a:r>
                      <a:endParaRPr lang="en-US" sz="1200" b="1" dirty="0">
                        <a:solidFill>
                          <a:schemeClr val="bg1"/>
                        </a:solidFill>
                      </a:endParaRPr>
                    </a:p>
                  </a:txBody>
                  <a:tcPr>
                    <a:solidFill>
                      <a:srgbClr val="2646D0"/>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LOW</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MEDIUM</a:t>
                      </a:r>
                      <a:endParaRPr lang="en-US" sz="1200" b="1" dirty="0">
                        <a:solidFill>
                          <a:schemeClr val="bg1"/>
                        </a:solidFill>
                      </a:endParaRPr>
                    </a:p>
                  </a:txBody>
                  <a:tcPr>
                    <a:solidFill>
                      <a:schemeClr val="bg2">
                        <a:lumMod val="50000"/>
                      </a:schemeClr>
                    </a:solidFill>
                  </a:tcPr>
                </a:tc>
                <a:tc>
                  <a:txBody>
                    <a:bodyPr/>
                    <a:lstStyle/>
                    <a:p>
                      <a:pPr algn="ctr"/>
                      <a:r>
                        <a:rPr lang="en-US" sz="1200" b="1" dirty="0" smtClean="0">
                          <a:solidFill>
                            <a:schemeClr val="bg1"/>
                          </a:solidFill>
                        </a:rPr>
                        <a:t>HIGH</a:t>
                      </a:r>
                      <a:endParaRPr lang="en-US" sz="1200" b="1" dirty="0">
                        <a:solidFill>
                          <a:schemeClr val="bg1"/>
                        </a:solidFill>
                      </a:endParaRPr>
                    </a:p>
                  </a:txBody>
                  <a:tcPr>
                    <a:solidFill>
                      <a:schemeClr val="bg2">
                        <a:lumMod val="50000"/>
                      </a:schemeClr>
                    </a:solidFill>
                  </a:tcPr>
                </a:tc>
              </a:tr>
            </a:tbl>
          </a:graphicData>
        </a:graphic>
      </p:graphicFrame>
      <p:sp>
        <p:nvSpPr>
          <p:cNvPr id="6" name="TextBox 5"/>
          <p:cNvSpPr txBox="1"/>
          <p:nvPr/>
        </p:nvSpPr>
        <p:spPr>
          <a:xfrm rot="16200000">
            <a:off x="-135247" y="3257332"/>
            <a:ext cx="2258568" cy="369332"/>
          </a:xfrm>
          <a:prstGeom prst="rect">
            <a:avLst/>
          </a:prstGeom>
          <a:solidFill>
            <a:srgbClr val="2646D0"/>
          </a:solidFill>
        </p:spPr>
        <p:txBody>
          <a:bodyPr wrap="square" rtlCol="0">
            <a:spAutoFit/>
          </a:bodyPr>
          <a:lstStyle/>
          <a:p>
            <a:pPr algn="ctr"/>
            <a:r>
              <a:rPr lang="en-US" b="1" dirty="0" smtClean="0">
                <a:solidFill>
                  <a:schemeClr val="bg1"/>
                </a:solidFill>
              </a:rPr>
              <a:t>Probability</a:t>
            </a:r>
            <a:endParaRPr lang="en-US" b="1" dirty="0">
              <a:solidFill>
                <a:schemeClr val="bg1"/>
              </a:solidFill>
            </a:endParaRPr>
          </a:p>
        </p:txBody>
      </p:sp>
      <p:sp>
        <p:nvSpPr>
          <p:cNvPr id="29" name="TextBox 28"/>
          <p:cNvSpPr txBox="1"/>
          <p:nvPr/>
        </p:nvSpPr>
        <p:spPr>
          <a:xfrm>
            <a:off x="591051" y="4940708"/>
            <a:ext cx="7907741" cy="92333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Compared to the Checklist method, you can see how this method has more </a:t>
            </a:r>
            <a:r>
              <a:rPr lang="en-US" b="1" dirty="0" smtClean="0">
                <a:solidFill>
                  <a:srgbClr val="FFB300"/>
                </a:solidFill>
                <a:latin typeface="Arial" pitchFamily="34" charset="0"/>
                <a:cs typeface="Arial" pitchFamily="34" charset="0"/>
              </a:rPr>
              <a:t>effect </a:t>
            </a:r>
            <a:r>
              <a:rPr lang="en-US" b="1" dirty="0" smtClean="0">
                <a:latin typeface="Arial" pitchFamily="34" charset="0"/>
                <a:cs typeface="Arial" pitchFamily="34" charset="0"/>
              </a:rPr>
              <a:t>and </a:t>
            </a:r>
            <a:r>
              <a:rPr lang="en-US" b="1" dirty="0" smtClean="0">
                <a:solidFill>
                  <a:srgbClr val="FFB300"/>
                </a:solidFill>
                <a:latin typeface="Arial" pitchFamily="34" charset="0"/>
                <a:cs typeface="Arial" pitchFamily="34" charset="0"/>
              </a:rPr>
              <a:t>insight</a:t>
            </a:r>
            <a:r>
              <a:rPr lang="en-US" b="1" dirty="0" smtClean="0">
                <a:latin typeface="Arial" pitchFamily="34" charset="0"/>
                <a:cs typeface="Arial" pitchFamily="34" charset="0"/>
              </a:rPr>
              <a:t>.</a:t>
            </a:r>
          </a:p>
        </p:txBody>
      </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96482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649110038"/>
              </p:ext>
            </p:extLst>
          </p:nvPr>
        </p:nvGraphicFramePr>
        <p:xfrm>
          <a:off x="1564304" y="3749595"/>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516340" y="1981200"/>
            <a:ext cx="8153400" cy="38862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7643" y="2429216"/>
            <a:ext cx="7907741" cy="2585323"/>
          </a:xfrm>
          <a:prstGeom prst="rect">
            <a:avLst/>
          </a:prstGeom>
          <a:noFill/>
        </p:spPr>
        <p:txBody>
          <a:bodyPr wrap="square" rtlCol="0">
            <a:spAutoFit/>
          </a:bodyPr>
          <a:lstStyle/>
          <a:p>
            <a:pPr>
              <a:lnSpc>
                <a:spcPct val="150000"/>
              </a:lnSpc>
              <a:buClr>
                <a:srgbClr val="FFB300"/>
              </a:buClr>
            </a:pPr>
            <a:endParaRPr lang="en-US" b="1" dirty="0" smtClean="0">
              <a:solidFill>
                <a:srgbClr val="061A49"/>
              </a:solidFill>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This type of analysis is done to determine </a:t>
            </a:r>
            <a:r>
              <a:rPr lang="en-US" b="1" dirty="0" smtClean="0">
                <a:solidFill>
                  <a:srgbClr val="FFB300"/>
                </a:solidFill>
                <a:latin typeface="Arial" pitchFamily="34" charset="0"/>
                <a:cs typeface="Arial" pitchFamily="34" charset="0"/>
              </a:rPr>
              <a:t>proactively</a:t>
            </a:r>
            <a:r>
              <a:rPr lang="en-US" b="1" dirty="0" smtClean="0">
                <a:solidFill>
                  <a:srgbClr val="061A49"/>
                </a:solidFill>
                <a:latin typeface="Arial" pitchFamily="34" charset="0"/>
                <a:cs typeface="Arial" pitchFamily="34" charset="0"/>
              </a:rPr>
              <a:t> where a failure in the </a:t>
            </a:r>
            <a:r>
              <a:rPr lang="en-US" b="1" dirty="0" smtClean="0">
                <a:solidFill>
                  <a:srgbClr val="FFB300"/>
                </a:solidFill>
                <a:latin typeface="Arial" pitchFamily="34" charset="0"/>
                <a:cs typeface="Arial" pitchFamily="34" charset="0"/>
              </a:rPr>
              <a:t>hardware</a:t>
            </a:r>
            <a:r>
              <a:rPr lang="en-US" b="1" dirty="0" smtClean="0">
                <a:solidFill>
                  <a:srgbClr val="061A49"/>
                </a:solidFill>
                <a:latin typeface="Arial" pitchFamily="34" charset="0"/>
                <a:cs typeface="Arial" pitchFamily="34" charset="0"/>
              </a:rPr>
              <a:t> of a system may occur and to assess the impact of each possible failure.  Start on the bottom step and press on each step to learn more.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18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pSp>
        <p:nvGrpSpPr>
          <p:cNvPr id="33" name="Group 32"/>
          <p:cNvGrpSpPr/>
          <p:nvPr/>
        </p:nvGrpSpPr>
        <p:grpSpPr>
          <a:xfrm>
            <a:off x="516340" y="296586"/>
            <a:ext cx="8153401" cy="389214"/>
            <a:chOff x="516340" y="296586"/>
            <a:chExt cx="8153401" cy="389214"/>
          </a:xfrm>
        </p:grpSpPr>
        <p:sp>
          <p:nvSpPr>
            <p:cNvPr id="34" name="Round Diagonal Corner Rectangle 33"/>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5" name="Round Diagonal Corner Rectangle 34"/>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6" name="Round Diagonal Corner Rectangle 35"/>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7" name="Round Diagonal Corner Rectangle 36"/>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8" name="Round Diagonal Corner Rectangle 37"/>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9" name="Round Diagonal Corner Rectangle 38"/>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4" name="Rectangle 23"/>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p:cNvSpPr/>
          <p:nvPr/>
        </p:nvSpPr>
        <p:spPr>
          <a:xfrm>
            <a:off x="4211483" y="2057400"/>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0" name="TextBox 19"/>
          <p:cNvSpPr txBox="1"/>
          <p:nvPr/>
        </p:nvSpPr>
        <p:spPr>
          <a:xfrm>
            <a:off x="4143813" y="2244550"/>
            <a:ext cx="1295399" cy="369332"/>
          </a:xfrm>
          <a:prstGeom prst="rect">
            <a:avLst/>
          </a:prstGeom>
          <a:noFill/>
        </p:spPr>
        <p:txBody>
          <a:bodyPr wrap="square" rtlCol="0">
            <a:spAutoFit/>
          </a:bodyPr>
          <a:lstStyle/>
          <a:p>
            <a:pPr algn="ctr"/>
            <a:r>
              <a:rPr lang="en-US" b="1" dirty="0" smtClean="0"/>
              <a:t>FMECA</a:t>
            </a:r>
            <a:endParaRPr lang="en-US" b="1" dirty="0"/>
          </a:p>
        </p:txBody>
      </p:sp>
    </p:spTree>
    <p:extLst>
      <p:ext uri="{BB962C8B-B14F-4D97-AF65-F5344CB8AC3E}">
        <p14:creationId xmlns:p14="http://schemas.microsoft.com/office/powerpoint/2010/main" xmlns="" val="1682193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This type of analysis is done to determine </a:t>
            </a:r>
            <a:r>
              <a:rPr lang="en-US" b="1" dirty="0" smtClean="0">
                <a:solidFill>
                  <a:srgbClr val="FFB300"/>
                </a:solidFill>
                <a:latin typeface="Arial" pitchFamily="34" charset="0"/>
                <a:cs typeface="Arial" pitchFamily="34" charset="0"/>
              </a:rPr>
              <a:t>proactively</a:t>
            </a:r>
            <a:r>
              <a:rPr lang="en-US" b="1" dirty="0" smtClean="0">
                <a:solidFill>
                  <a:srgbClr val="061A49"/>
                </a:solidFill>
                <a:latin typeface="Arial" pitchFamily="34" charset="0"/>
                <a:cs typeface="Arial" pitchFamily="34" charset="0"/>
              </a:rPr>
              <a:t> where a failure in the hardware of a system may occur and to assess the impact of each possible failure.  Start on the bottom step and press on each step to learn more.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18 of 37</a:t>
            </a:r>
            <a:endParaRPr lang="en-US" b="1" dirty="0"/>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529000091"/>
              </p:ext>
            </p:extLst>
          </p:nvPr>
        </p:nvGraphicFramePr>
        <p:xfrm>
          <a:off x="1559442" y="3538739"/>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Line Callout 3 (No Border) 22"/>
          <p:cNvSpPr/>
          <p:nvPr/>
        </p:nvSpPr>
        <p:spPr>
          <a:xfrm>
            <a:off x="859240" y="3733800"/>
            <a:ext cx="1485900" cy="990600"/>
          </a:xfrm>
          <a:prstGeom prst="callout3">
            <a:avLst>
              <a:gd name="adj1" fmla="val 18750"/>
              <a:gd name="adj2" fmla="val 641"/>
              <a:gd name="adj3" fmla="val 18750"/>
              <a:gd name="adj4" fmla="val -16667"/>
              <a:gd name="adj5" fmla="val 100000"/>
              <a:gd name="adj6" fmla="val -16667"/>
              <a:gd name="adj7" fmla="val 139021"/>
              <a:gd name="adj8" fmla="val 54847"/>
            </a:avLst>
          </a:prstGeom>
          <a:solidFill>
            <a:srgbClr val="2646D0"/>
          </a:solidFill>
          <a:ln w="38100">
            <a:solidFill>
              <a:srgbClr val="996532"/>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List of each part of the hardware that could fail.</a:t>
            </a:r>
          </a:p>
        </p:txBody>
      </p:sp>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Left Arrow 2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29965351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This type of analysis is done to determine </a:t>
            </a:r>
            <a:r>
              <a:rPr lang="en-US" b="1" dirty="0" smtClean="0">
                <a:solidFill>
                  <a:srgbClr val="FFB300"/>
                </a:solidFill>
                <a:latin typeface="Arial" pitchFamily="34" charset="0"/>
                <a:cs typeface="Arial" pitchFamily="34" charset="0"/>
              </a:rPr>
              <a:t>proactively</a:t>
            </a:r>
            <a:r>
              <a:rPr lang="en-US" b="1" dirty="0" smtClean="0">
                <a:solidFill>
                  <a:srgbClr val="061A49"/>
                </a:solidFill>
                <a:latin typeface="Arial" pitchFamily="34" charset="0"/>
                <a:cs typeface="Arial" pitchFamily="34" charset="0"/>
              </a:rPr>
              <a:t> where a failure in the hardware of a system may occur and to assess the impact of each possible failure.  Start on the bottom step and press on each step to learn more.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18 of 37</a:t>
            </a:r>
            <a:endParaRPr lang="en-US" b="1" dirty="0"/>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3179574387"/>
              </p:ext>
            </p:extLst>
          </p:nvPr>
        </p:nvGraphicFramePr>
        <p:xfrm>
          <a:off x="1559442" y="3538739"/>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Left Arrow 2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2" name="Line Callout 3 (No Border) 21"/>
          <p:cNvSpPr/>
          <p:nvPr/>
        </p:nvSpPr>
        <p:spPr>
          <a:xfrm>
            <a:off x="2038793" y="3723167"/>
            <a:ext cx="1181100" cy="762000"/>
          </a:xfrm>
          <a:prstGeom prst="callout3">
            <a:avLst>
              <a:gd name="adj1" fmla="val 52024"/>
              <a:gd name="adj2" fmla="val -231"/>
              <a:gd name="adj3" fmla="val 50775"/>
              <a:gd name="adj4" fmla="val -14492"/>
              <a:gd name="adj5" fmla="val 118968"/>
              <a:gd name="adj6" fmla="val -14493"/>
              <a:gd name="adj7" fmla="val 149412"/>
              <a:gd name="adj8" fmla="val 80484"/>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For each item, list the way in which the part could fail.</a:t>
            </a:r>
          </a:p>
        </p:txBody>
      </p:sp>
    </p:spTree>
    <p:extLst>
      <p:ext uri="{BB962C8B-B14F-4D97-AF65-F5344CB8AC3E}">
        <p14:creationId xmlns:p14="http://schemas.microsoft.com/office/powerpoint/2010/main" xmlns="" val="17755055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This type of analysis is done to determine </a:t>
            </a:r>
            <a:r>
              <a:rPr lang="en-US" b="1" dirty="0" smtClean="0">
                <a:solidFill>
                  <a:srgbClr val="FFB300"/>
                </a:solidFill>
                <a:latin typeface="Arial" pitchFamily="34" charset="0"/>
                <a:cs typeface="Arial" pitchFamily="34" charset="0"/>
              </a:rPr>
              <a:t>proactively</a:t>
            </a:r>
            <a:r>
              <a:rPr lang="en-US" b="1" dirty="0" smtClean="0">
                <a:solidFill>
                  <a:srgbClr val="061A49"/>
                </a:solidFill>
                <a:latin typeface="Arial" pitchFamily="34" charset="0"/>
                <a:cs typeface="Arial" pitchFamily="34" charset="0"/>
              </a:rPr>
              <a:t> where a failure in the hardware of a system may occur and to assess the impact of each possible failure.  Start on the bottom step and press on each step to learn more.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18 of 37</a:t>
            </a:r>
            <a:endParaRPr lang="en-US" b="1" dirty="0"/>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2912530532"/>
              </p:ext>
            </p:extLst>
          </p:nvPr>
        </p:nvGraphicFramePr>
        <p:xfrm>
          <a:off x="1564304" y="3254670"/>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Left Arrow 2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3" name="Line Callout 3 (No Border) 22"/>
          <p:cNvSpPr/>
          <p:nvPr/>
        </p:nvSpPr>
        <p:spPr>
          <a:xfrm>
            <a:off x="5866791" y="4953000"/>
            <a:ext cx="2253098" cy="762000"/>
          </a:xfrm>
          <a:prstGeom prst="callout3">
            <a:avLst>
              <a:gd name="adj1" fmla="val 52024"/>
              <a:gd name="adj2" fmla="val -702"/>
              <a:gd name="adj3" fmla="val 52025"/>
              <a:gd name="adj4" fmla="val -11266"/>
              <a:gd name="adj5" fmla="val 99142"/>
              <a:gd name="adj6" fmla="val -11267"/>
              <a:gd name="adj7" fmla="val -4599"/>
              <a:gd name="adj8" fmla="val -71706"/>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Determine what is the effect on the item and the system for each failure mode.</a:t>
            </a:r>
          </a:p>
        </p:txBody>
      </p:sp>
    </p:spTree>
    <p:extLst>
      <p:ext uri="{BB962C8B-B14F-4D97-AF65-F5344CB8AC3E}">
        <p14:creationId xmlns:p14="http://schemas.microsoft.com/office/powerpoint/2010/main" xmlns="" val="3825391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File:Deepwater Horizon fire 2010-04-2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940" t="1" r="8808" b="-198"/>
          <a:stretch/>
        </p:blipFill>
        <p:spPr bwMode="auto">
          <a:xfrm>
            <a:off x="516340" y="2154803"/>
            <a:ext cx="3657600" cy="37522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4931531" y="2162161"/>
            <a:ext cx="3657600" cy="374486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“On the evening of April 10, 2010 a well control event allowed hydrocarbons to escape from the </a:t>
            </a:r>
            <a:r>
              <a:rPr lang="en-US" b="1" i="1" dirty="0" err="1" smtClean="0">
                <a:solidFill>
                  <a:schemeClr val="tx1"/>
                </a:solidFill>
              </a:rPr>
              <a:t>Macondo</a:t>
            </a:r>
            <a:r>
              <a:rPr lang="en-US" b="1" i="1" dirty="0" smtClean="0">
                <a:solidFill>
                  <a:schemeClr val="tx1"/>
                </a:solidFill>
              </a:rPr>
              <a:t> well onto Transocean’s </a:t>
            </a:r>
            <a:r>
              <a:rPr lang="en-US" b="1" i="1" dirty="0" err="1" smtClean="0">
                <a:solidFill>
                  <a:schemeClr val="tx1"/>
                </a:solidFill>
              </a:rPr>
              <a:t>Deepwater</a:t>
            </a:r>
            <a:r>
              <a:rPr lang="en-US" b="1" i="1" dirty="0" smtClean="0">
                <a:solidFill>
                  <a:schemeClr val="tx1"/>
                </a:solidFill>
              </a:rPr>
              <a:t> Horizon, resulting in explosions and fire on the rig.”</a:t>
            </a:r>
          </a:p>
          <a:p>
            <a:pPr algn="ctr"/>
            <a:endParaRPr lang="en-US" b="1" i="1" dirty="0">
              <a:solidFill>
                <a:schemeClr val="tx1"/>
              </a:solidFill>
            </a:endParaRPr>
          </a:p>
          <a:p>
            <a:pPr algn="ctr"/>
            <a:endParaRPr lang="en-US" b="1" i="1" dirty="0" smtClean="0">
              <a:solidFill>
                <a:schemeClr val="tx1"/>
              </a:solidFill>
            </a:endParaRPr>
          </a:p>
          <a:p>
            <a:pPr algn="ctr"/>
            <a:endParaRPr lang="en-US" b="1" i="1" dirty="0">
              <a:solidFill>
                <a:schemeClr val="tx1"/>
              </a:solidFill>
            </a:endParaRPr>
          </a:p>
          <a:p>
            <a:pPr algn="ctr"/>
            <a:r>
              <a:rPr lang="en-US" sz="1400" dirty="0" smtClean="0">
                <a:solidFill>
                  <a:schemeClr val="tx1"/>
                </a:solidFill>
              </a:rPr>
              <a:t>from British </a:t>
            </a:r>
            <a:r>
              <a:rPr lang="en-US" sz="1400" dirty="0" err="1" smtClean="0">
                <a:solidFill>
                  <a:schemeClr val="tx1"/>
                </a:solidFill>
              </a:rPr>
              <a:t>Petroleums</a:t>
            </a:r>
            <a:r>
              <a:rPr lang="en-US" sz="1400" dirty="0" smtClean="0">
                <a:solidFill>
                  <a:schemeClr val="tx1"/>
                </a:solidFill>
              </a:rPr>
              <a:t> ‘</a:t>
            </a:r>
            <a:r>
              <a:rPr lang="en-US" sz="1400" i="1" dirty="0" err="1" smtClean="0">
                <a:solidFill>
                  <a:schemeClr val="tx1"/>
                </a:solidFill>
              </a:rPr>
              <a:t>Deepwater</a:t>
            </a:r>
            <a:r>
              <a:rPr lang="en-US" sz="1400" i="1" dirty="0" smtClean="0">
                <a:solidFill>
                  <a:schemeClr val="tx1"/>
                </a:solidFill>
              </a:rPr>
              <a:t> Horizon Accident Investigation Report, September 8, 2010’</a:t>
            </a:r>
            <a:endParaRPr lang="en-US" sz="1400" i="1" dirty="0">
              <a:solidFill>
                <a:schemeClr val="tx1"/>
              </a:solidFill>
            </a:endParaRPr>
          </a:p>
        </p:txBody>
      </p:sp>
      <p:sp>
        <p:nvSpPr>
          <p:cNvPr id="3" name="Rectangle 2"/>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6993340" y="5959395"/>
            <a:ext cx="1098068" cy="369332"/>
          </a:xfrm>
          <a:prstGeom prst="rect">
            <a:avLst/>
          </a:prstGeom>
          <a:noFill/>
        </p:spPr>
        <p:txBody>
          <a:bodyPr wrap="square" rtlCol="0">
            <a:spAutoFit/>
          </a:bodyPr>
          <a:lstStyle/>
          <a:p>
            <a:pPr algn="ctr"/>
            <a:r>
              <a:rPr lang="en-US" b="1" dirty="0" smtClean="0"/>
              <a:t>7 of 13</a:t>
            </a:r>
            <a:endParaRPr lang="en-US" b="1" dirty="0"/>
          </a:p>
        </p:txBody>
      </p:sp>
      <p:sp>
        <p:nvSpPr>
          <p:cNvPr id="9" name="Left Arrow 8"/>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20" name="Group 19"/>
          <p:cNvGrpSpPr/>
          <p:nvPr/>
        </p:nvGrpSpPr>
        <p:grpSpPr>
          <a:xfrm>
            <a:off x="516340" y="296586"/>
            <a:ext cx="8153401" cy="389214"/>
            <a:chOff x="516340" y="296586"/>
            <a:chExt cx="8153401" cy="389214"/>
          </a:xfrm>
        </p:grpSpPr>
        <p:sp>
          <p:nvSpPr>
            <p:cNvPr id="22" name="Round Diagonal Corner Rectangle 21"/>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3" name="Round Diagonal Corner Rectangle 22"/>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4" name="Round Diagonal Corner Rectangle 23"/>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5" name="Round Diagonal Corner Rectangle 24"/>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3" name="Round Diagonal Corner Rectangle 32"/>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4" name="Round Diagonal Corner Rectangle 33"/>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8" name="TextBox 7"/>
          <p:cNvSpPr txBox="1"/>
          <p:nvPr/>
        </p:nvSpPr>
        <p:spPr>
          <a:xfrm>
            <a:off x="516340" y="5599247"/>
            <a:ext cx="3657600" cy="307777"/>
          </a:xfrm>
          <a:prstGeom prst="rect">
            <a:avLst/>
          </a:prstGeom>
          <a:noFill/>
        </p:spPr>
        <p:txBody>
          <a:bodyPr wrap="square" rtlCol="0">
            <a:spAutoFit/>
          </a:bodyPr>
          <a:lstStyle/>
          <a:p>
            <a:pPr algn="ctr"/>
            <a:r>
              <a:rPr lang="en-US" sz="1400" i="1" dirty="0" smtClean="0"/>
              <a:t>Photo: commons.wikimedia.org</a:t>
            </a:r>
            <a:endParaRPr lang="en-US" sz="1400" i="1" dirty="0"/>
          </a:p>
        </p:txBody>
      </p:sp>
    </p:spTree>
    <p:extLst>
      <p:ext uri="{BB962C8B-B14F-4D97-AF65-F5344CB8AC3E}">
        <p14:creationId xmlns:p14="http://schemas.microsoft.com/office/powerpoint/2010/main" xmlns="" val="5254916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This type of analysis is done to determine </a:t>
            </a:r>
            <a:r>
              <a:rPr lang="en-US" b="1" dirty="0" smtClean="0">
                <a:solidFill>
                  <a:srgbClr val="FFB300"/>
                </a:solidFill>
                <a:latin typeface="Arial" pitchFamily="34" charset="0"/>
                <a:cs typeface="Arial" pitchFamily="34" charset="0"/>
              </a:rPr>
              <a:t>proactively</a:t>
            </a:r>
            <a:r>
              <a:rPr lang="en-US" b="1" dirty="0" smtClean="0">
                <a:solidFill>
                  <a:srgbClr val="061A49"/>
                </a:solidFill>
                <a:latin typeface="Arial" pitchFamily="34" charset="0"/>
                <a:cs typeface="Arial" pitchFamily="34" charset="0"/>
              </a:rPr>
              <a:t> where a failure in the hardware of a system may occur and to assess the impact of each possible failure.  Start on the bottom step and press on each step to learn more.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18 of 37</a:t>
            </a:r>
            <a:endParaRPr lang="en-US" b="1" dirty="0"/>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588526982"/>
              </p:ext>
            </p:extLst>
          </p:nvPr>
        </p:nvGraphicFramePr>
        <p:xfrm>
          <a:off x="1199225" y="3276600"/>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Left Arrow 2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2" name="Line Callout 3 (No Border) 21"/>
          <p:cNvSpPr/>
          <p:nvPr/>
        </p:nvSpPr>
        <p:spPr>
          <a:xfrm>
            <a:off x="6361288" y="4843130"/>
            <a:ext cx="1980115" cy="871870"/>
          </a:xfrm>
          <a:prstGeom prst="callout3">
            <a:avLst>
              <a:gd name="adj1" fmla="val 52024"/>
              <a:gd name="adj2" fmla="val -231"/>
              <a:gd name="adj3" fmla="val 52025"/>
              <a:gd name="adj4" fmla="val -11266"/>
              <a:gd name="adj5" fmla="val 97747"/>
              <a:gd name="adj6" fmla="val -10367"/>
              <a:gd name="adj7" fmla="val -11891"/>
              <a:gd name="adj8" fmla="val -59167"/>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Evaluate how critical each failure is:</a:t>
            </a:r>
          </a:p>
          <a:p>
            <a:r>
              <a:rPr lang="en-US" sz="1200" b="1" dirty="0" smtClean="0">
                <a:solidFill>
                  <a:schemeClr val="bg1"/>
                </a:solidFill>
              </a:rPr>
              <a:t>Probability x Consequence = Criticality</a:t>
            </a:r>
          </a:p>
          <a:p>
            <a:endParaRPr lang="en-US" sz="1200" b="1" dirty="0" smtClean="0">
              <a:solidFill>
                <a:schemeClr val="bg1"/>
              </a:solidFill>
            </a:endParaRPr>
          </a:p>
        </p:txBody>
      </p:sp>
    </p:spTree>
    <p:extLst>
      <p:ext uri="{BB962C8B-B14F-4D97-AF65-F5344CB8AC3E}">
        <p14:creationId xmlns:p14="http://schemas.microsoft.com/office/powerpoint/2010/main" xmlns="" val="75369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2169825"/>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This type of analysis is done to determine </a:t>
            </a:r>
            <a:r>
              <a:rPr lang="en-US" b="1" dirty="0" smtClean="0">
                <a:solidFill>
                  <a:srgbClr val="FFB300"/>
                </a:solidFill>
                <a:latin typeface="Arial" pitchFamily="34" charset="0"/>
                <a:cs typeface="Arial" pitchFamily="34" charset="0"/>
              </a:rPr>
              <a:t>proactively</a:t>
            </a:r>
            <a:r>
              <a:rPr lang="en-US" b="1" dirty="0" smtClean="0">
                <a:solidFill>
                  <a:srgbClr val="061A49"/>
                </a:solidFill>
                <a:latin typeface="Arial" pitchFamily="34" charset="0"/>
                <a:cs typeface="Arial" pitchFamily="34" charset="0"/>
              </a:rPr>
              <a:t> where a failure in the hardware of a system may occur and to assess the impact of each possible failure.  Start on the bottom step and press on each step to learn more.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18 of 37</a:t>
            </a:r>
            <a:endParaRPr lang="en-US" b="1" dirty="0"/>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973136559"/>
              </p:ext>
            </p:extLst>
          </p:nvPr>
        </p:nvGraphicFramePr>
        <p:xfrm>
          <a:off x="1199225" y="3276600"/>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Left Arrow 2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3" name="Line Callout 3 (No Border) 22"/>
          <p:cNvSpPr/>
          <p:nvPr/>
        </p:nvSpPr>
        <p:spPr>
          <a:xfrm>
            <a:off x="6840940" y="4933507"/>
            <a:ext cx="1373393" cy="762000"/>
          </a:xfrm>
          <a:prstGeom prst="callout3">
            <a:avLst>
              <a:gd name="adj1" fmla="val 50629"/>
              <a:gd name="adj2" fmla="val 98794"/>
              <a:gd name="adj3" fmla="val 52025"/>
              <a:gd name="adj4" fmla="val 113865"/>
              <a:gd name="adj5" fmla="val -18067"/>
              <a:gd name="adj6" fmla="val 113864"/>
              <a:gd name="adj7" fmla="val -136372"/>
              <a:gd name="adj8" fmla="val 46665"/>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For critical failures put controls in place to reduce the risk.</a:t>
            </a:r>
          </a:p>
        </p:txBody>
      </p:sp>
    </p:spTree>
    <p:extLst>
      <p:ext uri="{BB962C8B-B14F-4D97-AF65-F5344CB8AC3E}">
        <p14:creationId xmlns:p14="http://schemas.microsoft.com/office/powerpoint/2010/main" xmlns="" val="3786594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use a truck as an example of a piece of equipment that we want to analyze.  The truck is hauling ore up a ramp from a pit. Start with the bottom step again and see how this analysis is done.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19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2744621455"/>
              </p:ext>
            </p:extLst>
          </p:nvPr>
        </p:nvGraphicFramePr>
        <p:xfrm>
          <a:off x="1238410" y="3380263"/>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3 (No Border) 19"/>
          <p:cNvSpPr/>
          <p:nvPr/>
        </p:nvSpPr>
        <p:spPr>
          <a:xfrm>
            <a:off x="859240" y="3505200"/>
            <a:ext cx="1181100" cy="990600"/>
          </a:xfrm>
          <a:prstGeom prst="callout3">
            <a:avLst>
              <a:gd name="adj1" fmla="val 20673"/>
              <a:gd name="adj2" fmla="val -268"/>
              <a:gd name="adj3" fmla="val 18750"/>
              <a:gd name="adj4" fmla="val -16667"/>
              <a:gd name="adj5" fmla="val 100000"/>
              <a:gd name="adj6" fmla="val -16667"/>
              <a:gd name="adj7" fmla="val 142152"/>
              <a:gd name="adj8" fmla="val 42039"/>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b="1" dirty="0" smtClean="0">
                <a:solidFill>
                  <a:schemeClr val="bg1"/>
                </a:solidFill>
              </a:rPr>
              <a:t>Tire</a:t>
            </a:r>
          </a:p>
          <a:p>
            <a:pPr marL="171450" indent="-171450">
              <a:buFont typeface="Arial" charset="0"/>
              <a:buChar char="•"/>
            </a:pPr>
            <a:r>
              <a:rPr lang="en-US" sz="1200" b="1" dirty="0" smtClean="0">
                <a:solidFill>
                  <a:schemeClr val="bg1"/>
                </a:solidFill>
              </a:rPr>
              <a:t>Engine</a:t>
            </a:r>
          </a:p>
          <a:p>
            <a:pPr marL="171450" indent="-171450">
              <a:buFont typeface="Arial" charset="0"/>
              <a:buChar char="•"/>
            </a:pPr>
            <a:r>
              <a:rPr lang="en-US" sz="1200" b="1" dirty="0" smtClean="0">
                <a:solidFill>
                  <a:schemeClr val="bg1"/>
                </a:solidFill>
              </a:rPr>
              <a:t>Brakes</a:t>
            </a:r>
          </a:p>
          <a:p>
            <a:pPr marL="171450" indent="-171450">
              <a:buFont typeface="Arial" charset="0"/>
              <a:buChar char="•"/>
            </a:pPr>
            <a:r>
              <a:rPr lang="en-US" sz="1200" b="1" dirty="0" smtClean="0">
                <a:solidFill>
                  <a:schemeClr val="bg1"/>
                </a:solidFill>
              </a:rPr>
              <a:t>…</a:t>
            </a:r>
          </a:p>
        </p:txBody>
      </p:sp>
    </p:spTree>
    <p:extLst>
      <p:ext uri="{BB962C8B-B14F-4D97-AF65-F5344CB8AC3E}">
        <p14:creationId xmlns:p14="http://schemas.microsoft.com/office/powerpoint/2010/main" xmlns="" val="18576829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use a truck as an example of a piece of equipment that we want to analyze.  The truck is hauling ore up a ramp from a pit. Start with the bottom step again and see how this analysis is done.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19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1470514647"/>
              </p:ext>
            </p:extLst>
          </p:nvPr>
        </p:nvGraphicFramePr>
        <p:xfrm>
          <a:off x="1238410" y="3380263"/>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ne Callout 3 (No Border) 20"/>
          <p:cNvSpPr/>
          <p:nvPr/>
        </p:nvSpPr>
        <p:spPr>
          <a:xfrm>
            <a:off x="1686368" y="3505200"/>
            <a:ext cx="1181100" cy="762000"/>
          </a:xfrm>
          <a:prstGeom prst="callout3">
            <a:avLst>
              <a:gd name="adj1" fmla="val 52024"/>
              <a:gd name="adj2" fmla="val -231"/>
              <a:gd name="adj3" fmla="val 52025"/>
              <a:gd name="adj4" fmla="val -19331"/>
              <a:gd name="adj5" fmla="val 121468"/>
              <a:gd name="adj6" fmla="val -20138"/>
              <a:gd name="adj7" fmla="val 151650"/>
              <a:gd name="adj8" fmla="val 79396"/>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charset="0"/>
              <a:buChar char="•"/>
            </a:pPr>
            <a:r>
              <a:rPr lang="en-US" sz="1200" b="1" dirty="0" smtClean="0">
                <a:solidFill>
                  <a:schemeClr val="bg1"/>
                </a:solidFill>
              </a:rPr>
              <a:t>Flat Tire</a:t>
            </a:r>
          </a:p>
        </p:txBody>
      </p:sp>
    </p:spTree>
    <p:extLst>
      <p:ext uri="{BB962C8B-B14F-4D97-AF65-F5344CB8AC3E}">
        <p14:creationId xmlns:p14="http://schemas.microsoft.com/office/powerpoint/2010/main" xmlns="" val="41767094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use a truck as an example of a piece of equipment that we want to analyze.  The truck is hauling ore up a ramp from a pit. Start with the bottom step again and see how this analysis is done.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19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2414931357"/>
              </p:ext>
            </p:extLst>
          </p:nvPr>
        </p:nvGraphicFramePr>
        <p:xfrm>
          <a:off x="1238410" y="3380263"/>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3 (No Border) 19"/>
          <p:cNvSpPr/>
          <p:nvPr/>
        </p:nvSpPr>
        <p:spPr>
          <a:xfrm>
            <a:off x="2852745" y="3342167"/>
            <a:ext cx="1181100" cy="762000"/>
          </a:xfrm>
          <a:prstGeom prst="callout3">
            <a:avLst>
              <a:gd name="adj1" fmla="val 52024"/>
              <a:gd name="adj2" fmla="val -231"/>
              <a:gd name="adj3" fmla="val 52025"/>
              <a:gd name="adj4" fmla="val -17718"/>
              <a:gd name="adj5" fmla="val 117718"/>
              <a:gd name="adj6" fmla="val -17719"/>
              <a:gd name="adj7" fmla="val 150139"/>
              <a:gd name="adj8" fmla="val 91306"/>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charset="0"/>
              <a:buChar char="•"/>
            </a:pPr>
            <a:r>
              <a:rPr lang="en-US" sz="1200" b="1" dirty="0" smtClean="0">
                <a:solidFill>
                  <a:schemeClr val="bg1"/>
                </a:solidFill>
              </a:rPr>
              <a:t>Lose Control of truck</a:t>
            </a:r>
          </a:p>
        </p:txBody>
      </p:sp>
    </p:spTree>
    <p:extLst>
      <p:ext uri="{BB962C8B-B14F-4D97-AF65-F5344CB8AC3E}">
        <p14:creationId xmlns:p14="http://schemas.microsoft.com/office/powerpoint/2010/main" xmlns="" val="951519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use a truck as an example of a piece of equipment that we want to analyze.  The truck is hauling ore up a ramp from a pit. Start with the bottom step again and see how this analysis is done.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19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748396367"/>
              </p:ext>
            </p:extLst>
          </p:nvPr>
        </p:nvGraphicFramePr>
        <p:xfrm>
          <a:off x="1238410" y="3380263"/>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ne Callout 3 (No Border) 2"/>
          <p:cNvSpPr/>
          <p:nvPr/>
        </p:nvSpPr>
        <p:spPr>
          <a:xfrm>
            <a:off x="6394260" y="4800600"/>
            <a:ext cx="1181100" cy="762000"/>
          </a:xfrm>
          <a:prstGeom prst="callout3">
            <a:avLst>
              <a:gd name="adj1" fmla="val 54524"/>
              <a:gd name="adj2" fmla="val -231"/>
              <a:gd name="adj3" fmla="val 53275"/>
              <a:gd name="adj4" fmla="val -24169"/>
              <a:gd name="adj5" fmla="val 95247"/>
              <a:gd name="adj6" fmla="val -24077"/>
              <a:gd name="adj7" fmla="val 4616"/>
              <a:gd name="adj8" fmla="val -98847"/>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b="1" dirty="0" smtClean="0">
                <a:solidFill>
                  <a:schemeClr val="bg1"/>
                </a:solidFill>
              </a:rPr>
              <a:t>Damage equipment </a:t>
            </a:r>
          </a:p>
          <a:p>
            <a:pPr marL="171450" indent="-171450">
              <a:buFont typeface="Arial" charset="0"/>
              <a:buChar char="•"/>
            </a:pPr>
            <a:r>
              <a:rPr lang="en-US" sz="1200" b="1" dirty="0" smtClean="0">
                <a:solidFill>
                  <a:schemeClr val="bg1"/>
                </a:solidFill>
              </a:rPr>
              <a:t>Injure driver</a:t>
            </a:r>
          </a:p>
        </p:txBody>
      </p:sp>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955709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061A49"/>
                </a:solidFill>
                <a:latin typeface="Arial" pitchFamily="34" charset="0"/>
                <a:cs typeface="Arial" pitchFamily="34" charset="0"/>
              </a:rPr>
              <a:t>Let’s use a truck as an example of a piece of equipment that we want to analyze.  The truck is hauling ore up a ramp from a pit. Start with the bottom step again and see how this analysis is done.</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19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Failure Modes, Effects &amp; Criticality Analysis</a:t>
            </a:r>
          </a:p>
        </p:txBody>
      </p:sp>
      <p:graphicFrame>
        <p:nvGraphicFramePr>
          <p:cNvPr id="4" name="Diagram 3"/>
          <p:cNvGraphicFramePr/>
          <p:nvPr>
            <p:extLst>
              <p:ext uri="{D42A27DB-BD31-4B8C-83A1-F6EECF244321}">
                <p14:modId xmlns:p14="http://schemas.microsoft.com/office/powerpoint/2010/main" xmlns="" val="3913791339"/>
              </p:ext>
            </p:extLst>
          </p:nvPr>
        </p:nvGraphicFramePr>
        <p:xfrm>
          <a:off x="1212873" y="3402804"/>
          <a:ext cx="630313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ne Callout 3 (No Border) 2"/>
          <p:cNvSpPr/>
          <p:nvPr/>
        </p:nvSpPr>
        <p:spPr>
          <a:xfrm>
            <a:off x="6840940" y="4933507"/>
            <a:ext cx="1373393" cy="762000"/>
          </a:xfrm>
          <a:prstGeom prst="callout3">
            <a:avLst>
              <a:gd name="adj1" fmla="val 50629"/>
              <a:gd name="adj2" fmla="val 98101"/>
              <a:gd name="adj3" fmla="val 49525"/>
              <a:gd name="adj4" fmla="val 115946"/>
              <a:gd name="adj5" fmla="val -16817"/>
              <a:gd name="adj6" fmla="val 115945"/>
              <a:gd name="adj7" fmla="val -115907"/>
              <a:gd name="adj8" fmla="val 48131"/>
            </a:avLst>
          </a:prstGeom>
          <a:solidFill>
            <a:srgbClr val="2646D0"/>
          </a:solidFill>
          <a:ln w="38100">
            <a:solidFill>
              <a:srgbClr val="996532"/>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b="1" dirty="0" smtClean="0">
                <a:solidFill>
                  <a:schemeClr val="bg1"/>
                </a:solidFill>
              </a:rPr>
              <a:t>Inspect Tires daily</a:t>
            </a:r>
          </a:p>
          <a:p>
            <a:pPr marL="171450" indent="-171450">
              <a:buFont typeface="Arial" charset="0"/>
              <a:buChar char="•"/>
            </a:pPr>
            <a:r>
              <a:rPr lang="en-US" sz="1200" b="1" dirty="0" smtClean="0">
                <a:solidFill>
                  <a:schemeClr val="bg1"/>
                </a:solidFill>
              </a:rPr>
              <a:t>Replace every 10,000 km</a:t>
            </a:r>
          </a:p>
        </p:txBody>
      </p:sp>
      <p:grpSp>
        <p:nvGrpSpPr>
          <p:cNvPr id="34" name="Group 33"/>
          <p:cNvGrpSpPr/>
          <p:nvPr/>
        </p:nvGrpSpPr>
        <p:grpSpPr>
          <a:xfrm>
            <a:off x="516340" y="296586"/>
            <a:ext cx="8153401" cy="389214"/>
            <a:chOff x="516340" y="296586"/>
            <a:chExt cx="8153401" cy="389214"/>
          </a:xfrm>
        </p:grpSpPr>
        <p:sp>
          <p:nvSpPr>
            <p:cNvPr id="35" name="Round Diagonal Corner Rectangle 34"/>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6" name="Round Diagonal Corner Rectangle 35"/>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5" name="Rectangle 2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697899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1999" y="2360266"/>
            <a:ext cx="7907741" cy="3000821"/>
          </a:xfrm>
          <a:prstGeom prst="rect">
            <a:avLst/>
          </a:prstGeom>
          <a:noFill/>
        </p:spPr>
        <p:txBody>
          <a:bodyPr wrap="square" rtlCol="0">
            <a:spAutoFit/>
          </a:bodyPr>
          <a:lstStyle/>
          <a:p>
            <a:pPr>
              <a:lnSpc>
                <a:spcPct val="150000"/>
              </a:lnSpc>
              <a:buClr>
                <a:srgbClr val="FFB300"/>
              </a:buClr>
            </a:pPr>
            <a:endParaRPr lang="en-US" b="1" dirty="0" smtClean="0">
              <a:latin typeface="Arial" pitchFamily="34" charset="0"/>
              <a:cs typeface="Arial" pitchFamily="34" charset="0"/>
            </a:endParaRPr>
          </a:p>
          <a:p>
            <a:pPr>
              <a:lnSpc>
                <a:spcPct val="150000"/>
              </a:lnSpc>
              <a:buClr>
                <a:srgbClr val="FFB300"/>
              </a:buClr>
            </a:pPr>
            <a:endParaRPr lang="en-US" b="1" dirty="0">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Bowtie Analysis method can be used  </a:t>
            </a:r>
            <a:r>
              <a:rPr lang="en-US" b="1" dirty="0" smtClean="0">
                <a:solidFill>
                  <a:srgbClr val="FFC000"/>
                </a:solidFill>
                <a:latin typeface="Arial" pitchFamily="34" charset="0"/>
                <a:cs typeface="Arial" pitchFamily="34" charset="0"/>
              </a:rPr>
              <a:t>proactively</a:t>
            </a:r>
            <a:r>
              <a:rPr lang="en-US" b="1" dirty="0" smtClean="0">
                <a:latin typeface="Arial" pitchFamily="34" charset="0"/>
                <a:cs typeface="Arial" pitchFamily="34" charset="0"/>
              </a:rPr>
              <a:t> to avoid unwanted events.  It can also be used </a:t>
            </a:r>
            <a:r>
              <a:rPr lang="en-US" b="1" dirty="0" smtClean="0">
                <a:solidFill>
                  <a:srgbClr val="FFC000"/>
                </a:solidFill>
                <a:latin typeface="Arial" pitchFamily="34" charset="0"/>
                <a:cs typeface="Arial" pitchFamily="34" charset="0"/>
              </a:rPr>
              <a:t>reactively</a:t>
            </a:r>
            <a:r>
              <a:rPr lang="en-US" b="1" dirty="0" smtClean="0">
                <a:latin typeface="Arial" pitchFamily="34" charset="0"/>
                <a:cs typeface="Arial" pitchFamily="34" charset="0"/>
              </a:rPr>
              <a:t> after an event to prevent further </a:t>
            </a:r>
            <a:r>
              <a:rPr lang="en-US" b="1" dirty="0" smtClean="0">
                <a:solidFill>
                  <a:srgbClr val="FFB300"/>
                </a:solidFill>
                <a:latin typeface="Arial" pitchFamily="34" charset="0"/>
                <a:cs typeface="Arial" pitchFamily="34" charset="0"/>
              </a:rPr>
              <a:t>unwanted events</a:t>
            </a:r>
            <a:r>
              <a:rPr lang="en-US" b="1" dirty="0" smtClean="0">
                <a:latin typeface="Arial" pitchFamily="34" charset="0"/>
                <a:cs typeface="Arial" pitchFamily="34" charset="0"/>
              </a:rPr>
              <a:t> of the same type.  </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It is more complex than other methods, so let’s go through each step so you can gain a better understanding.</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20 of 37</a:t>
            </a:r>
            <a:endParaRPr lang="en-US" b="1" dirty="0"/>
          </a:p>
        </p:txBody>
      </p:sp>
      <p:sp>
        <p:nvSpPr>
          <p:cNvPr id="38" name="Rectangle 37"/>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40" name="Group 39"/>
          <p:cNvGrpSpPr/>
          <p:nvPr/>
        </p:nvGrpSpPr>
        <p:grpSpPr>
          <a:xfrm>
            <a:off x="516340"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9" name="Round Diagonal Corner Rectangle 48"/>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0" name="Round Diagonal Corner Rectangle 49"/>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1" name="Round Diagonal Corner Rectangle 50"/>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2" name="Round Diagonal Corner Rectangle 51"/>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3" name="Round Diagonal Corner Rectangle 52"/>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ame 41"/>
          <p:cNvSpPr/>
          <p:nvPr/>
        </p:nvSpPr>
        <p:spPr>
          <a:xfrm>
            <a:off x="4013010" y="2269224"/>
            <a:ext cx="1160060" cy="743633"/>
          </a:xfrm>
          <a:prstGeom prst="frame">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Isosceles Triangle 42"/>
          <p:cNvSpPr/>
          <p:nvPr/>
        </p:nvSpPr>
        <p:spPr>
          <a:xfrm rot="5400000">
            <a:off x="4300466" y="2564840"/>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4" name="Isosceles Triangle 43"/>
          <p:cNvSpPr/>
          <p:nvPr/>
        </p:nvSpPr>
        <p:spPr>
          <a:xfrm rot="16200000">
            <a:off x="4605267" y="2564840"/>
            <a:ext cx="271249" cy="152400"/>
          </a:xfrm>
          <a:prstGeom prst="triangl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5" name="Oval 44"/>
          <p:cNvSpPr/>
          <p:nvPr/>
        </p:nvSpPr>
        <p:spPr>
          <a:xfrm>
            <a:off x="4516840" y="2573227"/>
            <a:ext cx="152400" cy="135625"/>
          </a:xfrm>
          <a:prstGeom prst="ellipse">
            <a:avLst/>
          </a:prstGeom>
          <a:solidFill>
            <a:srgbClr val="FFB300"/>
          </a:solidFill>
          <a:ln w="254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6" name="Right Arrow 4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7" name="Left Arrow 46"/>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1982960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338828"/>
          </a:xfrm>
          <a:prstGeom prst="rect">
            <a:avLst/>
          </a:prstGeom>
          <a:noFill/>
        </p:spPr>
        <p:txBody>
          <a:bodyPr wrap="square" rtlCol="0">
            <a:spAutoFit/>
          </a:bodyPr>
          <a:lstStyle/>
          <a:p>
            <a:pPr marL="285750" indent="-285750">
              <a:lnSpc>
                <a:spcPct val="150000"/>
              </a:lnSpc>
              <a:buClr>
                <a:srgbClr val="FFC000"/>
              </a:buClr>
              <a:buFont typeface="Wingdings" pitchFamily="2" charset="2"/>
              <a:buChar char="v"/>
            </a:pPr>
            <a:r>
              <a:rPr lang="en-US" b="1" dirty="0" smtClean="0">
                <a:solidFill>
                  <a:srgbClr val="061A49"/>
                </a:solidFill>
                <a:latin typeface="Arial" pitchFamily="34" charset="0"/>
                <a:cs typeface="Arial" pitchFamily="34" charset="0"/>
              </a:rPr>
              <a:t>Let’s start with a hazard that has been identified.  It is placed in the middle of the diagram in a circle.  </a:t>
            </a:r>
          </a:p>
          <a:p>
            <a:pPr marL="285750" indent="-285750">
              <a:lnSpc>
                <a:spcPct val="150000"/>
              </a:lnSpc>
              <a:buClr>
                <a:srgbClr val="0065CC"/>
              </a:buClr>
              <a:buFont typeface="Wingdings" pitchFamily="2" charset="2"/>
              <a:buChar char="v"/>
            </a:pP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21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1" name="Rectangle 40"/>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sp>
        <p:nvSpPr>
          <p:cNvPr id="29" name="Flowchart: Extract 28"/>
          <p:cNvSpPr/>
          <p:nvPr/>
        </p:nvSpPr>
        <p:spPr>
          <a:xfrm rot="16200000">
            <a:off x="5308898"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Flowchart: Extract 29"/>
          <p:cNvSpPr/>
          <p:nvPr/>
        </p:nvSpPr>
        <p:spPr>
          <a:xfrm rot="5400000">
            <a:off x="1626714"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Oval 30"/>
          <p:cNvSpPr/>
          <p:nvPr/>
        </p:nvSpPr>
        <p:spPr>
          <a:xfrm>
            <a:off x="3787894" y="3735450"/>
            <a:ext cx="1659340" cy="1447800"/>
          </a:xfrm>
          <a:prstGeom prst="ellipse">
            <a:avLst/>
          </a:prstGeom>
          <a:solidFill>
            <a:srgbClr val="FFC0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Hazard</a:t>
            </a:r>
          </a:p>
        </p:txBody>
      </p:sp>
      <p:cxnSp>
        <p:nvCxnSpPr>
          <p:cNvPr id="32" name="Straight Connector 31"/>
          <p:cNvCxnSpPr/>
          <p:nvPr/>
        </p:nvCxnSpPr>
        <p:spPr>
          <a:xfrm>
            <a:off x="2369664" y="3735450"/>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22744" y="3581400"/>
            <a:ext cx="0" cy="16177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516340" y="296586"/>
            <a:ext cx="8153401" cy="389214"/>
            <a:chOff x="516340" y="296586"/>
            <a:chExt cx="8153401" cy="389214"/>
          </a:xfrm>
        </p:grpSpPr>
        <p:sp>
          <p:nvSpPr>
            <p:cNvPr id="34" name="Round Diagonal Corner Rectangle 33"/>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5" name="Round Diagonal Corner Rectangle 34"/>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7" name="Round Diagonal Corner Rectangle 36"/>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8" name="Round Diagonal Corner Rectangle 37"/>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9" name="Round Diagonal Corner Rectangle 38"/>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40" name="Round Diagonal Corner Rectangle 39"/>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8" name="Rectangle 47"/>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238204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338828"/>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To the left of the </a:t>
            </a:r>
            <a:r>
              <a:rPr lang="en-US" b="1" dirty="0" smtClean="0">
                <a:solidFill>
                  <a:srgbClr val="FFB300"/>
                </a:solidFill>
                <a:latin typeface="Arial" pitchFamily="34" charset="0"/>
                <a:cs typeface="Arial" pitchFamily="34" charset="0"/>
              </a:rPr>
              <a:t>hazard</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are a list of the </a:t>
            </a:r>
            <a:r>
              <a:rPr lang="en-US" b="1" dirty="0" smtClean="0">
                <a:solidFill>
                  <a:srgbClr val="FFB300"/>
                </a:solidFill>
                <a:latin typeface="Arial" pitchFamily="34" charset="0"/>
                <a:cs typeface="Arial" pitchFamily="34" charset="0"/>
              </a:rPr>
              <a:t>threats</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These are things that might cause the</a:t>
            </a:r>
            <a:r>
              <a:rPr lang="en-US" b="1" dirty="0" smtClean="0">
                <a:solidFill>
                  <a:srgbClr val="061A49"/>
                </a:solidFill>
                <a:latin typeface="Arial" pitchFamily="34" charset="0"/>
                <a:cs typeface="Arial" pitchFamily="34" charset="0"/>
              </a:rPr>
              <a:t> </a:t>
            </a:r>
            <a:r>
              <a:rPr lang="en-US" b="1" dirty="0" smtClean="0">
                <a:solidFill>
                  <a:srgbClr val="FFB300"/>
                </a:solidFill>
                <a:latin typeface="Arial" pitchFamily="34" charset="0"/>
                <a:cs typeface="Arial" pitchFamily="34" charset="0"/>
              </a:rPr>
              <a:t>hazard</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This example shows 3, but there may be more depending on the hazard.</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22 of 37</a:t>
            </a:r>
            <a:endParaRPr lang="en-US" b="1" dirty="0"/>
          </a:p>
        </p:txBody>
      </p:sp>
      <p:grpSp>
        <p:nvGrpSpPr>
          <p:cNvPr id="15" name="Group 14"/>
          <p:cNvGrpSpPr/>
          <p:nvPr/>
        </p:nvGrpSpPr>
        <p:grpSpPr>
          <a:xfrm>
            <a:off x="938924" y="3307820"/>
            <a:ext cx="7360824" cy="2303060"/>
            <a:chOff x="914400" y="3153770"/>
            <a:chExt cx="7360824" cy="2303060"/>
          </a:xfrm>
        </p:grpSpPr>
        <p:sp>
          <p:nvSpPr>
            <p:cNvPr id="29" name="Flowchart: Extract 28"/>
            <p:cNvSpPr/>
            <p:nvPr/>
          </p:nvSpPr>
          <p:spPr>
            <a:xfrm rot="16200000">
              <a:off x="5284374" y="246598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Flowchart: Extract 2"/>
            <p:cNvSpPr/>
            <p:nvPr/>
          </p:nvSpPr>
          <p:spPr>
            <a:xfrm rot="5400000">
              <a:off x="1602190" y="246598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Oval 4"/>
            <p:cNvSpPr/>
            <p:nvPr/>
          </p:nvSpPr>
          <p:spPr>
            <a:xfrm>
              <a:off x="3763370" y="3581400"/>
              <a:ext cx="1659340" cy="1447800"/>
            </a:xfrm>
            <a:prstGeom prst="ellipse">
              <a:avLst/>
            </a:prstGeom>
            <a:solidFill>
              <a:srgbClr val="FFC0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Hazard</a:t>
              </a:r>
            </a:p>
          </p:txBody>
        </p:sp>
        <p:cxnSp>
          <p:nvCxnSpPr>
            <p:cNvPr id="11" name="Straight Connector 10"/>
            <p:cNvCxnSpPr/>
            <p:nvPr/>
          </p:nvCxnSpPr>
          <p:spPr>
            <a:xfrm>
              <a:off x="2345140" y="3581400"/>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138843">
              <a:off x="1125722" y="3560295"/>
              <a:ext cx="1236260" cy="369332"/>
            </a:xfrm>
            <a:prstGeom prst="rect">
              <a:avLst/>
            </a:prstGeom>
            <a:noFill/>
          </p:spPr>
          <p:txBody>
            <a:bodyPr wrap="square" rtlCol="0">
              <a:spAutoFit/>
            </a:bodyPr>
            <a:lstStyle/>
            <a:p>
              <a:r>
                <a:rPr lang="en-US" b="1" dirty="0" smtClean="0">
                  <a:solidFill>
                    <a:schemeClr val="bg1"/>
                  </a:solidFill>
                </a:rPr>
                <a:t>Threat 1</a:t>
              </a:r>
              <a:endParaRPr lang="en-US" b="1" dirty="0">
                <a:solidFill>
                  <a:schemeClr val="bg1"/>
                </a:solidFill>
              </a:endParaRPr>
            </a:p>
          </p:txBody>
        </p:sp>
        <p:sp>
          <p:nvSpPr>
            <p:cNvPr id="32" name="TextBox 31"/>
            <p:cNvSpPr txBox="1"/>
            <p:nvPr/>
          </p:nvSpPr>
          <p:spPr>
            <a:xfrm>
              <a:off x="1099268" y="4120633"/>
              <a:ext cx="1236260" cy="369332"/>
            </a:xfrm>
            <a:prstGeom prst="rect">
              <a:avLst/>
            </a:prstGeom>
            <a:noFill/>
          </p:spPr>
          <p:txBody>
            <a:bodyPr wrap="square" rtlCol="0">
              <a:spAutoFit/>
            </a:bodyPr>
            <a:lstStyle/>
            <a:p>
              <a:r>
                <a:rPr lang="en-US" b="1" dirty="0" smtClean="0">
                  <a:solidFill>
                    <a:schemeClr val="bg1"/>
                  </a:solidFill>
                </a:rPr>
                <a:t>Threat 2</a:t>
              </a:r>
              <a:endParaRPr lang="en-US" b="1" dirty="0">
                <a:solidFill>
                  <a:schemeClr val="bg1"/>
                </a:solidFill>
              </a:endParaRPr>
            </a:p>
          </p:txBody>
        </p:sp>
        <p:sp>
          <p:nvSpPr>
            <p:cNvPr id="33" name="TextBox 32"/>
            <p:cNvSpPr txBox="1"/>
            <p:nvPr/>
          </p:nvSpPr>
          <p:spPr>
            <a:xfrm rot="20574698">
              <a:off x="1124345" y="4713582"/>
              <a:ext cx="1236260" cy="369332"/>
            </a:xfrm>
            <a:prstGeom prst="rect">
              <a:avLst/>
            </a:prstGeom>
            <a:noFill/>
          </p:spPr>
          <p:txBody>
            <a:bodyPr wrap="square" rtlCol="0">
              <a:spAutoFit/>
            </a:bodyPr>
            <a:lstStyle/>
            <a:p>
              <a:r>
                <a:rPr lang="en-US" b="1" dirty="0" smtClean="0">
                  <a:solidFill>
                    <a:schemeClr val="bg1"/>
                  </a:solidFill>
                </a:rPr>
                <a:t>Threat 3</a:t>
              </a:r>
              <a:endParaRPr lang="en-US" b="1" dirty="0">
                <a:solidFill>
                  <a:schemeClr val="bg1"/>
                </a:solidFill>
              </a:endParaRPr>
            </a:p>
          </p:txBody>
        </p:sp>
        <p:cxnSp>
          <p:nvCxnSpPr>
            <p:cNvPr id="34" name="Straight Connector 33"/>
            <p:cNvCxnSpPr/>
            <p:nvPr/>
          </p:nvCxnSpPr>
          <p:spPr>
            <a:xfrm>
              <a:off x="6898220" y="3581399"/>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52" name="Group 51"/>
          <p:cNvGrpSpPr/>
          <p:nvPr/>
        </p:nvGrpSpPr>
        <p:grpSpPr>
          <a:xfrm>
            <a:off x="516340" y="296586"/>
            <a:ext cx="8153401" cy="389214"/>
            <a:chOff x="516340" y="296586"/>
            <a:chExt cx="8153401" cy="389214"/>
          </a:xfrm>
        </p:grpSpPr>
        <p:sp>
          <p:nvSpPr>
            <p:cNvPr id="53" name="Round Diagonal Corner Rectangle 5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4" name="Round Diagonal Corner Rectangle 5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5" name="Round Diagonal Corner Rectangle 5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6" name="Round Diagonal Corner Rectangle 55"/>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7" name="Round Diagonal Corner Rectangle 56"/>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65" name="Round Diagonal Corner Rectangle 64"/>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35" name="Rectangle 34"/>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Left Arrow 3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315869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File:Deepwater Horizon fire 2010-04-2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940" t="1" r="8808" b="-198"/>
          <a:stretch/>
        </p:blipFill>
        <p:spPr bwMode="auto">
          <a:xfrm>
            <a:off x="516340" y="2154803"/>
            <a:ext cx="3657600" cy="3752221"/>
          </a:xfrm>
          <a:prstGeom prst="rect">
            <a:avLst/>
          </a:prstGeom>
          <a:noFill/>
          <a:ln w="25400">
            <a:solidFill>
              <a:srgbClr val="996532"/>
            </a:solidFill>
          </a:ln>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4931531" y="2162161"/>
            <a:ext cx="3738210" cy="374486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r>
              <a:rPr lang="en-US" b="1" dirty="0" smtClean="0">
                <a:solidFill>
                  <a:schemeClr val="tx1"/>
                </a:solidFill>
              </a:rPr>
              <a:t>11 people died</a:t>
            </a:r>
          </a:p>
          <a:p>
            <a:pPr marL="290513" indent="-290513">
              <a:lnSpc>
                <a:spcPts val="2500"/>
              </a:lnSpc>
              <a:buClr>
                <a:srgbClr val="FFB300"/>
              </a:buClr>
              <a:buFont typeface="Wingdings" pitchFamily="2" charset="2"/>
              <a:buChar char="v"/>
            </a:pPr>
            <a:r>
              <a:rPr lang="en-US" b="1" dirty="0" smtClean="0">
                <a:solidFill>
                  <a:schemeClr val="tx1"/>
                </a:solidFill>
              </a:rPr>
              <a:t>17 were injured</a:t>
            </a:r>
          </a:p>
          <a:p>
            <a:pPr marL="290513" indent="-290513">
              <a:lnSpc>
                <a:spcPts val="2500"/>
              </a:lnSpc>
              <a:buClr>
                <a:srgbClr val="FFB300"/>
              </a:buClr>
              <a:buFont typeface="Wingdings" pitchFamily="2" charset="2"/>
              <a:buChar char="v"/>
            </a:pPr>
            <a:r>
              <a:rPr lang="en-US" b="1" dirty="0" smtClean="0">
                <a:solidFill>
                  <a:schemeClr val="tx1"/>
                </a:solidFill>
              </a:rPr>
              <a:t>The fire continued for 36 hours before the rig sank.</a:t>
            </a:r>
          </a:p>
          <a:p>
            <a:pPr marL="290513" indent="-290513">
              <a:lnSpc>
                <a:spcPts val="2500"/>
              </a:lnSpc>
              <a:buClr>
                <a:srgbClr val="FFB300"/>
              </a:buClr>
              <a:buFont typeface="Wingdings" pitchFamily="2" charset="2"/>
              <a:buChar char="v"/>
            </a:pPr>
            <a:r>
              <a:rPr lang="en-US" b="1" dirty="0" smtClean="0">
                <a:solidFill>
                  <a:schemeClr val="tx1"/>
                </a:solidFill>
              </a:rPr>
              <a:t>Oil flowed into the Gulf of Mexico for 87 days</a:t>
            </a:r>
          </a:p>
          <a:p>
            <a:pPr marL="290513" indent="-290513">
              <a:lnSpc>
                <a:spcPts val="2500"/>
              </a:lnSpc>
              <a:buClr>
                <a:srgbClr val="FFB300"/>
              </a:buClr>
              <a:buFont typeface="Wingdings" pitchFamily="2" charset="2"/>
              <a:buChar char="v"/>
            </a:pPr>
            <a:r>
              <a:rPr lang="en-US" b="1" dirty="0" smtClean="0">
                <a:solidFill>
                  <a:schemeClr val="tx1"/>
                </a:solidFill>
              </a:rPr>
              <a:t>409 million barrels of oil were spilled into the Gulf</a:t>
            </a:r>
          </a:p>
          <a:p>
            <a:pPr>
              <a:lnSpc>
                <a:spcPts val="2500"/>
              </a:lnSpc>
              <a:buClr>
                <a:srgbClr val="FFB300"/>
              </a:buClr>
            </a:pPr>
            <a:endParaRPr lang="en-US" b="1" dirty="0" smtClean="0">
              <a:solidFill>
                <a:schemeClr val="tx1"/>
              </a:solidFill>
            </a:endParaRPr>
          </a:p>
          <a:p>
            <a:pPr algn="ctr"/>
            <a:r>
              <a:rPr lang="en-US" sz="1400" dirty="0" smtClean="0">
                <a:solidFill>
                  <a:schemeClr val="tx1"/>
                </a:solidFill>
              </a:rPr>
              <a:t>from British Petroleum’s ‘</a:t>
            </a:r>
            <a:r>
              <a:rPr lang="en-US" sz="1400" i="1" dirty="0" err="1" smtClean="0">
                <a:solidFill>
                  <a:schemeClr val="tx1"/>
                </a:solidFill>
              </a:rPr>
              <a:t>Deepwater</a:t>
            </a:r>
            <a:r>
              <a:rPr lang="en-US" sz="1400" i="1" dirty="0" smtClean="0">
                <a:solidFill>
                  <a:schemeClr val="tx1"/>
                </a:solidFill>
              </a:rPr>
              <a:t> Horizon Accident Investigation Report, September 8, 2010’</a:t>
            </a:r>
            <a:endParaRPr lang="en-US" sz="1400" i="1" dirty="0">
              <a:solidFill>
                <a:schemeClr val="tx1"/>
              </a:solidFill>
            </a:endParaRPr>
          </a:p>
        </p:txBody>
      </p:sp>
      <p:sp>
        <p:nvSpPr>
          <p:cNvPr id="3" name="Rectangle 2"/>
          <p:cNvSpPr/>
          <p:nvPr/>
        </p:nvSpPr>
        <p:spPr>
          <a:xfrm>
            <a:off x="516339" y="6438900"/>
            <a:ext cx="8153402"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6993340" y="5959395"/>
            <a:ext cx="965010" cy="369332"/>
          </a:xfrm>
          <a:prstGeom prst="rect">
            <a:avLst/>
          </a:prstGeom>
          <a:noFill/>
        </p:spPr>
        <p:txBody>
          <a:bodyPr wrap="square" rtlCol="0">
            <a:spAutoFit/>
          </a:bodyPr>
          <a:lstStyle/>
          <a:p>
            <a:pPr algn="ctr"/>
            <a:r>
              <a:rPr lang="en-US" b="1" dirty="0" smtClean="0"/>
              <a:t>8 of 13</a:t>
            </a:r>
            <a:endParaRPr lang="en-US" b="1" dirty="0"/>
          </a:p>
        </p:txBody>
      </p:sp>
      <p:sp>
        <p:nvSpPr>
          <p:cNvPr id="9" name="Left Arrow 8"/>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Rounded Rectangle 20"/>
          <p:cNvSpPr/>
          <p:nvPr/>
        </p:nvSpPr>
        <p:spPr>
          <a:xfrm>
            <a:off x="524355" y="5907025"/>
            <a:ext cx="3657600" cy="531876"/>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Deepwater</a:t>
            </a:r>
            <a:r>
              <a:rPr lang="en-US" b="1" dirty="0" smtClean="0">
                <a:solidFill>
                  <a:schemeClr val="tx1"/>
                </a:solidFill>
              </a:rPr>
              <a:t> Horizon Oil Rig</a:t>
            </a:r>
          </a:p>
          <a:p>
            <a:pPr algn="ctr"/>
            <a:r>
              <a:rPr lang="en-US" b="1" dirty="0" smtClean="0">
                <a:solidFill>
                  <a:schemeClr val="tx1"/>
                </a:solidFill>
              </a:rPr>
              <a:t>April 10, 2010</a:t>
            </a:r>
            <a:endParaRPr lang="en-US" b="1" i="1" dirty="0">
              <a:solidFill>
                <a:schemeClr val="tx1"/>
              </a:solidFill>
            </a:endParaRPr>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20" name="TextBox 19"/>
          <p:cNvSpPr txBox="1"/>
          <p:nvPr/>
        </p:nvSpPr>
        <p:spPr>
          <a:xfrm>
            <a:off x="516340" y="5599247"/>
            <a:ext cx="3657600" cy="307777"/>
          </a:xfrm>
          <a:prstGeom prst="rect">
            <a:avLst/>
          </a:prstGeom>
          <a:noFill/>
        </p:spPr>
        <p:txBody>
          <a:bodyPr wrap="square" rtlCol="0">
            <a:spAutoFit/>
          </a:bodyPr>
          <a:lstStyle/>
          <a:p>
            <a:pPr algn="ctr"/>
            <a:r>
              <a:rPr lang="en-US" sz="1400" i="1" dirty="0" smtClean="0"/>
              <a:t>Photo: commons.wikimedia.org</a:t>
            </a:r>
            <a:endParaRPr lang="en-US" sz="1400" i="1" dirty="0"/>
          </a:p>
        </p:txBody>
      </p:sp>
    </p:spTree>
    <p:extLst>
      <p:ext uri="{BB962C8B-B14F-4D97-AF65-F5344CB8AC3E}">
        <p14:creationId xmlns:p14="http://schemas.microsoft.com/office/powerpoint/2010/main" xmlns="" val="23366310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92333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To the right of the </a:t>
            </a:r>
            <a:r>
              <a:rPr lang="en-US" b="1" dirty="0" smtClean="0">
                <a:solidFill>
                  <a:srgbClr val="FFB300"/>
                </a:solidFill>
                <a:latin typeface="Arial" pitchFamily="34" charset="0"/>
                <a:cs typeface="Arial" pitchFamily="34" charset="0"/>
              </a:rPr>
              <a:t>hazard</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are a list of the </a:t>
            </a:r>
            <a:r>
              <a:rPr lang="en-US" b="1" dirty="0" smtClean="0">
                <a:solidFill>
                  <a:srgbClr val="FFB300"/>
                </a:solidFill>
                <a:latin typeface="Arial" pitchFamily="34" charset="0"/>
                <a:cs typeface="Arial" pitchFamily="34" charset="0"/>
              </a:rPr>
              <a:t>consequences</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of an </a:t>
            </a:r>
            <a:r>
              <a:rPr lang="en-US" b="1" dirty="0" smtClean="0">
                <a:solidFill>
                  <a:srgbClr val="FFB300"/>
                </a:solidFill>
                <a:latin typeface="Arial" pitchFamily="34" charset="0"/>
                <a:cs typeface="Arial" pitchFamily="34" charset="0"/>
              </a:rPr>
              <a:t>unwanted event</a:t>
            </a:r>
            <a:r>
              <a:rPr lang="en-US" b="1" dirty="0">
                <a:solidFill>
                  <a:srgbClr val="061A49"/>
                </a:solidFill>
                <a:latin typeface="Arial" pitchFamily="34" charset="0"/>
                <a:cs typeface="Arial" pitchFamily="34" charset="0"/>
              </a:rPr>
              <a:t> </a:t>
            </a:r>
            <a:r>
              <a:rPr lang="en-US" b="1" dirty="0" smtClean="0">
                <a:latin typeface="Arial" pitchFamily="34" charset="0"/>
                <a:cs typeface="Arial" pitchFamily="34" charset="0"/>
              </a:rPr>
              <a:t>that may result if the hazard is released.</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23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9" name="Flowchart: Extract 28"/>
          <p:cNvSpPr/>
          <p:nvPr/>
        </p:nvSpPr>
        <p:spPr>
          <a:xfrm rot="16200000">
            <a:off x="5308898"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Flowchart: Extract 2"/>
          <p:cNvSpPr/>
          <p:nvPr/>
        </p:nvSpPr>
        <p:spPr>
          <a:xfrm rot="5400000">
            <a:off x="1626714"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Oval 4"/>
          <p:cNvSpPr/>
          <p:nvPr/>
        </p:nvSpPr>
        <p:spPr>
          <a:xfrm>
            <a:off x="3787894" y="3735450"/>
            <a:ext cx="1659340" cy="1447800"/>
          </a:xfrm>
          <a:prstGeom prst="ellipse">
            <a:avLst/>
          </a:prstGeom>
          <a:solidFill>
            <a:srgbClr val="FFC0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Hazard</a:t>
            </a:r>
          </a:p>
        </p:txBody>
      </p:sp>
      <p:cxnSp>
        <p:nvCxnSpPr>
          <p:cNvPr id="11" name="Straight Connector 10"/>
          <p:cNvCxnSpPr/>
          <p:nvPr/>
        </p:nvCxnSpPr>
        <p:spPr>
          <a:xfrm>
            <a:off x="2514600" y="3735450"/>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138843">
            <a:off x="1150246" y="3714345"/>
            <a:ext cx="1236260" cy="369332"/>
          </a:xfrm>
          <a:prstGeom prst="rect">
            <a:avLst/>
          </a:prstGeom>
          <a:noFill/>
        </p:spPr>
        <p:txBody>
          <a:bodyPr wrap="square" rtlCol="0">
            <a:spAutoFit/>
          </a:bodyPr>
          <a:lstStyle/>
          <a:p>
            <a:r>
              <a:rPr lang="en-US" b="1" dirty="0" smtClean="0">
                <a:solidFill>
                  <a:schemeClr val="bg1"/>
                </a:solidFill>
              </a:rPr>
              <a:t>Threat 1</a:t>
            </a:r>
            <a:endParaRPr lang="en-US" b="1" dirty="0">
              <a:solidFill>
                <a:schemeClr val="bg1"/>
              </a:solidFill>
            </a:endParaRPr>
          </a:p>
        </p:txBody>
      </p:sp>
      <p:sp>
        <p:nvSpPr>
          <p:cNvPr id="32" name="TextBox 31"/>
          <p:cNvSpPr txBox="1"/>
          <p:nvPr/>
        </p:nvSpPr>
        <p:spPr>
          <a:xfrm>
            <a:off x="1123792" y="4274683"/>
            <a:ext cx="1236260" cy="369332"/>
          </a:xfrm>
          <a:prstGeom prst="rect">
            <a:avLst/>
          </a:prstGeom>
          <a:noFill/>
        </p:spPr>
        <p:txBody>
          <a:bodyPr wrap="square" rtlCol="0">
            <a:spAutoFit/>
          </a:bodyPr>
          <a:lstStyle/>
          <a:p>
            <a:r>
              <a:rPr lang="en-US" b="1" dirty="0" smtClean="0">
                <a:solidFill>
                  <a:schemeClr val="bg1"/>
                </a:solidFill>
              </a:rPr>
              <a:t>Threat 2</a:t>
            </a:r>
            <a:endParaRPr lang="en-US" b="1" dirty="0">
              <a:solidFill>
                <a:schemeClr val="bg1"/>
              </a:solidFill>
            </a:endParaRPr>
          </a:p>
        </p:txBody>
      </p:sp>
      <p:sp>
        <p:nvSpPr>
          <p:cNvPr id="33" name="TextBox 32"/>
          <p:cNvSpPr txBox="1"/>
          <p:nvPr/>
        </p:nvSpPr>
        <p:spPr>
          <a:xfrm rot="20574698">
            <a:off x="1148869" y="4867632"/>
            <a:ext cx="1236260" cy="369332"/>
          </a:xfrm>
          <a:prstGeom prst="rect">
            <a:avLst/>
          </a:prstGeom>
          <a:noFill/>
        </p:spPr>
        <p:txBody>
          <a:bodyPr wrap="square" rtlCol="0">
            <a:spAutoFit/>
          </a:bodyPr>
          <a:lstStyle/>
          <a:p>
            <a:r>
              <a:rPr lang="en-US" b="1" dirty="0" smtClean="0">
                <a:solidFill>
                  <a:schemeClr val="bg1"/>
                </a:solidFill>
              </a:rPr>
              <a:t>Threat 3</a:t>
            </a:r>
            <a:endParaRPr lang="en-US" b="1" dirty="0">
              <a:solidFill>
                <a:schemeClr val="bg1"/>
              </a:solidFill>
            </a:endParaRPr>
          </a:p>
        </p:txBody>
      </p:sp>
      <p:cxnSp>
        <p:nvCxnSpPr>
          <p:cNvPr id="34" name="Straight Connector 33"/>
          <p:cNvCxnSpPr/>
          <p:nvPr/>
        </p:nvCxnSpPr>
        <p:spPr>
          <a:xfrm>
            <a:off x="6840116" y="3778375"/>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571996">
            <a:off x="6733046" y="3650608"/>
            <a:ext cx="1628668" cy="369332"/>
          </a:xfrm>
          <a:prstGeom prst="rect">
            <a:avLst/>
          </a:prstGeom>
          <a:noFill/>
        </p:spPr>
        <p:txBody>
          <a:bodyPr wrap="square" rtlCol="0">
            <a:spAutoFit/>
          </a:bodyPr>
          <a:lstStyle/>
          <a:p>
            <a:r>
              <a:rPr lang="en-US" b="1" dirty="0" smtClean="0">
                <a:solidFill>
                  <a:schemeClr val="bg1"/>
                </a:solidFill>
              </a:rPr>
              <a:t>Consequence 1</a:t>
            </a:r>
            <a:endParaRPr lang="en-US" b="1" dirty="0">
              <a:solidFill>
                <a:schemeClr val="bg1"/>
              </a:solidFill>
            </a:endParaRPr>
          </a:p>
        </p:txBody>
      </p:sp>
      <p:sp>
        <p:nvSpPr>
          <p:cNvPr id="35" name="TextBox 34"/>
          <p:cNvSpPr txBox="1"/>
          <p:nvPr/>
        </p:nvSpPr>
        <p:spPr>
          <a:xfrm>
            <a:off x="6759506" y="4285711"/>
            <a:ext cx="1829625" cy="369332"/>
          </a:xfrm>
          <a:prstGeom prst="rect">
            <a:avLst/>
          </a:prstGeom>
          <a:noFill/>
        </p:spPr>
        <p:txBody>
          <a:bodyPr wrap="square" rtlCol="0">
            <a:spAutoFit/>
          </a:bodyPr>
          <a:lstStyle/>
          <a:p>
            <a:r>
              <a:rPr lang="en-US" b="1" dirty="0" smtClean="0">
                <a:solidFill>
                  <a:schemeClr val="bg1"/>
                </a:solidFill>
              </a:rPr>
              <a:t>Consequence 2</a:t>
            </a:r>
            <a:endParaRPr lang="en-US" b="1" dirty="0">
              <a:solidFill>
                <a:schemeClr val="bg1"/>
              </a:solidFill>
            </a:endParaRPr>
          </a:p>
        </p:txBody>
      </p:sp>
      <p:sp>
        <p:nvSpPr>
          <p:cNvPr id="36" name="TextBox 35"/>
          <p:cNvSpPr txBox="1"/>
          <p:nvPr/>
        </p:nvSpPr>
        <p:spPr>
          <a:xfrm rot="1066673">
            <a:off x="6730382" y="4867631"/>
            <a:ext cx="1632181" cy="369332"/>
          </a:xfrm>
          <a:prstGeom prst="rect">
            <a:avLst/>
          </a:prstGeom>
          <a:noFill/>
        </p:spPr>
        <p:txBody>
          <a:bodyPr wrap="square" rtlCol="0">
            <a:spAutoFit/>
          </a:bodyPr>
          <a:lstStyle/>
          <a:p>
            <a:r>
              <a:rPr lang="en-US" b="1" dirty="0" smtClean="0">
                <a:solidFill>
                  <a:schemeClr val="bg1"/>
                </a:solidFill>
              </a:rPr>
              <a:t>Consequence 3</a:t>
            </a:r>
            <a:endParaRPr lang="en-US" b="1" dirty="0">
              <a:solidFill>
                <a:schemeClr val="bg1"/>
              </a:solidFill>
            </a:endParaRPr>
          </a:p>
        </p:txBody>
      </p:sp>
      <p:sp>
        <p:nvSpPr>
          <p:cNvPr id="37" name="Rectangle 36"/>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39" name="Group 38"/>
          <p:cNvGrpSpPr/>
          <p:nvPr/>
        </p:nvGrpSpPr>
        <p:grpSpPr>
          <a:xfrm>
            <a:off x="516340" y="296586"/>
            <a:ext cx="8153401" cy="389214"/>
            <a:chOff x="516340" y="296586"/>
            <a:chExt cx="8153401" cy="389214"/>
          </a:xfrm>
        </p:grpSpPr>
        <p:sp>
          <p:nvSpPr>
            <p:cNvPr id="40" name="Round Diagonal Corner Rectangle 3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8" name="Round Diagonal Corner Rectangle 4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9" name="Round Diagonal Corner Rectangle 48"/>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0" name="Round Diagonal Corner Rectangle 49"/>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1" name="Round Diagonal Corner Rectangle 50"/>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2" name="Round Diagonal Corner Rectangle 51"/>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824912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907741" cy="1338828"/>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To the right of the </a:t>
            </a:r>
            <a:r>
              <a:rPr lang="en-US" b="1" dirty="0" smtClean="0">
                <a:solidFill>
                  <a:srgbClr val="FFB300"/>
                </a:solidFill>
                <a:latin typeface="Arial" pitchFamily="34" charset="0"/>
                <a:cs typeface="Arial" pitchFamily="34" charset="0"/>
              </a:rPr>
              <a:t>threats </a:t>
            </a:r>
            <a:r>
              <a:rPr lang="en-US" b="1" dirty="0" smtClean="0">
                <a:latin typeface="Arial" pitchFamily="34" charset="0"/>
                <a:cs typeface="Arial" pitchFamily="34" charset="0"/>
              </a:rPr>
              <a:t>are the </a:t>
            </a:r>
            <a:r>
              <a:rPr lang="en-US" b="1" dirty="0" smtClean="0">
                <a:solidFill>
                  <a:srgbClr val="FFC000"/>
                </a:solidFill>
                <a:latin typeface="Arial" pitchFamily="34" charset="0"/>
                <a:cs typeface="Arial" pitchFamily="34" charset="0"/>
              </a:rPr>
              <a:t>controls</a:t>
            </a:r>
            <a:r>
              <a:rPr lang="en-US" b="1" dirty="0" smtClean="0">
                <a:solidFill>
                  <a:srgbClr val="061A49"/>
                </a:solidFill>
                <a:latin typeface="Arial" pitchFamily="34" charset="0"/>
                <a:cs typeface="Arial" pitchFamily="34" charset="0"/>
              </a:rPr>
              <a:t>.  </a:t>
            </a:r>
            <a:r>
              <a:rPr lang="en-US" b="1" dirty="0" smtClean="0">
                <a:solidFill>
                  <a:srgbClr val="FFC000"/>
                </a:solidFill>
                <a:latin typeface="Arial" pitchFamily="34" charset="0"/>
                <a:cs typeface="Arial" pitchFamily="34" charset="0"/>
              </a:rPr>
              <a:t>Controls</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are protective measures put in place to prevent</a:t>
            </a:r>
            <a:r>
              <a:rPr lang="en-US" b="1" dirty="0" smtClean="0">
                <a:solidFill>
                  <a:srgbClr val="061A49"/>
                </a:solidFill>
                <a:latin typeface="Arial" pitchFamily="34" charset="0"/>
                <a:cs typeface="Arial" pitchFamily="34" charset="0"/>
              </a:rPr>
              <a:t> </a:t>
            </a:r>
            <a:r>
              <a:rPr lang="en-US" b="1" dirty="0" smtClean="0">
                <a:solidFill>
                  <a:srgbClr val="FFC000"/>
                </a:solidFill>
                <a:latin typeface="Arial" pitchFamily="34" charset="0"/>
                <a:cs typeface="Arial" pitchFamily="34" charset="0"/>
              </a:rPr>
              <a:t>threats</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from releasing a </a:t>
            </a:r>
            <a:r>
              <a:rPr lang="en-US" b="1" dirty="0" smtClean="0">
                <a:solidFill>
                  <a:srgbClr val="FFC000"/>
                </a:solidFill>
                <a:latin typeface="Arial" pitchFamily="34" charset="0"/>
                <a:cs typeface="Arial" pitchFamily="34" charset="0"/>
              </a:rPr>
              <a:t>hazard</a:t>
            </a:r>
            <a:r>
              <a:rPr lang="en-US" b="1" dirty="0" smtClean="0">
                <a:solidFill>
                  <a:srgbClr val="061A49"/>
                </a:solidFill>
                <a:latin typeface="Arial" pitchFamily="34" charset="0"/>
                <a:cs typeface="Arial" pitchFamily="34" charset="0"/>
              </a:rPr>
              <a:t>.  </a:t>
            </a:r>
            <a:r>
              <a:rPr lang="en-US" b="1" dirty="0" smtClean="0">
                <a:latin typeface="Arial" pitchFamily="34" charset="0"/>
                <a:cs typeface="Arial" pitchFamily="34" charset="0"/>
              </a:rPr>
              <a:t>An example of a control is a safety guard covering a rotating lathe.</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24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9" name="Flowchart: Extract 28"/>
          <p:cNvSpPr/>
          <p:nvPr/>
        </p:nvSpPr>
        <p:spPr>
          <a:xfrm rot="16200000">
            <a:off x="5308898"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Flowchart: Extract 2"/>
          <p:cNvSpPr/>
          <p:nvPr/>
        </p:nvSpPr>
        <p:spPr>
          <a:xfrm rot="5400000">
            <a:off x="1626714"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Oval 4"/>
          <p:cNvSpPr/>
          <p:nvPr/>
        </p:nvSpPr>
        <p:spPr>
          <a:xfrm>
            <a:off x="3787894" y="3735450"/>
            <a:ext cx="1659340" cy="1447800"/>
          </a:xfrm>
          <a:prstGeom prst="ellipse">
            <a:avLst/>
          </a:prstGeom>
          <a:solidFill>
            <a:srgbClr val="FFC0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Hazard</a:t>
            </a:r>
          </a:p>
        </p:txBody>
      </p:sp>
      <p:cxnSp>
        <p:nvCxnSpPr>
          <p:cNvPr id="11" name="Straight Connector 10"/>
          <p:cNvCxnSpPr/>
          <p:nvPr/>
        </p:nvCxnSpPr>
        <p:spPr>
          <a:xfrm>
            <a:off x="2514600" y="3735450"/>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138843">
            <a:off x="1150246" y="3714345"/>
            <a:ext cx="1236260" cy="369332"/>
          </a:xfrm>
          <a:prstGeom prst="rect">
            <a:avLst/>
          </a:prstGeom>
          <a:noFill/>
        </p:spPr>
        <p:txBody>
          <a:bodyPr wrap="square" rtlCol="0">
            <a:spAutoFit/>
          </a:bodyPr>
          <a:lstStyle/>
          <a:p>
            <a:r>
              <a:rPr lang="en-US" b="1" dirty="0" smtClean="0">
                <a:solidFill>
                  <a:schemeClr val="bg1"/>
                </a:solidFill>
              </a:rPr>
              <a:t>Threat 1</a:t>
            </a:r>
            <a:endParaRPr lang="en-US" b="1" dirty="0">
              <a:solidFill>
                <a:schemeClr val="bg1"/>
              </a:solidFill>
            </a:endParaRPr>
          </a:p>
        </p:txBody>
      </p:sp>
      <p:sp>
        <p:nvSpPr>
          <p:cNvPr id="32" name="TextBox 31"/>
          <p:cNvSpPr txBox="1"/>
          <p:nvPr/>
        </p:nvSpPr>
        <p:spPr>
          <a:xfrm>
            <a:off x="1123792" y="4274683"/>
            <a:ext cx="1236260" cy="369332"/>
          </a:xfrm>
          <a:prstGeom prst="rect">
            <a:avLst/>
          </a:prstGeom>
          <a:noFill/>
        </p:spPr>
        <p:txBody>
          <a:bodyPr wrap="square" rtlCol="0">
            <a:spAutoFit/>
          </a:bodyPr>
          <a:lstStyle/>
          <a:p>
            <a:r>
              <a:rPr lang="en-US" b="1" dirty="0" smtClean="0">
                <a:solidFill>
                  <a:schemeClr val="bg1"/>
                </a:solidFill>
              </a:rPr>
              <a:t>Threat 2</a:t>
            </a:r>
            <a:endParaRPr lang="en-US" b="1" dirty="0">
              <a:solidFill>
                <a:schemeClr val="bg1"/>
              </a:solidFill>
            </a:endParaRPr>
          </a:p>
        </p:txBody>
      </p:sp>
      <p:sp>
        <p:nvSpPr>
          <p:cNvPr id="33" name="TextBox 32"/>
          <p:cNvSpPr txBox="1"/>
          <p:nvPr/>
        </p:nvSpPr>
        <p:spPr>
          <a:xfrm rot="20574698">
            <a:off x="1148869" y="4867632"/>
            <a:ext cx="1236260" cy="369332"/>
          </a:xfrm>
          <a:prstGeom prst="rect">
            <a:avLst/>
          </a:prstGeom>
          <a:noFill/>
        </p:spPr>
        <p:txBody>
          <a:bodyPr wrap="square" rtlCol="0">
            <a:spAutoFit/>
          </a:bodyPr>
          <a:lstStyle/>
          <a:p>
            <a:r>
              <a:rPr lang="en-US" b="1" dirty="0" smtClean="0">
                <a:solidFill>
                  <a:schemeClr val="bg1"/>
                </a:solidFill>
              </a:rPr>
              <a:t>Threat 3</a:t>
            </a:r>
            <a:endParaRPr lang="en-US" b="1" dirty="0">
              <a:solidFill>
                <a:schemeClr val="bg1"/>
              </a:solidFill>
            </a:endParaRPr>
          </a:p>
        </p:txBody>
      </p:sp>
      <p:cxnSp>
        <p:nvCxnSpPr>
          <p:cNvPr id="34" name="Straight Connector 33"/>
          <p:cNvCxnSpPr/>
          <p:nvPr/>
        </p:nvCxnSpPr>
        <p:spPr>
          <a:xfrm>
            <a:off x="6840116" y="3778375"/>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571996">
            <a:off x="6733046" y="3650608"/>
            <a:ext cx="1628668" cy="369332"/>
          </a:xfrm>
          <a:prstGeom prst="rect">
            <a:avLst/>
          </a:prstGeom>
          <a:noFill/>
        </p:spPr>
        <p:txBody>
          <a:bodyPr wrap="square" rtlCol="0">
            <a:spAutoFit/>
          </a:bodyPr>
          <a:lstStyle/>
          <a:p>
            <a:r>
              <a:rPr lang="en-US" b="1" dirty="0" smtClean="0">
                <a:solidFill>
                  <a:schemeClr val="bg1"/>
                </a:solidFill>
              </a:rPr>
              <a:t>Consequence 1</a:t>
            </a:r>
            <a:endParaRPr lang="en-US" b="1" dirty="0">
              <a:solidFill>
                <a:schemeClr val="bg1"/>
              </a:solidFill>
            </a:endParaRPr>
          </a:p>
        </p:txBody>
      </p:sp>
      <p:sp>
        <p:nvSpPr>
          <p:cNvPr id="35" name="TextBox 34"/>
          <p:cNvSpPr txBox="1"/>
          <p:nvPr/>
        </p:nvSpPr>
        <p:spPr>
          <a:xfrm>
            <a:off x="6759506" y="4285711"/>
            <a:ext cx="1829625" cy="369332"/>
          </a:xfrm>
          <a:prstGeom prst="rect">
            <a:avLst/>
          </a:prstGeom>
          <a:noFill/>
        </p:spPr>
        <p:txBody>
          <a:bodyPr wrap="square" rtlCol="0">
            <a:spAutoFit/>
          </a:bodyPr>
          <a:lstStyle/>
          <a:p>
            <a:r>
              <a:rPr lang="en-US" b="1" dirty="0" smtClean="0">
                <a:solidFill>
                  <a:schemeClr val="bg1"/>
                </a:solidFill>
              </a:rPr>
              <a:t>Consequence 2</a:t>
            </a:r>
            <a:endParaRPr lang="en-US" b="1" dirty="0">
              <a:solidFill>
                <a:schemeClr val="bg1"/>
              </a:solidFill>
            </a:endParaRPr>
          </a:p>
        </p:txBody>
      </p:sp>
      <p:sp>
        <p:nvSpPr>
          <p:cNvPr id="36" name="TextBox 35"/>
          <p:cNvSpPr txBox="1"/>
          <p:nvPr/>
        </p:nvSpPr>
        <p:spPr>
          <a:xfrm rot="1066673">
            <a:off x="6730382" y="4867631"/>
            <a:ext cx="1632181" cy="369332"/>
          </a:xfrm>
          <a:prstGeom prst="rect">
            <a:avLst/>
          </a:prstGeom>
          <a:noFill/>
        </p:spPr>
        <p:txBody>
          <a:bodyPr wrap="square" rtlCol="0">
            <a:spAutoFit/>
          </a:bodyPr>
          <a:lstStyle/>
          <a:p>
            <a:r>
              <a:rPr lang="en-US" b="1" dirty="0" smtClean="0">
                <a:solidFill>
                  <a:schemeClr val="bg1"/>
                </a:solidFill>
              </a:rPr>
              <a:t>Consequence 3</a:t>
            </a:r>
            <a:endParaRPr lang="en-US" b="1" dirty="0">
              <a:solidFill>
                <a:schemeClr val="bg1"/>
              </a:solidFill>
            </a:endParaRPr>
          </a:p>
        </p:txBody>
      </p:sp>
      <p:sp>
        <p:nvSpPr>
          <p:cNvPr id="37" name="Rectangle 36"/>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39" name="Group 38"/>
          <p:cNvGrpSpPr/>
          <p:nvPr/>
        </p:nvGrpSpPr>
        <p:grpSpPr>
          <a:xfrm>
            <a:off x="516340" y="296586"/>
            <a:ext cx="8153401" cy="389214"/>
            <a:chOff x="516340" y="296586"/>
            <a:chExt cx="8153401" cy="389214"/>
          </a:xfrm>
        </p:grpSpPr>
        <p:sp>
          <p:nvSpPr>
            <p:cNvPr id="40" name="Round Diagonal Corner Rectangle 3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8" name="Round Diagonal Corner Rectangle 4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9" name="Round Diagonal Corner Rectangle 48"/>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0" name="Round Diagonal Corner Rectangle 49"/>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1" name="Round Diagonal Corner Rectangle 50"/>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2" name="Round Diagonal Corner Rectangle 51"/>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ounded Rectangle 40"/>
          <p:cNvSpPr/>
          <p:nvPr/>
        </p:nvSpPr>
        <p:spPr>
          <a:xfrm>
            <a:off x="2590800" y="4154550"/>
            <a:ext cx="1066800" cy="609600"/>
          </a:xfrm>
          <a:prstGeom prst="roundRect">
            <a:avLst/>
          </a:prstGeom>
          <a:solidFill>
            <a:srgbClr val="2646D0"/>
          </a:solidFill>
          <a:ln w="38100">
            <a:solidFill>
              <a:srgbClr val="996532"/>
            </a:solidFill>
          </a:ln>
          <a:scene3d>
            <a:camera prst="orthographicFront"/>
            <a:lightRig rig="threePt" dir="t"/>
          </a:scene3d>
          <a:sp3d extrusionH="76200" contourW="25400">
            <a:extrusionClr>
              <a:srgbClr val="2646D0"/>
            </a:extrusionClr>
            <a:contourClr>
              <a:srgbClr val="2646D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Controls</a:t>
            </a:r>
          </a:p>
        </p:txBody>
      </p:sp>
      <p:sp>
        <p:nvSpPr>
          <p:cNvPr id="47" name="Rectangle 46"/>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29510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2057400"/>
            <a:ext cx="8153400" cy="3810000"/>
          </a:xfrm>
          <a:prstGeom prst="roundRect">
            <a:avLst/>
          </a:prstGeom>
          <a:noFill/>
          <a:ln>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0037" y="2073883"/>
            <a:ext cx="7907741"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last part of the analysis is to identify </a:t>
            </a:r>
            <a:r>
              <a:rPr lang="en-US" b="1" dirty="0" smtClean="0">
                <a:solidFill>
                  <a:srgbClr val="FFB300"/>
                </a:solidFill>
                <a:latin typeface="Arial" pitchFamily="34" charset="0"/>
                <a:cs typeface="Arial" pitchFamily="34" charset="0"/>
              </a:rPr>
              <a:t>recovery measures.  </a:t>
            </a:r>
            <a:r>
              <a:rPr lang="en-US" b="1" dirty="0" smtClean="0">
                <a:latin typeface="Arial" pitchFamily="34" charset="0"/>
                <a:cs typeface="Arial" pitchFamily="34" charset="0"/>
              </a:rPr>
              <a:t>These are actions taken to minimize the effects of the</a:t>
            </a:r>
            <a:r>
              <a:rPr lang="en-US" b="1" dirty="0" smtClean="0">
                <a:solidFill>
                  <a:srgbClr val="FFB300"/>
                </a:solidFill>
                <a:latin typeface="Arial" pitchFamily="34" charset="0"/>
                <a:cs typeface="Arial" pitchFamily="34" charset="0"/>
              </a:rPr>
              <a:t> hazard </a:t>
            </a:r>
            <a:r>
              <a:rPr lang="en-US" b="1" dirty="0" smtClean="0">
                <a:latin typeface="Arial" pitchFamily="34" charset="0"/>
                <a:cs typeface="Arial" pitchFamily="34" charset="0"/>
              </a:rPr>
              <a:t>and/or recover from an unwanted event that happened when a </a:t>
            </a:r>
            <a:r>
              <a:rPr lang="en-US" b="1" dirty="0" smtClean="0">
                <a:solidFill>
                  <a:srgbClr val="FFB300"/>
                </a:solidFill>
                <a:latin typeface="Arial" pitchFamily="34" charset="0"/>
                <a:cs typeface="Arial" pitchFamily="34" charset="0"/>
              </a:rPr>
              <a:t>hazard </a:t>
            </a:r>
          </a:p>
          <a:p>
            <a:pPr algn="ctr">
              <a:lnSpc>
                <a:spcPct val="150000"/>
              </a:lnSpc>
              <a:buClr>
                <a:srgbClr val="0065CC"/>
              </a:buClr>
            </a:pPr>
            <a:r>
              <a:rPr lang="en-US" b="1" dirty="0" smtClean="0">
                <a:latin typeface="Arial" pitchFamily="34" charset="0"/>
                <a:cs typeface="Arial" pitchFamily="34" charset="0"/>
              </a:rPr>
              <a:t>was released</a:t>
            </a:r>
            <a:r>
              <a:rPr lang="en-US" b="1" dirty="0" smtClean="0">
                <a:solidFill>
                  <a:srgbClr val="061A49"/>
                </a:solidFill>
                <a:latin typeface="Arial" pitchFamily="34" charset="0"/>
                <a:cs typeface="Arial" pitchFamily="34" charset="0"/>
              </a:rPr>
              <a:t>.</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25 of 37</a:t>
            </a:r>
            <a:endParaRPr lang="en-US" b="1" dirty="0"/>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9" name="Flowchart: Extract 28"/>
          <p:cNvSpPr/>
          <p:nvPr/>
        </p:nvSpPr>
        <p:spPr>
          <a:xfrm rot="16200000">
            <a:off x="5308898"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 name="Flowchart: Extract 2"/>
          <p:cNvSpPr/>
          <p:nvPr/>
        </p:nvSpPr>
        <p:spPr>
          <a:xfrm rot="5400000">
            <a:off x="1626714" y="2620030"/>
            <a:ext cx="2303060" cy="3678640"/>
          </a:xfrm>
          <a:prstGeom prst="flowChartExtract">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5" name="Oval 4"/>
          <p:cNvSpPr/>
          <p:nvPr/>
        </p:nvSpPr>
        <p:spPr>
          <a:xfrm>
            <a:off x="3787894" y="3735450"/>
            <a:ext cx="1659340" cy="1447800"/>
          </a:xfrm>
          <a:prstGeom prst="ellipse">
            <a:avLst/>
          </a:prstGeom>
          <a:solidFill>
            <a:srgbClr val="FFC0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Hazard</a:t>
            </a:r>
          </a:p>
        </p:txBody>
      </p:sp>
      <p:cxnSp>
        <p:nvCxnSpPr>
          <p:cNvPr id="11" name="Straight Connector 10"/>
          <p:cNvCxnSpPr/>
          <p:nvPr/>
        </p:nvCxnSpPr>
        <p:spPr>
          <a:xfrm>
            <a:off x="2514600" y="3735450"/>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138843">
            <a:off x="1150246" y="3714345"/>
            <a:ext cx="1236260" cy="369332"/>
          </a:xfrm>
          <a:prstGeom prst="rect">
            <a:avLst/>
          </a:prstGeom>
          <a:noFill/>
        </p:spPr>
        <p:txBody>
          <a:bodyPr wrap="square" rtlCol="0">
            <a:spAutoFit/>
          </a:bodyPr>
          <a:lstStyle/>
          <a:p>
            <a:r>
              <a:rPr lang="en-US" b="1" dirty="0" smtClean="0">
                <a:solidFill>
                  <a:schemeClr val="bg1"/>
                </a:solidFill>
              </a:rPr>
              <a:t>Threat 1</a:t>
            </a:r>
            <a:endParaRPr lang="en-US" b="1" dirty="0">
              <a:solidFill>
                <a:schemeClr val="bg1"/>
              </a:solidFill>
            </a:endParaRPr>
          </a:p>
        </p:txBody>
      </p:sp>
      <p:sp>
        <p:nvSpPr>
          <p:cNvPr id="32" name="TextBox 31"/>
          <p:cNvSpPr txBox="1"/>
          <p:nvPr/>
        </p:nvSpPr>
        <p:spPr>
          <a:xfrm>
            <a:off x="1123792" y="4274683"/>
            <a:ext cx="1236260" cy="369332"/>
          </a:xfrm>
          <a:prstGeom prst="rect">
            <a:avLst/>
          </a:prstGeom>
          <a:noFill/>
        </p:spPr>
        <p:txBody>
          <a:bodyPr wrap="square" rtlCol="0">
            <a:spAutoFit/>
          </a:bodyPr>
          <a:lstStyle/>
          <a:p>
            <a:r>
              <a:rPr lang="en-US" b="1" dirty="0" smtClean="0">
                <a:solidFill>
                  <a:schemeClr val="bg1"/>
                </a:solidFill>
              </a:rPr>
              <a:t>Threat 2</a:t>
            </a:r>
            <a:endParaRPr lang="en-US" b="1" dirty="0">
              <a:solidFill>
                <a:schemeClr val="bg1"/>
              </a:solidFill>
            </a:endParaRPr>
          </a:p>
        </p:txBody>
      </p:sp>
      <p:sp>
        <p:nvSpPr>
          <p:cNvPr id="33" name="TextBox 32"/>
          <p:cNvSpPr txBox="1"/>
          <p:nvPr/>
        </p:nvSpPr>
        <p:spPr>
          <a:xfrm rot="20574698">
            <a:off x="1148869" y="4867632"/>
            <a:ext cx="1236260" cy="369332"/>
          </a:xfrm>
          <a:prstGeom prst="rect">
            <a:avLst/>
          </a:prstGeom>
          <a:noFill/>
        </p:spPr>
        <p:txBody>
          <a:bodyPr wrap="square" rtlCol="0">
            <a:spAutoFit/>
          </a:bodyPr>
          <a:lstStyle/>
          <a:p>
            <a:r>
              <a:rPr lang="en-US" b="1" dirty="0" smtClean="0">
                <a:solidFill>
                  <a:schemeClr val="bg1"/>
                </a:solidFill>
              </a:rPr>
              <a:t>Threat 3</a:t>
            </a:r>
            <a:endParaRPr lang="en-US" b="1" dirty="0">
              <a:solidFill>
                <a:schemeClr val="bg1"/>
              </a:solidFill>
            </a:endParaRPr>
          </a:p>
        </p:txBody>
      </p:sp>
      <p:cxnSp>
        <p:nvCxnSpPr>
          <p:cNvPr id="34" name="Straight Connector 33"/>
          <p:cNvCxnSpPr/>
          <p:nvPr/>
        </p:nvCxnSpPr>
        <p:spPr>
          <a:xfrm>
            <a:off x="6840116" y="3778375"/>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571996">
            <a:off x="6733046" y="3650608"/>
            <a:ext cx="1628668" cy="369332"/>
          </a:xfrm>
          <a:prstGeom prst="rect">
            <a:avLst/>
          </a:prstGeom>
          <a:noFill/>
        </p:spPr>
        <p:txBody>
          <a:bodyPr wrap="square" rtlCol="0">
            <a:spAutoFit/>
          </a:bodyPr>
          <a:lstStyle/>
          <a:p>
            <a:r>
              <a:rPr lang="en-US" b="1" dirty="0" smtClean="0">
                <a:solidFill>
                  <a:schemeClr val="bg1"/>
                </a:solidFill>
              </a:rPr>
              <a:t>Consequence 1</a:t>
            </a:r>
            <a:endParaRPr lang="en-US" b="1" dirty="0">
              <a:solidFill>
                <a:schemeClr val="bg1"/>
              </a:solidFill>
            </a:endParaRPr>
          </a:p>
        </p:txBody>
      </p:sp>
      <p:sp>
        <p:nvSpPr>
          <p:cNvPr id="35" name="TextBox 34"/>
          <p:cNvSpPr txBox="1"/>
          <p:nvPr/>
        </p:nvSpPr>
        <p:spPr>
          <a:xfrm>
            <a:off x="6759506" y="4285711"/>
            <a:ext cx="1829625" cy="369332"/>
          </a:xfrm>
          <a:prstGeom prst="rect">
            <a:avLst/>
          </a:prstGeom>
          <a:noFill/>
        </p:spPr>
        <p:txBody>
          <a:bodyPr wrap="square" rtlCol="0">
            <a:spAutoFit/>
          </a:bodyPr>
          <a:lstStyle/>
          <a:p>
            <a:r>
              <a:rPr lang="en-US" b="1" dirty="0" smtClean="0">
                <a:solidFill>
                  <a:schemeClr val="bg1"/>
                </a:solidFill>
              </a:rPr>
              <a:t>Consequence 2</a:t>
            </a:r>
            <a:endParaRPr lang="en-US" b="1" dirty="0">
              <a:solidFill>
                <a:schemeClr val="bg1"/>
              </a:solidFill>
            </a:endParaRPr>
          </a:p>
        </p:txBody>
      </p:sp>
      <p:sp>
        <p:nvSpPr>
          <p:cNvPr id="36" name="TextBox 35"/>
          <p:cNvSpPr txBox="1"/>
          <p:nvPr/>
        </p:nvSpPr>
        <p:spPr>
          <a:xfrm rot="1066673">
            <a:off x="6730382" y="4867631"/>
            <a:ext cx="1632181" cy="369332"/>
          </a:xfrm>
          <a:prstGeom prst="rect">
            <a:avLst/>
          </a:prstGeom>
          <a:noFill/>
        </p:spPr>
        <p:txBody>
          <a:bodyPr wrap="square" rtlCol="0">
            <a:spAutoFit/>
          </a:bodyPr>
          <a:lstStyle/>
          <a:p>
            <a:r>
              <a:rPr lang="en-US" b="1" dirty="0" smtClean="0">
                <a:solidFill>
                  <a:schemeClr val="bg1"/>
                </a:solidFill>
              </a:rPr>
              <a:t>Consequence 3</a:t>
            </a:r>
            <a:endParaRPr lang="en-US" b="1" dirty="0">
              <a:solidFill>
                <a:schemeClr val="bg1"/>
              </a:solidFill>
            </a:endParaRPr>
          </a:p>
        </p:txBody>
      </p:sp>
      <p:sp>
        <p:nvSpPr>
          <p:cNvPr id="4" name="Rounded Rectangle 3"/>
          <p:cNvSpPr/>
          <p:nvPr/>
        </p:nvSpPr>
        <p:spPr>
          <a:xfrm>
            <a:off x="2590800" y="4154550"/>
            <a:ext cx="1066800" cy="609600"/>
          </a:xfrm>
          <a:prstGeom prst="roundRect">
            <a:avLst/>
          </a:prstGeom>
          <a:solidFill>
            <a:srgbClr val="2646D0"/>
          </a:solidFill>
          <a:ln w="38100">
            <a:solidFill>
              <a:srgbClr val="996532"/>
            </a:solidFill>
          </a:ln>
          <a:scene3d>
            <a:camera prst="orthographicFront"/>
            <a:lightRig rig="threePt" dir="t"/>
          </a:scene3d>
          <a:sp3d extrusionH="76200" contourW="25400">
            <a:extrusionClr>
              <a:srgbClr val="2646D0"/>
            </a:extrusionClr>
            <a:contourClr>
              <a:srgbClr val="2646D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Controls</a:t>
            </a:r>
          </a:p>
        </p:txBody>
      </p:sp>
      <p:sp>
        <p:nvSpPr>
          <p:cNvPr id="38" name="Rounded Rectangle 37"/>
          <p:cNvSpPr/>
          <p:nvPr/>
        </p:nvSpPr>
        <p:spPr>
          <a:xfrm>
            <a:off x="5597356" y="4165577"/>
            <a:ext cx="1162150" cy="609600"/>
          </a:xfrm>
          <a:prstGeom prst="roundRect">
            <a:avLst/>
          </a:prstGeom>
          <a:solidFill>
            <a:srgbClr val="2646D0"/>
          </a:solidFill>
          <a:ln w="38100">
            <a:solidFill>
              <a:srgbClr val="996532"/>
            </a:solidFill>
          </a:ln>
          <a:scene3d>
            <a:camera prst="orthographicFront"/>
            <a:lightRig rig="threePt" dir="t"/>
          </a:scene3d>
          <a:sp3d extrusionH="76200" contourW="25400">
            <a:extrusionClr>
              <a:srgbClr val="2646D0"/>
            </a:extrusionClr>
            <a:contourClr>
              <a:srgbClr val="2646D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Recovery</a:t>
            </a:r>
          </a:p>
        </p:txBody>
      </p:sp>
      <p:sp>
        <p:nvSpPr>
          <p:cNvPr id="37" name="Rectangle 36"/>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40" name="Group 39"/>
          <p:cNvGrpSpPr/>
          <p:nvPr/>
        </p:nvGrpSpPr>
        <p:grpSpPr>
          <a:xfrm>
            <a:off x="516340" y="296586"/>
            <a:ext cx="8153401" cy="389214"/>
            <a:chOff x="516340" y="296586"/>
            <a:chExt cx="8153401" cy="389214"/>
          </a:xfrm>
        </p:grpSpPr>
        <p:sp>
          <p:nvSpPr>
            <p:cNvPr id="48" name="Round Diagonal Corner Rectangle 47"/>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9" name="Round Diagonal Corner Rectangle 48"/>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0" name="Round Diagonal Corner Rectangle 49"/>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1" name="Round Diagonal Corner Rectangle 50"/>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2" name="Round Diagonal Corner Rectangle 51"/>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3" name="Round Diagonal Corner Rectangle 52"/>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26656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821640" y="2057400"/>
            <a:ext cx="3848099"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16340" y="2057399"/>
            <a:ext cx="3848099" cy="4098329"/>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623" y="2023572"/>
            <a:ext cx="3602439" cy="4247317"/>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Let’s apply this to the example using the large haulage truck that ran over a small pickup truck that you saw in Section 2.</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first step is to identify the hazard.  Mechanical energy in the form of moving equipment is a hazard.</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26 of 37</a:t>
            </a:r>
            <a:endParaRPr lang="en-US" b="1" dirty="0"/>
          </a:p>
        </p:txBody>
      </p:sp>
      <p:cxnSp>
        <p:nvCxnSpPr>
          <p:cNvPr id="34" name="Straight Connector 33"/>
          <p:cNvCxnSpPr/>
          <p:nvPr/>
        </p:nvCxnSpPr>
        <p:spPr>
          <a:xfrm>
            <a:off x="6840116" y="3778375"/>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571996">
            <a:off x="6733046" y="3650608"/>
            <a:ext cx="1628668" cy="369332"/>
          </a:xfrm>
          <a:prstGeom prst="rect">
            <a:avLst/>
          </a:prstGeom>
          <a:noFill/>
        </p:spPr>
        <p:txBody>
          <a:bodyPr wrap="square" rtlCol="0">
            <a:spAutoFit/>
          </a:bodyPr>
          <a:lstStyle/>
          <a:p>
            <a:r>
              <a:rPr lang="en-US" b="1" dirty="0" smtClean="0">
                <a:solidFill>
                  <a:schemeClr val="bg1"/>
                </a:solidFill>
              </a:rPr>
              <a:t>Consequence 1</a:t>
            </a:r>
            <a:endParaRPr lang="en-US" b="1" dirty="0">
              <a:solidFill>
                <a:schemeClr val="bg1"/>
              </a:solidFill>
            </a:endParaRPr>
          </a:p>
        </p:txBody>
      </p:sp>
      <p:sp>
        <p:nvSpPr>
          <p:cNvPr id="35" name="TextBox 34"/>
          <p:cNvSpPr txBox="1"/>
          <p:nvPr/>
        </p:nvSpPr>
        <p:spPr>
          <a:xfrm>
            <a:off x="6759506" y="4285711"/>
            <a:ext cx="1829625" cy="369332"/>
          </a:xfrm>
          <a:prstGeom prst="rect">
            <a:avLst/>
          </a:prstGeom>
          <a:noFill/>
        </p:spPr>
        <p:txBody>
          <a:bodyPr wrap="square" rtlCol="0">
            <a:spAutoFit/>
          </a:bodyPr>
          <a:lstStyle/>
          <a:p>
            <a:r>
              <a:rPr lang="en-US" b="1" dirty="0" smtClean="0">
                <a:solidFill>
                  <a:schemeClr val="bg1"/>
                </a:solidFill>
              </a:rPr>
              <a:t>Consequence 2</a:t>
            </a:r>
            <a:endParaRPr lang="en-US" b="1" dirty="0">
              <a:solidFill>
                <a:schemeClr val="bg1"/>
              </a:solidFill>
            </a:endParaRPr>
          </a:p>
        </p:txBody>
      </p:sp>
      <p:sp>
        <p:nvSpPr>
          <p:cNvPr id="36" name="TextBox 35"/>
          <p:cNvSpPr txBox="1"/>
          <p:nvPr/>
        </p:nvSpPr>
        <p:spPr>
          <a:xfrm rot="1066673">
            <a:off x="6730382" y="4867631"/>
            <a:ext cx="1632181" cy="369332"/>
          </a:xfrm>
          <a:prstGeom prst="rect">
            <a:avLst/>
          </a:prstGeom>
          <a:noFill/>
        </p:spPr>
        <p:txBody>
          <a:bodyPr wrap="square" rtlCol="0">
            <a:spAutoFit/>
          </a:bodyPr>
          <a:lstStyle/>
          <a:p>
            <a:r>
              <a:rPr lang="en-US" b="1" dirty="0" smtClean="0">
                <a:solidFill>
                  <a:schemeClr val="bg1"/>
                </a:solidFill>
              </a:rPr>
              <a:t>Consequence 3</a:t>
            </a:r>
            <a:endParaRPr lang="en-US" b="1" dirty="0">
              <a:solidFill>
                <a:schemeClr val="bg1"/>
              </a:solidFill>
            </a:endParaRPr>
          </a:p>
        </p:txBody>
      </p:sp>
      <p:grpSp>
        <p:nvGrpSpPr>
          <p:cNvPr id="6" name="Group 5"/>
          <p:cNvGrpSpPr/>
          <p:nvPr/>
        </p:nvGrpSpPr>
        <p:grpSpPr>
          <a:xfrm>
            <a:off x="4906256" y="2057400"/>
            <a:ext cx="3678866" cy="3465323"/>
            <a:chOff x="4910265" y="2461714"/>
            <a:chExt cx="3678866" cy="3429000"/>
          </a:xfrm>
        </p:grpSpPr>
        <p:pic>
          <p:nvPicPr>
            <p:cNvPr id="65" name="Picture 4" descr="Picture 21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1970"/>
            <a:stretch/>
          </p:blipFill>
          <p:spPr bwMode="auto">
            <a:xfrm>
              <a:off x="4910265" y="2461714"/>
              <a:ext cx="3678866" cy="3429000"/>
            </a:xfrm>
            <a:prstGeom prst="rect">
              <a:avLst/>
            </a:prstGeom>
            <a:noFill/>
            <a:ln w="25400">
              <a:noFill/>
            </a:ln>
            <a:extLst>
              <a:ext uri="{909E8E84-426E-40DD-AFC4-6F175D3DCCD1}">
                <a14:hiddenFill xmlns:a14="http://schemas.microsoft.com/office/drawing/2010/main" xmlns="">
                  <a:solidFill>
                    <a:srgbClr val="FFFFFF"/>
                  </a:solidFill>
                </a14:hiddenFill>
              </a:ext>
            </a:extLst>
          </p:spPr>
        </p:pic>
        <p:cxnSp>
          <p:nvCxnSpPr>
            <p:cNvPr id="66" name="Straight Arrow Connector 65"/>
            <p:cNvCxnSpPr/>
            <p:nvPr/>
          </p:nvCxnSpPr>
          <p:spPr>
            <a:xfrm flipV="1">
              <a:off x="7090609" y="4880962"/>
              <a:ext cx="381000" cy="638909"/>
            </a:xfrm>
            <a:prstGeom prst="straightConnector1">
              <a:avLst/>
            </a:prstGeom>
            <a:ln w="25400">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913474" y="5362975"/>
              <a:ext cx="2428598" cy="369332"/>
            </a:xfrm>
            <a:prstGeom prst="rect">
              <a:avLst/>
            </a:prstGeom>
            <a:noFill/>
          </p:spPr>
          <p:txBody>
            <a:bodyPr wrap="square" rtlCol="0">
              <a:spAutoFit/>
            </a:bodyPr>
            <a:lstStyle/>
            <a:p>
              <a:pPr algn="ctr">
                <a:buClr>
                  <a:srgbClr val="FFB300"/>
                </a:buClr>
              </a:pPr>
              <a:r>
                <a:rPr lang="en-US" b="1" dirty="0"/>
                <a:t>s</a:t>
              </a:r>
              <a:r>
                <a:rPr lang="en-US" b="1" dirty="0" smtClean="0"/>
                <a:t>mall pickup truck</a:t>
              </a:r>
              <a:endParaRPr lang="en-US" b="1" dirty="0"/>
            </a:p>
          </p:txBody>
        </p:sp>
        <p:sp>
          <p:nvSpPr>
            <p:cNvPr id="68" name="Oval 67"/>
            <p:cNvSpPr/>
            <p:nvPr/>
          </p:nvSpPr>
          <p:spPr>
            <a:xfrm>
              <a:off x="7744672" y="3809665"/>
              <a:ext cx="533400" cy="364247"/>
            </a:xfrm>
            <a:prstGeom prst="ellipse">
              <a:avLst/>
            </a:prstGeom>
            <a:solidFill>
              <a:srgbClr val="FFB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t>
              </a:r>
              <a:r>
                <a:rPr lang="en-US" sz="1600" b="1" dirty="0" smtClean="0">
                  <a:solidFill>
                    <a:schemeClr val="tx1"/>
                  </a:solidFill>
                </a:rPr>
                <a:t>1</a:t>
              </a:r>
            </a:p>
          </p:txBody>
        </p:sp>
        <p:sp>
          <p:nvSpPr>
            <p:cNvPr id="69" name="Oval 68"/>
            <p:cNvSpPr/>
            <p:nvPr/>
          </p:nvSpPr>
          <p:spPr>
            <a:xfrm>
              <a:off x="5677442" y="4173912"/>
              <a:ext cx="533400" cy="364247"/>
            </a:xfrm>
            <a:prstGeom prst="ellipse">
              <a:avLst/>
            </a:prstGeom>
            <a:solidFill>
              <a:srgbClr val="FFB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t>
              </a:r>
              <a:r>
                <a:rPr lang="en-US" sz="1600" b="1" dirty="0" smtClean="0">
                  <a:solidFill>
                    <a:schemeClr val="tx1"/>
                  </a:solidFill>
                </a:rPr>
                <a:t>2</a:t>
              </a:r>
            </a:p>
          </p:txBody>
        </p:sp>
      </p:grpSp>
      <p:sp>
        <p:nvSpPr>
          <p:cNvPr id="37" name="Rectangle 36"/>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39" name="Group 38"/>
          <p:cNvGrpSpPr/>
          <p:nvPr/>
        </p:nvGrpSpPr>
        <p:grpSpPr>
          <a:xfrm>
            <a:off x="516340" y="296586"/>
            <a:ext cx="8153401" cy="389214"/>
            <a:chOff x="516340" y="296586"/>
            <a:chExt cx="8153401" cy="389214"/>
          </a:xfrm>
        </p:grpSpPr>
        <p:sp>
          <p:nvSpPr>
            <p:cNvPr id="40" name="Round Diagonal Corner Rectangle 3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8" name="Round Diagonal Corner Rectangle 4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9" name="Round Diagonal Corner Rectangle 48"/>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0" name="Round Diagonal Corner Rectangle 49"/>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1" name="Round Diagonal Corner Rectangle 50"/>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2" name="Round Diagonal Corner Rectangle 51"/>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Left Arrow 29"/>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2382398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821640" y="2057400"/>
            <a:ext cx="3848099"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16340" y="2057400"/>
            <a:ext cx="3848099"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1623" y="2023572"/>
            <a:ext cx="3602439" cy="3831818"/>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The next step is to look at what could cause this unwanted event to happen? (What are the threats?)</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On the next slide, write down what you think the threats are and then compare them to the list provided.</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27 of 37</a:t>
            </a:r>
            <a:endParaRPr lang="en-US" b="1" dirty="0"/>
          </a:p>
        </p:txBody>
      </p:sp>
      <p:cxnSp>
        <p:nvCxnSpPr>
          <p:cNvPr id="34" name="Straight Connector 33"/>
          <p:cNvCxnSpPr/>
          <p:nvPr/>
        </p:nvCxnSpPr>
        <p:spPr>
          <a:xfrm>
            <a:off x="6840116" y="3778375"/>
            <a:ext cx="284" cy="1447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571996">
            <a:off x="6733046" y="3650608"/>
            <a:ext cx="1628668" cy="369332"/>
          </a:xfrm>
          <a:prstGeom prst="rect">
            <a:avLst/>
          </a:prstGeom>
          <a:noFill/>
        </p:spPr>
        <p:txBody>
          <a:bodyPr wrap="square" rtlCol="0">
            <a:spAutoFit/>
          </a:bodyPr>
          <a:lstStyle/>
          <a:p>
            <a:r>
              <a:rPr lang="en-US" b="1" dirty="0" smtClean="0">
                <a:solidFill>
                  <a:schemeClr val="bg1"/>
                </a:solidFill>
              </a:rPr>
              <a:t>Consequence 1</a:t>
            </a:r>
            <a:endParaRPr lang="en-US" b="1" dirty="0">
              <a:solidFill>
                <a:schemeClr val="bg1"/>
              </a:solidFill>
            </a:endParaRPr>
          </a:p>
        </p:txBody>
      </p:sp>
      <p:sp>
        <p:nvSpPr>
          <p:cNvPr id="35" name="TextBox 34"/>
          <p:cNvSpPr txBox="1"/>
          <p:nvPr/>
        </p:nvSpPr>
        <p:spPr>
          <a:xfrm>
            <a:off x="6759506" y="4285711"/>
            <a:ext cx="1829625" cy="369332"/>
          </a:xfrm>
          <a:prstGeom prst="rect">
            <a:avLst/>
          </a:prstGeom>
          <a:noFill/>
        </p:spPr>
        <p:txBody>
          <a:bodyPr wrap="square" rtlCol="0">
            <a:spAutoFit/>
          </a:bodyPr>
          <a:lstStyle/>
          <a:p>
            <a:r>
              <a:rPr lang="en-US" b="1" dirty="0" smtClean="0">
                <a:solidFill>
                  <a:schemeClr val="bg1"/>
                </a:solidFill>
              </a:rPr>
              <a:t>Consequence 2</a:t>
            </a:r>
            <a:endParaRPr lang="en-US" b="1" dirty="0">
              <a:solidFill>
                <a:schemeClr val="bg1"/>
              </a:solidFill>
            </a:endParaRPr>
          </a:p>
        </p:txBody>
      </p:sp>
      <p:sp>
        <p:nvSpPr>
          <p:cNvPr id="36" name="TextBox 35"/>
          <p:cNvSpPr txBox="1"/>
          <p:nvPr/>
        </p:nvSpPr>
        <p:spPr>
          <a:xfrm rot="1066673">
            <a:off x="6730382" y="4867631"/>
            <a:ext cx="1632181" cy="369332"/>
          </a:xfrm>
          <a:prstGeom prst="rect">
            <a:avLst/>
          </a:prstGeom>
          <a:noFill/>
        </p:spPr>
        <p:txBody>
          <a:bodyPr wrap="square" rtlCol="0">
            <a:spAutoFit/>
          </a:bodyPr>
          <a:lstStyle/>
          <a:p>
            <a:r>
              <a:rPr lang="en-US" b="1" dirty="0" smtClean="0">
                <a:solidFill>
                  <a:schemeClr val="bg1"/>
                </a:solidFill>
              </a:rPr>
              <a:t>Consequence 3</a:t>
            </a:r>
            <a:endParaRPr lang="en-US" b="1" dirty="0">
              <a:solidFill>
                <a:schemeClr val="bg1"/>
              </a:solidFill>
            </a:endParaRPr>
          </a:p>
        </p:txBody>
      </p:sp>
      <p:grpSp>
        <p:nvGrpSpPr>
          <p:cNvPr id="6" name="Group 5"/>
          <p:cNvGrpSpPr/>
          <p:nvPr/>
        </p:nvGrpSpPr>
        <p:grpSpPr>
          <a:xfrm>
            <a:off x="4906256" y="2057400"/>
            <a:ext cx="3678866" cy="3465323"/>
            <a:chOff x="4910265" y="2461714"/>
            <a:chExt cx="3678866" cy="3429000"/>
          </a:xfrm>
        </p:grpSpPr>
        <p:pic>
          <p:nvPicPr>
            <p:cNvPr id="65" name="Picture 4" descr="Picture 21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1970"/>
            <a:stretch/>
          </p:blipFill>
          <p:spPr bwMode="auto">
            <a:xfrm>
              <a:off x="4910265" y="2461714"/>
              <a:ext cx="3678866" cy="3429000"/>
            </a:xfrm>
            <a:prstGeom prst="rect">
              <a:avLst/>
            </a:prstGeom>
            <a:noFill/>
            <a:ln w="25400">
              <a:noFill/>
            </a:ln>
            <a:extLst>
              <a:ext uri="{909E8E84-426E-40DD-AFC4-6F175D3DCCD1}">
                <a14:hiddenFill xmlns:a14="http://schemas.microsoft.com/office/drawing/2010/main" xmlns="">
                  <a:solidFill>
                    <a:srgbClr val="FFFFFF"/>
                  </a:solidFill>
                </a14:hiddenFill>
              </a:ext>
            </a:extLst>
          </p:spPr>
        </p:pic>
        <p:cxnSp>
          <p:nvCxnSpPr>
            <p:cNvPr id="66" name="Straight Arrow Connector 65"/>
            <p:cNvCxnSpPr/>
            <p:nvPr/>
          </p:nvCxnSpPr>
          <p:spPr>
            <a:xfrm flipV="1">
              <a:off x="7201442" y="4724066"/>
              <a:ext cx="381000" cy="638909"/>
            </a:xfrm>
            <a:prstGeom prst="straightConnector1">
              <a:avLst/>
            </a:prstGeom>
            <a:ln w="25400">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913474" y="5362975"/>
              <a:ext cx="2428598" cy="369332"/>
            </a:xfrm>
            <a:prstGeom prst="rect">
              <a:avLst/>
            </a:prstGeom>
            <a:noFill/>
          </p:spPr>
          <p:txBody>
            <a:bodyPr wrap="square" rtlCol="0">
              <a:spAutoFit/>
            </a:bodyPr>
            <a:lstStyle/>
            <a:p>
              <a:pPr algn="ctr">
                <a:buClr>
                  <a:srgbClr val="FFB300"/>
                </a:buClr>
              </a:pPr>
              <a:r>
                <a:rPr lang="en-US" b="1" dirty="0"/>
                <a:t>s</a:t>
              </a:r>
              <a:r>
                <a:rPr lang="en-US" b="1" dirty="0" smtClean="0"/>
                <a:t>mall pickup truck</a:t>
              </a:r>
              <a:endParaRPr lang="en-US" b="1" dirty="0"/>
            </a:p>
          </p:txBody>
        </p:sp>
        <p:sp>
          <p:nvSpPr>
            <p:cNvPr id="68" name="Oval 67"/>
            <p:cNvSpPr/>
            <p:nvPr/>
          </p:nvSpPr>
          <p:spPr>
            <a:xfrm>
              <a:off x="7744672" y="3809665"/>
              <a:ext cx="533400" cy="364247"/>
            </a:xfrm>
            <a:prstGeom prst="ellipse">
              <a:avLst/>
            </a:prstGeom>
            <a:solidFill>
              <a:srgbClr val="FFB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t>
              </a:r>
              <a:r>
                <a:rPr lang="en-US" sz="1600" b="1" dirty="0" smtClean="0">
                  <a:solidFill>
                    <a:schemeClr val="tx1"/>
                  </a:solidFill>
                </a:rPr>
                <a:t>1</a:t>
              </a:r>
            </a:p>
          </p:txBody>
        </p:sp>
        <p:sp>
          <p:nvSpPr>
            <p:cNvPr id="69" name="Oval 68"/>
            <p:cNvSpPr/>
            <p:nvPr/>
          </p:nvSpPr>
          <p:spPr>
            <a:xfrm>
              <a:off x="5677442" y="4173912"/>
              <a:ext cx="533400" cy="364247"/>
            </a:xfrm>
            <a:prstGeom prst="ellipse">
              <a:avLst/>
            </a:prstGeom>
            <a:solidFill>
              <a:srgbClr val="FFB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t>
              </a:r>
              <a:r>
                <a:rPr lang="en-US" sz="1600" b="1" dirty="0" smtClean="0">
                  <a:solidFill>
                    <a:schemeClr val="tx1"/>
                  </a:solidFill>
                </a:rPr>
                <a:t>2</a:t>
              </a:r>
            </a:p>
          </p:txBody>
        </p:sp>
      </p:grpSp>
      <p:sp>
        <p:nvSpPr>
          <p:cNvPr id="37" name="Rectangle 36"/>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39" name="Group 38"/>
          <p:cNvGrpSpPr/>
          <p:nvPr/>
        </p:nvGrpSpPr>
        <p:grpSpPr>
          <a:xfrm>
            <a:off x="516340" y="296586"/>
            <a:ext cx="8153401" cy="389214"/>
            <a:chOff x="516340" y="296586"/>
            <a:chExt cx="8153401" cy="389214"/>
          </a:xfrm>
        </p:grpSpPr>
        <p:sp>
          <p:nvSpPr>
            <p:cNvPr id="40" name="Round Diagonal Corner Rectangle 3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8" name="Round Diagonal Corner Rectangle 4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49" name="Round Diagonal Corner Rectangle 48"/>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0" name="Round Diagonal Corner Rectangle 49"/>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1" name="Round Diagonal Corner Rectangle 50"/>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2" name="Round Diagonal Corner Rectangle 51"/>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0" name="Left Arrow 29"/>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5707124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821640" y="2057400"/>
            <a:ext cx="3848099"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16340" y="2057400"/>
            <a:ext cx="3848099"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6340" y="2057400"/>
            <a:ext cx="3848099" cy="507831"/>
          </a:xfrm>
          <a:prstGeom prst="rect">
            <a:avLst/>
          </a:prstGeom>
          <a:noFill/>
        </p:spPr>
        <p:txBody>
          <a:bodyPr wrap="square" rtlCol="0">
            <a:spAutoFit/>
          </a:bodyPr>
          <a:lstStyle/>
          <a:p>
            <a:pPr algn="ctr">
              <a:lnSpc>
                <a:spcPct val="150000"/>
              </a:lnSpc>
              <a:buClr>
                <a:srgbClr val="0065CC"/>
              </a:buClr>
            </a:pPr>
            <a:r>
              <a:rPr lang="en-US" b="1" dirty="0" smtClean="0">
                <a:latin typeface="Arial" pitchFamily="34" charset="0"/>
                <a:cs typeface="Arial" pitchFamily="34" charset="0"/>
              </a:rPr>
              <a:t>Threats</a:t>
            </a: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28 of 37</a:t>
            </a:r>
            <a:endParaRPr lang="en-US" b="1" dirty="0"/>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cxnSp>
        <p:nvCxnSpPr>
          <p:cNvPr id="4" name="Straight Connector 3"/>
          <p:cNvCxnSpPr/>
          <p:nvPr/>
        </p:nvCxnSpPr>
        <p:spPr>
          <a:xfrm>
            <a:off x="1066800" y="41148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6800" y="45720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0689" y="50292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30689" y="54864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366671" y="2456121"/>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CLICK TO SEE A THREAT</a:t>
            </a:r>
          </a:p>
        </p:txBody>
      </p:sp>
      <p:sp>
        <p:nvSpPr>
          <p:cNvPr id="40" name="Rounded Rectangle 39"/>
          <p:cNvSpPr/>
          <p:nvPr/>
        </p:nvSpPr>
        <p:spPr>
          <a:xfrm>
            <a:off x="5307136" y="3278326"/>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CLICK TO SEE A THREAT</a:t>
            </a:r>
          </a:p>
        </p:txBody>
      </p:sp>
      <p:sp>
        <p:nvSpPr>
          <p:cNvPr id="48" name="Rounded Rectangle 47"/>
          <p:cNvSpPr/>
          <p:nvPr/>
        </p:nvSpPr>
        <p:spPr>
          <a:xfrm>
            <a:off x="5307136" y="4132521"/>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CLICK TO SEE A THREAT</a:t>
            </a:r>
          </a:p>
        </p:txBody>
      </p:sp>
      <p:sp>
        <p:nvSpPr>
          <p:cNvPr id="49" name="Rounded Rectangle 48"/>
          <p:cNvSpPr/>
          <p:nvPr/>
        </p:nvSpPr>
        <p:spPr>
          <a:xfrm>
            <a:off x="5274135" y="4953000"/>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CLICK TO SEE A THREAT</a:t>
            </a:r>
          </a:p>
        </p:txBody>
      </p:sp>
      <p:cxnSp>
        <p:nvCxnSpPr>
          <p:cNvPr id="51" name="Straight Connector 50"/>
          <p:cNvCxnSpPr/>
          <p:nvPr/>
        </p:nvCxnSpPr>
        <p:spPr>
          <a:xfrm>
            <a:off x="1066800" y="3180021"/>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0689" y="3637221"/>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36" name="Group 35"/>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3" name="Round Diagonal Corner Rectangle 52"/>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4" name="Round Diagonal Corner Rectangle 53"/>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5" name="Round Diagonal Corner Rectangle 54"/>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6" name="Round Diagonal Corner Rectangle 55"/>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7" name="Round Diagonal Corner Rectangle 56"/>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Left Arrow 3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5236264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821640" y="2057400"/>
            <a:ext cx="3848099" cy="38100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16340" y="2057400"/>
            <a:ext cx="3848099" cy="3810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498" y="2057400"/>
            <a:ext cx="3821941" cy="507831"/>
          </a:xfrm>
          <a:prstGeom prst="rect">
            <a:avLst/>
          </a:prstGeom>
          <a:noFill/>
        </p:spPr>
        <p:txBody>
          <a:bodyPr wrap="square" rtlCol="0">
            <a:spAutoFit/>
          </a:bodyPr>
          <a:lstStyle/>
          <a:p>
            <a:pPr algn="ctr">
              <a:lnSpc>
                <a:spcPct val="150000"/>
              </a:lnSpc>
              <a:buClr>
                <a:srgbClr val="0065CC"/>
              </a:buClr>
            </a:pPr>
            <a:r>
              <a:rPr lang="en-US" b="1" dirty="0" smtClean="0">
                <a:latin typeface="Arial" pitchFamily="34" charset="0"/>
                <a:cs typeface="Arial" pitchFamily="34" charset="0"/>
              </a:rPr>
              <a:t>Threats</a:t>
            </a:r>
            <a:endParaRPr lang="en-US" b="1" dirty="0" smtClean="0">
              <a:solidFill>
                <a:srgbClr val="061A49"/>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28 of 37</a:t>
            </a:r>
            <a:endParaRPr lang="en-US" b="1" dirty="0"/>
          </a:p>
        </p:txBody>
      </p:sp>
      <p:sp>
        <p:nvSpPr>
          <p:cNvPr id="47" name="TextBox 46"/>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cxnSp>
        <p:nvCxnSpPr>
          <p:cNvPr id="4" name="Straight Connector 3"/>
          <p:cNvCxnSpPr/>
          <p:nvPr/>
        </p:nvCxnSpPr>
        <p:spPr>
          <a:xfrm>
            <a:off x="1066800" y="41148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6800" y="45720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0689" y="50292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30689" y="5486400"/>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366671" y="2456121"/>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LARGE VEHICLES COLLIDE</a:t>
            </a:r>
          </a:p>
        </p:txBody>
      </p:sp>
      <p:sp>
        <p:nvSpPr>
          <p:cNvPr id="40" name="Rounded Rectangle 39"/>
          <p:cNvSpPr/>
          <p:nvPr/>
        </p:nvSpPr>
        <p:spPr>
          <a:xfrm>
            <a:off x="5307136" y="3278326"/>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TRUCK RUNS INTO SHOVEL</a:t>
            </a:r>
          </a:p>
        </p:txBody>
      </p:sp>
      <p:sp>
        <p:nvSpPr>
          <p:cNvPr id="48" name="Rounded Rectangle 47"/>
          <p:cNvSpPr/>
          <p:nvPr/>
        </p:nvSpPr>
        <p:spPr>
          <a:xfrm>
            <a:off x="5307136" y="4132521"/>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SHOVEL DUMPS ON SMALL VEHICLE</a:t>
            </a:r>
          </a:p>
        </p:txBody>
      </p:sp>
      <p:sp>
        <p:nvSpPr>
          <p:cNvPr id="49" name="Rounded Rectangle 48"/>
          <p:cNvSpPr/>
          <p:nvPr/>
        </p:nvSpPr>
        <p:spPr>
          <a:xfrm>
            <a:off x="5274135" y="4953000"/>
            <a:ext cx="2877106" cy="533400"/>
          </a:xfrm>
          <a:prstGeom prst="roundRect">
            <a:avLst/>
          </a:prstGeom>
          <a:solidFill>
            <a:srgbClr val="FFB300"/>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LARGE VEHICLE COLLIDES WITH SMALL VEHICLE</a:t>
            </a:r>
          </a:p>
        </p:txBody>
      </p:sp>
      <p:cxnSp>
        <p:nvCxnSpPr>
          <p:cNvPr id="51" name="Straight Connector 50"/>
          <p:cNvCxnSpPr/>
          <p:nvPr/>
        </p:nvCxnSpPr>
        <p:spPr>
          <a:xfrm>
            <a:off x="1066800" y="3180021"/>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0689" y="3637221"/>
            <a:ext cx="2819400" cy="0"/>
          </a:xfrm>
          <a:prstGeom prst="line">
            <a:avLst/>
          </a:prstGeom>
          <a:ln w="25400">
            <a:solidFill>
              <a:srgbClr val="99653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36" name="Group 35"/>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3" name="Round Diagonal Corner Rectangle 52"/>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4" name="Round Diagonal Corner Rectangle 53"/>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5" name="Round Diagonal Corner Rectangle 54"/>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6" name="Round Diagonal Corner Rectangle 55"/>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7" name="Round Diagonal Corner Rectangle 56"/>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31" name="Left Arrow 30"/>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3103170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0" y="2057400"/>
            <a:ext cx="8153399" cy="3657600"/>
          </a:xfrm>
          <a:prstGeom prst="roundRect">
            <a:avLst/>
          </a:prstGeom>
          <a:solidFill>
            <a:srgbClr val="996532"/>
          </a:solid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696200" cy="341632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chemeClr val="bg1"/>
                </a:solidFill>
                <a:latin typeface="Arial" pitchFamily="34" charset="0"/>
                <a:cs typeface="Arial" pitchFamily="34" charset="0"/>
              </a:rPr>
              <a:t>We’ve only listed four for this example, but in a real analysis you would list all the </a:t>
            </a:r>
            <a:r>
              <a:rPr lang="en-US" b="1" dirty="0" smtClean="0">
                <a:solidFill>
                  <a:srgbClr val="FFC000"/>
                </a:solidFill>
                <a:latin typeface="Arial" pitchFamily="34" charset="0"/>
                <a:cs typeface="Arial" pitchFamily="34" charset="0"/>
              </a:rPr>
              <a:t>threats</a:t>
            </a:r>
            <a:r>
              <a:rPr lang="en-US" b="1" dirty="0" smtClean="0">
                <a:solidFill>
                  <a:schemeClr val="bg1"/>
                </a:solidFill>
                <a:latin typeface="Arial" pitchFamily="34" charset="0"/>
                <a:cs typeface="Arial" pitchFamily="34" charset="0"/>
              </a:rPr>
              <a:t> that are identified.</a:t>
            </a:r>
          </a:p>
          <a:p>
            <a:pPr marL="285750" indent="-285750">
              <a:lnSpc>
                <a:spcPct val="150000"/>
              </a:lnSpc>
              <a:buClr>
                <a:srgbClr val="FFB300"/>
              </a:buClr>
              <a:buFont typeface="Wingdings" pitchFamily="2" charset="2"/>
              <a:buChar char="v"/>
            </a:pPr>
            <a:r>
              <a:rPr lang="en-US" b="1" dirty="0" smtClean="0">
                <a:solidFill>
                  <a:schemeClr val="bg1"/>
                </a:solidFill>
                <a:latin typeface="Arial" pitchFamily="34" charset="0"/>
                <a:cs typeface="Arial" pitchFamily="34" charset="0"/>
              </a:rPr>
              <a:t>Now  let’s identify the </a:t>
            </a:r>
            <a:r>
              <a:rPr lang="en-US" b="1" dirty="0" smtClean="0">
                <a:solidFill>
                  <a:srgbClr val="FFC000"/>
                </a:solidFill>
                <a:latin typeface="Arial" pitchFamily="34" charset="0"/>
                <a:cs typeface="Arial" pitchFamily="34" charset="0"/>
              </a:rPr>
              <a:t>consequences</a:t>
            </a:r>
            <a:r>
              <a:rPr lang="en-US" b="1" dirty="0" smtClean="0">
                <a:solidFill>
                  <a:schemeClr val="bg1"/>
                </a:solidFill>
                <a:latin typeface="Arial" pitchFamily="34" charset="0"/>
                <a:cs typeface="Arial" pitchFamily="34" charset="0"/>
              </a:rPr>
              <a:t>.  This means  to think about all the things that would be negatively affected if the unwanted event happens.</a:t>
            </a:r>
          </a:p>
          <a:p>
            <a:pPr marL="285750" indent="-285750">
              <a:lnSpc>
                <a:spcPct val="150000"/>
              </a:lnSpc>
              <a:buClr>
                <a:srgbClr val="FFB300"/>
              </a:buClr>
              <a:buFont typeface="Wingdings" pitchFamily="2" charset="2"/>
              <a:buChar char="v"/>
            </a:pPr>
            <a:r>
              <a:rPr lang="en-US" b="1" dirty="0" smtClean="0">
                <a:solidFill>
                  <a:srgbClr val="FFC000"/>
                </a:solidFill>
                <a:latin typeface="Arial" pitchFamily="34" charset="0"/>
                <a:cs typeface="Arial" pitchFamily="34" charset="0"/>
              </a:rPr>
              <a:t>Consequences</a:t>
            </a:r>
            <a:r>
              <a:rPr lang="en-US" b="1" dirty="0" smtClean="0">
                <a:solidFill>
                  <a:schemeClr val="bg1"/>
                </a:solidFill>
                <a:latin typeface="Arial" pitchFamily="34" charset="0"/>
                <a:cs typeface="Arial" pitchFamily="34" charset="0"/>
              </a:rPr>
              <a:t> for this type of accident are injury to workers, emotional issues, fatality, damage to equipment, production loss, environmental damage and damage to a company’s reputation.</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29 of 37</a:t>
            </a:r>
            <a:endParaRPr lang="en-US" b="1" dirty="0"/>
          </a:p>
        </p:txBody>
      </p:sp>
      <p:sp>
        <p:nvSpPr>
          <p:cNvPr id="23" name="Rectangle 22"/>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25" name="Group 24"/>
          <p:cNvGrpSpPr/>
          <p:nvPr/>
        </p:nvGrpSpPr>
        <p:grpSpPr>
          <a:xfrm>
            <a:off x="516340" y="296586"/>
            <a:ext cx="8153401" cy="389214"/>
            <a:chOff x="516340" y="296586"/>
            <a:chExt cx="8153401" cy="389214"/>
          </a:xfrm>
        </p:grpSpPr>
        <p:sp>
          <p:nvSpPr>
            <p:cNvPr id="29" name="Round Diagonal Corner Rectangle 28"/>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1" name="Round Diagonal Corner Rectangle 30"/>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2" name="Round Diagonal Corner Rectangle 31"/>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3" name="Round Diagonal Corner Rectangle 32"/>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4" name="Round Diagonal Corner Rectangle 33"/>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2" name="Rectangle 21"/>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8" name="Left Arrow 1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5973601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0" y="2057400"/>
            <a:ext cx="8153399" cy="18288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696200"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FFB300"/>
                </a:solidFill>
                <a:latin typeface="Arial" pitchFamily="34" charset="0"/>
                <a:cs typeface="Arial" pitchFamily="34" charset="0"/>
              </a:rPr>
              <a:t>Control measures </a:t>
            </a:r>
            <a:r>
              <a:rPr lang="en-US" b="1" dirty="0" smtClean="0">
                <a:latin typeface="Arial" pitchFamily="34" charset="0"/>
                <a:cs typeface="Arial" pitchFamily="34" charset="0"/>
              </a:rPr>
              <a:t>are put in place to avoid </a:t>
            </a:r>
            <a:r>
              <a:rPr lang="en-US" b="1" dirty="0" smtClean="0">
                <a:solidFill>
                  <a:srgbClr val="FFB300"/>
                </a:solidFill>
                <a:latin typeface="Arial" pitchFamily="34" charset="0"/>
                <a:cs typeface="Arial" pitchFamily="34" charset="0"/>
              </a:rPr>
              <a:t>unwanted events</a:t>
            </a:r>
            <a:r>
              <a:rPr lang="en-US" b="1" dirty="0" smtClean="0">
                <a:latin typeface="Arial" pitchFamily="34" charset="0"/>
                <a:cs typeface="Arial" pitchFamily="34" charset="0"/>
              </a:rPr>
              <a:t>.  They can be training, design measures, or procedures.  Match the example of control measures listed below with the type of control </a:t>
            </a:r>
            <a:r>
              <a:rPr lang="en-US" b="1" dirty="0" err="1" smtClean="0">
                <a:latin typeface="Arial" pitchFamily="34" charset="0"/>
                <a:cs typeface="Arial" pitchFamily="34" charset="0"/>
              </a:rPr>
              <a:t>measure.</a:t>
            </a:r>
            <a:r>
              <a:rPr lang="en-US" b="1" dirty="0" err="1" smtClean="0">
                <a:solidFill>
                  <a:schemeClr val="bg1"/>
                </a:solidFill>
                <a:latin typeface="Arial" pitchFamily="34" charset="0"/>
                <a:cs typeface="Arial" pitchFamily="34" charset="0"/>
              </a:rPr>
              <a:t>reputation</a:t>
            </a:r>
            <a:r>
              <a:rPr lang="en-US" b="1" dirty="0" smtClean="0">
                <a:solidFill>
                  <a:schemeClr val="bg1"/>
                </a:solidFill>
                <a:latin typeface="Arial" pitchFamily="34" charset="0"/>
                <a:cs typeface="Arial" pitchFamily="34" charset="0"/>
              </a:rPr>
              <a:t>.</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30 of 37</a:t>
            </a:r>
            <a:endParaRPr lang="en-US" b="1" dirty="0"/>
          </a:p>
        </p:txBody>
      </p:sp>
      <p:graphicFrame>
        <p:nvGraphicFramePr>
          <p:cNvPr id="3" name="Diagram 2"/>
          <p:cNvGraphicFramePr/>
          <p:nvPr>
            <p:extLst>
              <p:ext uri="{D42A27DB-BD31-4B8C-83A1-F6EECF244321}">
                <p14:modId xmlns:p14="http://schemas.microsoft.com/office/powerpoint/2010/main" xmlns="" val="3003469086"/>
              </p:ext>
            </p:extLst>
          </p:nvPr>
        </p:nvGraphicFramePr>
        <p:xfrm>
          <a:off x="-914685" y="3973033"/>
          <a:ext cx="6096000" cy="236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5304422" y="4419600"/>
            <a:ext cx="1497151" cy="598860"/>
            <a:chOff x="4598848" y="65570"/>
            <a:chExt cx="1497151" cy="598860"/>
          </a:xfrm>
        </p:grpSpPr>
        <p:sp>
          <p:nvSpPr>
            <p:cNvPr id="29" name="Chevron 28"/>
            <p:cNvSpPr/>
            <p:nvPr/>
          </p:nvSpPr>
          <p:spPr>
            <a:xfrm>
              <a:off x="4598848" y="65570"/>
              <a:ext cx="1497151" cy="598860"/>
            </a:xfrm>
            <a:prstGeom prst="chevron">
              <a:avLst/>
            </a:prstGeom>
            <a:solidFill>
              <a:srgbClr val="996532">
                <a:alpha val="90000"/>
              </a:srgbClr>
            </a:solidFill>
            <a:ln>
              <a:solidFill>
                <a:srgbClr val="2646D0">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Chevron 4"/>
            <p:cNvSpPr/>
            <p:nvPr/>
          </p:nvSpPr>
          <p:spPr>
            <a:xfrm>
              <a:off x="4791162" y="65570"/>
              <a:ext cx="1060304" cy="598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dirty="0" smtClean="0">
                  <a:solidFill>
                    <a:schemeClr val="bg1"/>
                  </a:solidFill>
                </a:rPr>
                <a:t>Barrier between lanes on a roadway</a:t>
              </a:r>
              <a:endParaRPr lang="en-US" sz="1200" kern="1200" dirty="0">
                <a:solidFill>
                  <a:schemeClr val="bg1"/>
                </a:solidFill>
              </a:endParaRPr>
            </a:p>
          </p:txBody>
        </p:sp>
      </p:grpSp>
      <p:grpSp>
        <p:nvGrpSpPr>
          <p:cNvPr id="31" name="Group 30"/>
          <p:cNvGrpSpPr/>
          <p:nvPr/>
        </p:nvGrpSpPr>
        <p:grpSpPr>
          <a:xfrm>
            <a:off x="5318979" y="5313724"/>
            <a:ext cx="1497151" cy="598860"/>
            <a:chOff x="4598848" y="65570"/>
            <a:chExt cx="1497151" cy="598860"/>
          </a:xfrm>
        </p:grpSpPr>
        <p:sp>
          <p:nvSpPr>
            <p:cNvPr id="32" name="Chevron 31"/>
            <p:cNvSpPr/>
            <p:nvPr/>
          </p:nvSpPr>
          <p:spPr>
            <a:xfrm>
              <a:off x="4598848" y="65570"/>
              <a:ext cx="1497151" cy="598860"/>
            </a:xfrm>
            <a:prstGeom prst="chevron">
              <a:avLst/>
            </a:prstGeom>
            <a:solidFill>
              <a:srgbClr val="996532">
                <a:alpha val="90000"/>
              </a:srgbClr>
            </a:solidFill>
            <a:ln>
              <a:solidFill>
                <a:srgbClr val="2646D0">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Chevron 4"/>
            <p:cNvSpPr/>
            <p:nvPr/>
          </p:nvSpPr>
          <p:spPr>
            <a:xfrm>
              <a:off x="4898278" y="65570"/>
              <a:ext cx="898291" cy="598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dirty="0" smtClean="0">
                  <a:solidFill>
                    <a:schemeClr val="bg1"/>
                  </a:solidFill>
                </a:rPr>
                <a:t>No passing rule</a:t>
              </a:r>
              <a:endParaRPr lang="en-US" sz="1200" kern="1200" dirty="0">
                <a:solidFill>
                  <a:schemeClr val="bg1"/>
                </a:solidFill>
              </a:endParaRPr>
            </a:p>
          </p:txBody>
        </p:sp>
      </p:grpSp>
      <p:grpSp>
        <p:nvGrpSpPr>
          <p:cNvPr id="34" name="Group 33"/>
          <p:cNvGrpSpPr/>
          <p:nvPr/>
        </p:nvGrpSpPr>
        <p:grpSpPr>
          <a:xfrm>
            <a:off x="6879508" y="3962400"/>
            <a:ext cx="1497151" cy="598860"/>
            <a:chOff x="4598848" y="65570"/>
            <a:chExt cx="1497151" cy="598860"/>
          </a:xfrm>
        </p:grpSpPr>
        <p:sp>
          <p:nvSpPr>
            <p:cNvPr id="35" name="Chevron 34"/>
            <p:cNvSpPr/>
            <p:nvPr/>
          </p:nvSpPr>
          <p:spPr>
            <a:xfrm>
              <a:off x="4598848" y="65570"/>
              <a:ext cx="1497151" cy="598860"/>
            </a:xfrm>
            <a:prstGeom prst="chevron">
              <a:avLst/>
            </a:prstGeom>
            <a:solidFill>
              <a:srgbClr val="996532">
                <a:alpha val="90000"/>
              </a:srgbClr>
            </a:solidFill>
            <a:ln w="19050">
              <a:solidFill>
                <a:srgbClr val="2646D0"/>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Chevron 4"/>
            <p:cNvSpPr/>
            <p:nvPr/>
          </p:nvSpPr>
          <p:spPr>
            <a:xfrm>
              <a:off x="4898278" y="65570"/>
              <a:ext cx="898291" cy="598860"/>
            </a:xfrm>
            <a:prstGeom prst="rect">
              <a:avLst/>
            </a:prstGeom>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kern="1200" dirty="0" smtClean="0">
                  <a:solidFill>
                    <a:schemeClr val="bg1"/>
                  </a:solidFill>
                </a:rPr>
                <a:t>Identify blind spots</a:t>
              </a:r>
              <a:endParaRPr lang="en-US" sz="1200" kern="1200" dirty="0">
                <a:solidFill>
                  <a:schemeClr val="bg1"/>
                </a:solidFill>
              </a:endParaRPr>
            </a:p>
          </p:txBody>
        </p:sp>
      </p:grpSp>
      <p:grpSp>
        <p:nvGrpSpPr>
          <p:cNvPr id="37" name="Group 36"/>
          <p:cNvGrpSpPr/>
          <p:nvPr/>
        </p:nvGrpSpPr>
        <p:grpSpPr>
          <a:xfrm>
            <a:off x="6873531" y="4876800"/>
            <a:ext cx="1497151" cy="598860"/>
            <a:chOff x="4598848" y="65570"/>
            <a:chExt cx="1497151" cy="598860"/>
          </a:xfrm>
        </p:grpSpPr>
        <p:sp>
          <p:nvSpPr>
            <p:cNvPr id="38" name="Chevron 37"/>
            <p:cNvSpPr/>
            <p:nvPr/>
          </p:nvSpPr>
          <p:spPr>
            <a:xfrm>
              <a:off x="4598848" y="65570"/>
              <a:ext cx="1497151" cy="598860"/>
            </a:xfrm>
            <a:prstGeom prst="chevron">
              <a:avLst/>
            </a:prstGeom>
            <a:solidFill>
              <a:srgbClr val="996532">
                <a:alpha val="90000"/>
              </a:srgbClr>
            </a:solidFill>
            <a:ln w="19050">
              <a:solidFill>
                <a:srgbClr val="2646D0">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Chevron 4"/>
            <p:cNvSpPr/>
            <p:nvPr/>
          </p:nvSpPr>
          <p:spPr>
            <a:xfrm>
              <a:off x="4898278" y="65570"/>
              <a:ext cx="898291" cy="598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kern="1200" dirty="0" smtClean="0">
                  <a:solidFill>
                    <a:schemeClr val="bg1"/>
                  </a:solidFill>
                </a:rPr>
                <a:t>No driving or parking in blind spot</a:t>
              </a:r>
              <a:endParaRPr lang="en-US" sz="1200" kern="1200" dirty="0">
                <a:solidFill>
                  <a:schemeClr val="bg1"/>
                </a:solidFill>
              </a:endParaRPr>
            </a:p>
          </p:txBody>
        </p:sp>
      </p:gr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49" name="Group 48"/>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3" name="Round Diagonal Corner Rectangle 52"/>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5" name="Round Diagonal Corner Rectangle 54"/>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Left Arrow 42"/>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36844063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0" y="2057400"/>
            <a:ext cx="8153399" cy="18288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696200" cy="1754326"/>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FFC000"/>
                </a:solidFill>
                <a:latin typeface="Arial" pitchFamily="34" charset="0"/>
                <a:cs typeface="Arial" pitchFamily="34" charset="0"/>
              </a:rPr>
              <a:t>Control measures </a:t>
            </a:r>
            <a:r>
              <a:rPr lang="en-US" b="1" dirty="0" smtClean="0">
                <a:latin typeface="Arial" pitchFamily="34" charset="0"/>
                <a:cs typeface="Arial" pitchFamily="34" charset="0"/>
              </a:rPr>
              <a:t>are put in place to avoid </a:t>
            </a:r>
            <a:r>
              <a:rPr lang="en-US" b="1" dirty="0" smtClean="0">
                <a:solidFill>
                  <a:srgbClr val="FFC000"/>
                </a:solidFill>
                <a:latin typeface="Arial" pitchFamily="34" charset="0"/>
                <a:cs typeface="Arial" pitchFamily="34" charset="0"/>
              </a:rPr>
              <a:t>unwanted events</a:t>
            </a:r>
            <a:r>
              <a:rPr lang="en-US" b="1" dirty="0" smtClean="0">
                <a:latin typeface="Arial" pitchFamily="34" charset="0"/>
                <a:cs typeface="Arial" pitchFamily="34" charset="0"/>
              </a:rPr>
              <a:t>.  They can be design measures, procedures, practices or training.  Match the control measures listed below with the type of control </a:t>
            </a:r>
            <a:r>
              <a:rPr lang="en-US" b="1" dirty="0" err="1" smtClean="0">
                <a:latin typeface="Arial" pitchFamily="34" charset="0"/>
                <a:cs typeface="Arial" pitchFamily="34" charset="0"/>
              </a:rPr>
              <a:t>measure.</a:t>
            </a:r>
            <a:r>
              <a:rPr lang="en-US" b="1" dirty="0" err="1" smtClean="0">
                <a:solidFill>
                  <a:schemeClr val="bg1"/>
                </a:solidFill>
                <a:latin typeface="Arial" pitchFamily="34" charset="0"/>
                <a:cs typeface="Arial" pitchFamily="34" charset="0"/>
              </a:rPr>
              <a:t>tation</a:t>
            </a:r>
            <a:r>
              <a:rPr lang="en-US" b="1" dirty="0" smtClean="0">
                <a:solidFill>
                  <a:schemeClr val="bg1"/>
                </a:solidFill>
                <a:latin typeface="Arial" pitchFamily="34" charset="0"/>
                <a:cs typeface="Arial" pitchFamily="34" charset="0"/>
              </a:rPr>
              <a:t>.</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30 of 37</a:t>
            </a:r>
            <a:endParaRPr lang="en-US" b="1" dirty="0"/>
          </a:p>
        </p:txBody>
      </p:sp>
      <p:graphicFrame>
        <p:nvGraphicFramePr>
          <p:cNvPr id="3" name="Diagram 2"/>
          <p:cNvGraphicFramePr/>
          <p:nvPr>
            <p:extLst>
              <p:ext uri="{D42A27DB-BD31-4B8C-83A1-F6EECF244321}">
                <p14:modId xmlns:p14="http://schemas.microsoft.com/office/powerpoint/2010/main" xmlns="" val="2515212919"/>
              </p:ext>
            </p:extLst>
          </p:nvPr>
        </p:nvGraphicFramePr>
        <p:xfrm>
          <a:off x="-914685" y="3973033"/>
          <a:ext cx="6096000" cy="236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2172143" y="4038600"/>
            <a:ext cx="1497151" cy="598860"/>
            <a:chOff x="4598848" y="65570"/>
            <a:chExt cx="1497151" cy="598860"/>
          </a:xfrm>
        </p:grpSpPr>
        <p:sp>
          <p:nvSpPr>
            <p:cNvPr id="29" name="Chevron 28"/>
            <p:cNvSpPr/>
            <p:nvPr/>
          </p:nvSpPr>
          <p:spPr>
            <a:xfrm>
              <a:off x="4598848" y="65570"/>
              <a:ext cx="1497151" cy="598860"/>
            </a:xfrm>
            <a:prstGeom prst="chevron">
              <a:avLst/>
            </a:prstGeom>
            <a:solidFill>
              <a:srgbClr val="996532">
                <a:alpha val="90000"/>
              </a:srgbClr>
            </a:solidFill>
            <a:ln>
              <a:solidFill>
                <a:srgbClr val="2646D0">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Chevron 4"/>
            <p:cNvSpPr/>
            <p:nvPr/>
          </p:nvSpPr>
          <p:spPr>
            <a:xfrm>
              <a:off x="4825715" y="65570"/>
              <a:ext cx="1043416" cy="598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kern="1200" dirty="0" smtClean="0">
                  <a:solidFill>
                    <a:schemeClr val="bg1"/>
                  </a:solidFill>
                </a:rPr>
                <a:t>Barrier between lanes on a roadway</a:t>
              </a:r>
              <a:endParaRPr lang="en-US" sz="1200" kern="1200" dirty="0">
                <a:solidFill>
                  <a:schemeClr val="bg1"/>
                </a:solidFill>
              </a:endParaRPr>
            </a:p>
          </p:txBody>
        </p:sp>
      </p:grpSp>
      <p:grpSp>
        <p:nvGrpSpPr>
          <p:cNvPr id="31" name="Group 30"/>
          <p:cNvGrpSpPr/>
          <p:nvPr/>
        </p:nvGrpSpPr>
        <p:grpSpPr>
          <a:xfrm>
            <a:off x="3514989" y="5674681"/>
            <a:ext cx="1497151" cy="598860"/>
            <a:chOff x="4598848" y="65570"/>
            <a:chExt cx="1497151" cy="598860"/>
          </a:xfrm>
        </p:grpSpPr>
        <p:sp>
          <p:nvSpPr>
            <p:cNvPr id="32" name="Chevron 31"/>
            <p:cNvSpPr/>
            <p:nvPr/>
          </p:nvSpPr>
          <p:spPr>
            <a:xfrm>
              <a:off x="4598848" y="65570"/>
              <a:ext cx="1497151" cy="598860"/>
            </a:xfrm>
            <a:prstGeom prst="chevron">
              <a:avLst/>
            </a:prstGeom>
            <a:solidFill>
              <a:srgbClr val="996532">
                <a:alpha val="90000"/>
              </a:srgbClr>
            </a:solidFill>
            <a:ln>
              <a:solidFill>
                <a:srgbClr val="2646D0">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Chevron 4"/>
            <p:cNvSpPr/>
            <p:nvPr/>
          </p:nvSpPr>
          <p:spPr>
            <a:xfrm>
              <a:off x="4898278" y="65570"/>
              <a:ext cx="898291" cy="598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dirty="0" smtClean="0">
                  <a:solidFill>
                    <a:schemeClr val="bg1"/>
                  </a:solidFill>
                </a:rPr>
                <a:t>No passing rule</a:t>
              </a:r>
              <a:endParaRPr lang="en-US" sz="1200" kern="1200" dirty="0">
                <a:solidFill>
                  <a:schemeClr val="bg1"/>
                </a:solidFill>
              </a:endParaRPr>
            </a:p>
          </p:txBody>
        </p:sp>
      </p:grpSp>
      <p:grpSp>
        <p:nvGrpSpPr>
          <p:cNvPr id="34" name="Group 33"/>
          <p:cNvGrpSpPr/>
          <p:nvPr/>
        </p:nvGrpSpPr>
        <p:grpSpPr>
          <a:xfrm>
            <a:off x="3514989" y="4038600"/>
            <a:ext cx="1497151" cy="598860"/>
            <a:chOff x="4598848" y="65570"/>
            <a:chExt cx="1497151" cy="598860"/>
          </a:xfrm>
        </p:grpSpPr>
        <p:sp>
          <p:nvSpPr>
            <p:cNvPr id="35" name="Chevron 34"/>
            <p:cNvSpPr/>
            <p:nvPr/>
          </p:nvSpPr>
          <p:spPr>
            <a:xfrm>
              <a:off x="4598848" y="65570"/>
              <a:ext cx="1497151" cy="598860"/>
            </a:xfrm>
            <a:prstGeom prst="chevron">
              <a:avLst/>
            </a:prstGeom>
            <a:solidFill>
              <a:srgbClr val="996532">
                <a:alpha val="90000"/>
              </a:srgbClr>
            </a:solidFill>
            <a:ln w="25400">
              <a:solidFill>
                <a:srgbClr val="2646D0"/>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Chevron 4"/>
            <p:cNvSpPr/>
            <p:nvPr/>
          </p:nvSpPr>
          <p:spPr>
            <a:xfrm>
              <a:off x="4898278" y="65570"/>
              <a:ext cx="898291" cy="598860"/>
            </a:xfrm>
            <a:prstGeom prst="rect">
              <a:avLst/>
            </a:prstGeom>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kern="1200" dirty="0" smtClean="0">
                  <a:solidFill>
                    <a:schemeClr val="bg1"/>
                  </a:solidFill>
                </a:rPr>
                <a:t>Identify blind spots</a:t>
              </a:r>
              <a:endParaRPr lang="en-US" sz="1200" kern="1200" dirty="0">
                <a:solidFill>
                  <a:schemeClr val="bg1"/>
                </a:solidFill>
              </a:endParaRPr>
            </a:p>
          </p:txBody>
        </p:sp>
      </p:grpSp>
      <p:grpSp>
        <p:nvGrpSpPr>
          <p:cNvPr id="37" name="Group 36"/>
          <p:cNvGrpSpPr/>
          <p:nvPr/>
        </p:nvGrpSpPr>
        <p:grpSpPr>
          <a:xfrm>
            <a:off x="4816556" y="5671633"/>
            <a:ext cx="1497151" cy="598860"/>
            <a:chOff x="4598848" y="65570"/>
            <a:chExt cx="1497151" cy="598860"/>
          </a:xfrm>
        </p:grpSpPr>
        <p:sp>
          <p:nvSpPr>
            <p:cNvPr id="38" name="Chevron 37"/>
            <p:cNvSpPr/>
            <p:nvPr/>
          </p:nvSpPr>
          <p:spPr>
            <a:xfrm>
              <a:off x="4598848" y="65570"/>
              <a:ext cx="1497151" cy="598860"/>
            </a:xfrm>
            <a:prstGeom prst="chevron">
              <a:avLst/>
            </a:prstGeom>
            <a:solidFill>
              <a:srgbClr val="996532">
                <a:alpha val="90000"/>
              </a:srgbClr>
            </a:solidFill>
            <a:ln w="25400">
              <a:solidFill>
                <a:srgbClr val="2646D0">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Chevron 4"/>
            <p:cNvSpPr/>
            <p:nvPr/>
          </p:nvSpPr>
          <p:spPr>
            <a:xfrm>
              <a:off x="4898278" y="65570"/>
              <a:ext cx="898291" cy="598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200" kern="1200" dirty="0" smtClean="0">
                  <a:solidFill>
                    <a:schemeClr val="bg1"/>
                  </a:solidFill>
                </a:rPr>
                <a:t>No driving or parking in blind spot</a:t>
              </a:r>
              <a:endParaRPr lang="en-US" sz="1200" kern="1200" dirty="0">
                <a:solidFill>
                  <a:schemeClr val="bg1"/>
                </a:solidFill>
              </a:endParaRPr>
            </a:p>
          </p:txBody>
        </p:sp>
      </p:grpSp>
      <p:sp>
        <p:nvSpPr>
          <p:cNvPr id="40" name="Rectangle 39"/>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49" name="Group 48"/>
          <p:cNvGrpSpPr/>
          <p:nvPr/>
        </p:nvGrpSpPr>
        <p:grpSpPr>
          <a:xfrm>
            <a:off x="516340" y="296586"/>
            <a:ext cx="8153401" cy="389214"/>
            <a:chOff x="516340" y="296586"/>
            <a:chExt cx="8153401" cy="389214"/>
          </a:xfrm>
        </p:grpSpPr>
        <p:sp>
          <p:nvSpPr>
            <p:cNvPr id="50" name="Round Diagonal Corner Rectangle 4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1" name="Round Diagonal Corner Rectangle 5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2" name="Round Diagonal Corner Rectangle 51"/>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53" name="Round Diagonal Corner Rectangle 52"/>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54" name="Round Diagonal Corner Rectangle 53"/>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55" name="Round Diagonal Corner Rectangle 54"/>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41" name="Rectangle 40"/>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3" name="Left Arrow 42"/>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284385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31531" y="2162161"/>
            <a:ext cx="3657600" cy="374486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r>
              <a:rPr lang="en-US" b="1" dirty="0" smtClean="0">
                <a:solidFill>
                  <a:schemeClr val="tx1"/>
                </a:solidFill>
              </a:rPr>
              <a:t>A mine collapse on August 5, 2010 trapped 33 miners 2,300 feet underground.</a:t>
            </a:r>
          </a:p>
          <a:p>
            <a:pPr marL="290513" indent="-290513">
              <a:lnSpc>
                <a:spcPts val="2500"/>
              </a:lnSpc>
              <a:buClr>
                <a:srgbClr val="FFB300"/>
              </a:buClr>
              <a:buFont typeface="Wingdings" pitchFamily="2" charset="2"/>
              <a:buChar char="v"/>
            </a:pPr>
            <a:r>
              <a:rPr lang="en-US" b="1" dirty="0" smtClean="0">
                <a:solidFill>
                  <a:schemeClr val="tx1"/>
                </a:solidFill>
              </a:rPr>
              <a:t>69 days later on October 13</a:t>
            </a:r>
            <a:r>
              <a:rPr lang="en-US" b="1" baseline="30000" dirty="0" smtClean="0">
                <a:solidFill>
                  <a:schemeClr val="tx1"/>
                </a:solidFill>
              </a:rPr>
              <a:t>th</a:t>
            </a:r>
            <a:r>
              <a:rPr lang="en-US" b="1" dirty="0" smtClean="0">
                <a:solidFill>
                  <a:schemeClr val="tx1"/>
                </a:solidFill>
              </a:rPr>
              <a:t> the men were rescued using a 21 inch diameter capsule.</a:t>
            </a:r>
          </a:p>
          <a:p>
            <a:pPr algn="ctr">
              <a:lnSpc>
                <a:spcPct val="150000"/>
              </a:lnSpc>
            </a:pPr>
            <a:r>
              <a:rPr lang="en-US" b="1" i="1" dirty="0" smtClean="0">
                <a:solidFill>
                  <a:schemeClr val="tx1"/>
                </a:solidFill>
              </a:rPr>
              <a:t> </a:t>
            </a:r>
          </a:p>
          <a:p>
            <a:pPr algn="ctr"/>
            <a:endParaRPr lang="en-US" sz="1400" i="1" dirty="0">
              <a:solidFill>
                <a:schemeClr val="tx1"/>
              </a:solidFill>
            </a:endParaRPr>
          </a:p>
        </p:txBody>
      </p:sp>
      <p:sp>
        <p:nvSpPr>
          <p:cNvPr id="3" name="Rectangle 2"/>
          <p:cNvSpPr/>
          <p:nvPr/>
        </p:nvSpPr>
        <p:spPr>
          <a:xfrm>
            <a:off x="516340" y="64389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0065CC"/>
                  </a:solidFill>
                  <a:latin typeface="Arial" pitchFamily="34" charset="0"/>
                  <a:cs typeface="Arial" pitchFamily="34" charset="0"/>
                </a:rPr>
                <a:t>Section 1 – Introduction</a:t>
              </a:r>
            </a:p>
          </p:txBody>
        </p:sp>
      </p:grpSp>
      <p:sp>
        <p:nvSpPr>
          <p:cNvPr id="6" name="Right Arrow 5"/>
          <p:cNvSpPr/>
          <p:nvPr/>
        </p:nvSpPr>
        <p:spPr>
          <a:xfrm>
            <a:off x="8011372" y="5959395"/>
            <a:ext cx="658368" cy="381000"/>
          </a:xfrm>
          <a:prstGeom prst="righ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4" name="TextBox 3"/>
          <p:cNvSpPr txBox="1"/>
          <p:nvPr/>
        </p:nvSpPr>
        <p:spPr>
          <a:xfrm>
            <a:off x="7000428" y="5959395"/>
            <a:ext cx="965010" cy="369332"/>
          </a:xfrm>
          <a:prstGeom prst="rect">
            <a:avLst/>
          </a:prstGeom>
          <a:noFill/>
        </p:spPr>
        <p:txBody>
          <a:bodyPr wrap="square" rtlCol="0">
            <a:spAutoFit/>
          </a:bodyPr>
          <a:lstStyle/>
          <a:p>
            <a:pPr algn="ctr"/>
            <a:r>
              <a:rPr lang="en-US" b="1" dirty="0" smtClean="0"/>
              <a:t>9 of 13</a:t>
            </a:r>
            <a:endParaRPr lang="en-US" b="1" dirty="0"/>
          </a:p>
        </p:txBody>
      </p:sp>
      <p:sp>
        <p:nvSpPr>
          <p:cNvPr id="9" name="Left Arrow 8"/>
          <p:cNvSpPr/>
          <p:nvPr/>
        </p:nvSpPr>
        <p:spPr>
          <a:xfrm>
            <a:off x="6334972" y="5959395"/>
            <a:ext cx="658368" cy="384048"/>
          </a:xfrm>
          <a:prstGeom prst="leftArrow">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1" name="Rounded Rectangle 20"/>
          <p:cNvSpPr/>
          <p:nvPr/>
        </p:nvSpPr>
        <p:spPr>
          <a:xfrm>
            <a:off x="542498" y="5029199"/>
            <a:ext cx="3657600" cy="9301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Rescue of 33 Chilean Miners</a:t>
            </a:r>
          </a:p>
          <a:p>
            <a:pPr algn="ctr">
              <a:spcAft>
                <a:spcPts val="600"/>
              </a:spcAft>
            </a:pPr>
            <a:r>
              <a:rPr lang="en-US" b="1" dirty="0" smtClean="0">
                <a:solidFill>
                  <a:schemeClr val="tx1"/>
                </a:solidFill>
              </a:rPr>
              <a:t>October 13, 2010</a:t>
            </a:r>
          </a:p>
          <a:p>
            <a:pPr algn="ctr"/>
            <a:endParaRPr lang="en-US" b="1" i="1" dirty="0">
              <a:solidFill>
                <a:schemeClr val="tx1"/>
              </a:solidFill>
            </a:endParaRPr>
          </a:p>
        </p:txBody>
      </p:sp>
      <p:pic>
        <p:nvPicPr>
          <p:cNvPr id="27" name="Picture 2" descr="File:Mina San José - Mario Gómez Rescue - Gobierno de Chil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6340" y="2592324"/>
            <a:ext cx="3657600" cy="2436876"/>
          </a:xfrm>
          <a:prstGeom prst="rect">
            <a:avLst/>
          </a:prstGeom>
          <a:noFill/>
          <a:ln w="25400">
            <a:solidFill>
              <a:srgbClr val="996532"/>
            </a:solidFill>
          </a:ln>
          <a:extLst>
            <a:ext uri="{909E8E84-426E-40DD-AFC4-6F175D3DCCD1}">
              <a14:hiddenFill xmlns:a14="http://schemas.microsoft.com/office/drawing/2010/main" xmlns="">
                <a:solidFill>
                  <a:srgbClr val="FFFFFF"/>
                </a:solidFill>
              </a14:hiddenFill>
            </a:ext>
          </a:extLst>
        </p:spPr>
      </p:pic>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65CC"/>
                  </a:solidFill>
                </a:rPr>
                <a:t>1. Introduction</a:t>
              </a:r>
              <a:endParaRPr lang="en-US" sz="1200" b="1" dirty="0">
                <a:solidFill>
                  <a:srgbClr val="0065CC"/>
                </a:solidFill>
              </a:endParaRPr>
            </a:p>
          </p:txBody>
        </p:sp>
        <p:sp>
          <p:nvSpPr>
            <p:cNvPr id="24" name="Round Diagonal Corner Rectangle 23"/>
            <p:cNvSpPr/>
            <p:nvPr/>
          </p:nvSpPr>
          <p:spPr>
            <a:xfrm>
              <a:off x="1848293"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a:t>
              </a:r>
              <a:r>
                <a:rPr lang="en-US" sz="1200" b="1" dirty="0" smtClean="0">
                  <a:solidFill>
                    <a:srgbClr val="0065CC"/>
                  </a:solidFill>
                </a:rPr>
                <a:t> </a:t>
              </a:r>
              <a:r>
                <a:rPr lang="en-US" sz="1200" b="1" dirty="0" smtClean="0">
                  <a:solidFill>
                    <a:schemeClr val="bg1"/>
                  </a:solidFill>
                </a:rPr>
                <a:t>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4" name="Round Diagonal Corner Rectangle 3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19" name="TextBox 18"/>
          <p:cNvSpPr txBox="1"/>
          <p:nvPr/>
        </p:nvSpPr>
        <p:spPr>
          <a:xfrm>
            <a:off x="516340" y="5599247"/>
            <a:ext cx="3657600" cy="307777"/>
          </a:xfrm>
          <a:prstGeom prst="rect">
            <a:avLst/>
          </a:prstGeom>
          <a:noFill/>
        </p:spPr>
        <p:txBody>
          <a:bodyPr wrap="square" rtlCol="0">
            <a:spAutoFit/>
          </a:bodyPr>
          <a:lstStyle/>
          <a:p>
            <a:pPr algn="ctr"/>
            <a:r>
              <a:rPr lang="en-US" sz="1400" i="1" dirty="0" smtClean="0"/>
              <a:t>Photo: commons.wikimedia.org</a:t>
            </a:r>
            <a:endParaRPr lang="en-US" sz="1400" i="1" dirty="0"/>
          </a:p>
        </p:txBody>
      </p:sp>
    </p:spTree>
    <p:extLst>
      <p:ext uri="{BB962C8B-B14F-4D97-AF65-F5344CB8AC3E}">
        <p14:creationId xmlns:p14="http://schemas.microsoft.com/office/powerpoint/2010/main" xmlns="" val="34634011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0" y="2057400"/>
            <a:ext cx="8153399" cy="14478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2057400"/>
            <a:ext cx="7696200" cy="1338828"/>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solidFill>
                  <a:srgbClr val="FFC000"/>
                </a:solidFill>
                <a:latin typeface="Arial" pitchFamily="34" charset="0"/>
                <a:cs typeface="Arial" pitchFamily="34" charset="0"/>
              </a:rPr>
              <a:t>Recovery measures </a:t>
            </a:r>
            <a:r>
              <a:rPr lang="en-US" b="1" dirty="0" smtClean="0">
                <a:latin typeface="Arial" pitchFamily="34" charset="0"/>
                <a:cs typeface="Arial" pitchFamily="34" charset="0"/>
              </a:rPr>
              <a:t>are put in place to minimize the effects of the hazard or to recover from an unwanted event.  This can include things such as:</a:t>
            </a:r>
            <a:endParaRPr lang="en-US" b="1" dirty="0" smtClean="0">
              <a:solidFill>
                <a:schemeClr val="bg1"/>
              </a:solidFill>
              <a:latin typeface="Arial" pitchFamily="34" charset="0"/>
              <a:cs typeface="Arial" pitchFamily="34" charset="0"/>
            </a:endParaRP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31 of 37</a:t>
            </a:r>
            <a:endParaRPr lang="en-US" b="1" dirty="0"/>
          </a:p>
        </p:txBody>
      </p:sp>
      <p:graphicFrame>
        <p:nvGraphicFramePr>
          <p:cNvPr id="2" name="Diagram 1"/>
          <p:cNvGraphicFramePr/>
          <p:nvPr>
            <p:extLst>
              <p:ext uri="{D42A27DB-BD31-4B8C-83A1-F6EECF244321}">
                <p14:modId xmlns:p14="http://schemas.microsoft.com/office/powerpoint/2010/main" xmlns="" val="3035315360"/>
              </p:ext>
            </p:extLst>
          </p:nvPr>
        </p:nvGraphicFramePr>
        <p:xfrm>
          <a:off x="1545039" y="3657599"/>
          <a:ext cx="6096000" cy="2498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3"/>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29" name="Group 28"/>
          <p:cNvGrpSpPr/>
          <p:nvPr/>
        </p:nvGrpSpPr>
        <p:grpSpPr>
          <a:xfrm>
            <a:off x="516340" y="296586"/>
            <a:ext cx="8153401" cy="389214"/>
            <a:chOff x="516340" y="296586"/>
            <a:chExt cx="8153401" cy="389214"/>
          </a:xfrm>
        </p:grpSpPr>
        <p:sp>
          <p:nvSpPr>
            <p:cNvPr id="30" name="Round Diagonal Corner Rectangle 2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2" name="Round Diagonal Corner Rectangle 31"/>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3" name="Round Diagonal Corner Rectangle 32"/>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4" name="Round Diagonal Corner Rectangle 33"/>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5" name="Round Diagonal Corner Rectangle 34"/>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36" name="Rectangle 3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0" name="Left Arrow 19"/>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8187954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516340" y="2057400"/>
            <a:ext cx="8153399" cy="3657600"/>
          </a:xfrm>
          <a:prstGeom prst="roundRect">
            <a:avLst/>
          </a:prstGeom>
          <a:noFill/>
          <a:ln w="254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4940" y="2178040"/>
            <a:ext cx="7696200" cy="3416320"/>
          </a:xfrm>
          <a:prstGeom prst="rect">
            <a:avLst/>
          </a:prstGeom>
          <a:noFill/>
        </p:spPr>
        <p:txBody>
          <a:bodyPr wrap="square" rtlCol="0">
            <a:spAutoFit/>
          </a:bodyPr>
          <a:lstStyle/>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You can see that this method is much more </a:t>
            </a:r>
            <a:r>
              <a:rPr lang="en-US" b="1" dirty="0" err="1" smtClean="0">
                <a:latin typeface="Arial" pitchFamily="34" charset="0"/>
                <a:cs typeface="Arial" pitchFamily="34" charset="0"/>
              </a:rPr>
              <a:t>indepth</a:t>
            </a:r>
            <a:r>
              <a:rPr lang="en-US" b="1" dirty="0" smtClean="0">
                <a:latin typeface="Arial" pitchFamily="34" charset="0"/>
                <a:cs typeface="Arial" pitchFamily="34" charset="0"/>
              </a:rPr>
              <a:t> and offers more </a:t>
            </a:r>
            <a:r>
              <a:rPr lang="en-US" b="1" dirty="0" smtClean="0">
                <a:solidFill>
                  <a:srgbClr val="FFB300"/>
                </a:solidFill>
                <a:latin typeface="Arial" pitchFamily="34" charset="0"/>
                <a:cs typeface="Arial" pitchFamily="34" charset="0"/>
              </a:rPr>
              <a:t>insight</a:t>
            </a:r>
            <a:r>
              <a:rPr lang="en-US" b="1" dirty="0" smtClean="0">
                <a:latin typeface="Arial" pitchFamily="34" charset="0"/>
                <a:cs typeface="Arial" pitchFamily="34" charset="0"/>
              </a:rPr>
              <a:t> than the Checklist, Qualitative Matrix or FEMAC.</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It does require a larger team and more time to be done properly.</a:t>
            </a: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It is an effective method that can be used proactively before an </a:t>
            </a:r>
            <a:r>
              <a:rPr lang="en-US" b="1" dirty="0" smtClean="0">
                <a:solidFill>
                  <a:srgbClr val="FFB300"/>
                </a:solidFill>
                <a:latin typeface="Arial" pitchFamily="34" charset="0"/>
                <a:cs typeface="Arial" pitchFamily="34" charset="0"/>
              </a:rPr>
              <a:t>unwanted event </a:t>
            </a:r>
            <a:r>
              <a:rPr lang="en-US" b="1" dirty="0" smtClean="0">
                <a:latin typeface="Arial" pitchFamily="34" charset="0"/>
                <a:cs typeface="Arial" pitchFamily="34" charset="0"/>
              </a:rPr>
              <a:t>happens.  </a:t>
            </a:r>
            <a:endParaRPr lang="en-US" b="1" dirty="0">
              <a:latin typeface="Arial" pitchFamily="34" charset="0"/>
              <a:cs typeface="Arial" pitchFamily="34" charset="0"/>
            </a:endParaRPr>
          </a:p>
          <a:p>
            <a:pPr marL="285750" indent="-285750">
              <a:lnSpc>
                <a:spcPct val="150000"/>
              </a:lnSpc>
              <a:buClr>
                <a:srgbClr val="FFB300"/>
              </a:buClr>
              <a:buFont typeface="Wingdings" pitchFamily="2" charset="2"/>
              <a:buChar char="v"/>
            </a:pPr>
            <a:r>
              <a:rPr lang="en-US" b="1" dirty="0" smtClean="0">
                <a:latin typeface="Arial" pitchFamily="34" charset="0"/>
                <a:cs typeface="Arial" pitchFamily="34" charset="0"/>
              </a:rPr>
              <a:t>It is also an effective method that can be used after an unexpected event to identify </a:t>
            </a:r>
            <a:r>
              <a:rPr lang="en-US" b="1" dirty="0" smtClean="0">
                <a:solidFill>
                  <a:srgbClr val="FFB300"/>
                </a:solidFill>
                <a:latin typeface="Arial" pitchFamily="34" charset="0"/>
                <a:cs typeface="Arial" pitchFamily="34" charset="0"/>
              </a:rPr>
              <a:t>hazards</a:t>
            </a:r>
            <a:r>
              <a:rPr lang="en-US" b="1" dirty="0" smtClean="0">
                <a:latin typeface="Arial" pitchFamily="34" charset="0"/>
                <a:cs typeface="Arial" pitchFamily="34" charset="0"/>
              </a:rPr>
              <a:t> and it’s threats that were previously unidentified.</a:t>
            </a:r>
          </a:p>
        </p:txBody>
      </p:sp>
      <p:sp>
        <p:nvSpPr>
          <p:cNvPr id="7" name="TextBox 6"/>
          <p:cNvSpPr txBox="1"/>
          <p:nvPr/>
        </p:nvSpPr>
        <p:spPr>
          <a:xfrm>
            <a:off x="542498" y="1094684"/>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Analysis Methods</a:t>
            </a:r>
          </a:p>
        </p:txBody>
      </p:sp>
      <p:sp>
        <p:nvSpPr>
          <p:cNvPr id="27" name="TextBox 26"/>
          <p:cNvSpPr txBox="1"/>
          <p:nvPr/>
        </p:nvSpPr>
        <p:spPr>
          <a:xfrm>
            <a:off x="6993340" y="5971063"/>
            <a:ext cx="1018032" cy="369332"/>
          </a:xfrm>
          <a:prstGeom prst="rect">
            <a:avLst/>
          </a:prstGeom>
          <a:noFill/>
        </p:spPr>
        <p:txBody>
          <a:bodyPr wrap="square" rtlCol="0">
            <a:spAutoFit/>
          </a:bodyPr>
          <a:lstStyle/>
          <a:p>
            <a:pPr algn="ctr"/>
            <a:r>
              <a:rPr lang="en-US" b="1" dirty="0" smtClean="0"/>
              <a:t>32 of 37</a:t>
            </a:r>
            <a:endParaRPr lang="en-US" b="1" dirty="0"/>
          </a:p>
        </p:txBody>
      </p:sp>
      <p:sp>
        <p:nvSpPr>
          <p:cNvPr id="24" name="Rectangle 23"/>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16340" y="1086758"/>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Bowtie Analysis</a:t>
            </a:r>
          </a:p>
        </p:txBody>
      </p:sp>
      <p:grpSp>
        <p:nvGrpSpPr>
          <p:cNvPr id="29" name="Group 28"/>
          <p:cNvGrpSpPr/>
          <p:nvPr/>
        </p:nvGrpSpPr>
        <p:grpSpPr>
          <a:xfrm>
            <a:off x="516340" y="296586"/>
            <a:ext cx="8153401" cy="389214"/>
            <a:chOff x="516340" y="296586"/>
            <a:chExt cx="8153401" cy="389214"/>
          </a:xfrm>
        </p:grpSpPr>
        <p:sp>
          <p:nvSpPr>
            <p:cNvPr id="30" name="Round Diagonal Corner Rectangle 2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32" name="Round Diagonal Corner Rectangle 31"/>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3" name="Round Diagonal Corner Rectangle 32"/>
            <p:cNvSpPr/>
            <p:nvPr/>
          </p:nvSpPr>
          <p:spPr>
            <a:xfrm>
              <a:off x="6026888"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4" name="Round Diagonal Corner Rectangle 33"/>
            <p:cNvSpPr/>
            <p:nvPr/>
          </p:nvSpPr>
          <p:spPr>
            <a:xfrm>
              <a:off x="7528295" y="304800"/>
              <a:ext cx="1141446"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5" name="Round Diagonal Corner Rectangle 34"/>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36" name="Rectangle 35"/>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8" name="Left Arrow 1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9335305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95683" y="1778774"/>
            <a:ext cx="4402540" cy="4114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33 of 37</a:t>
            </a:r>
            <a:endParaRPr lang="en-US" b="1" dirty="0"/>
          </a:p>
        </p:txBody>
      </p:sp>
      <p:sp>
        <p:nvSpPr>
          <p:cNvPr id="32" name="Rectangle 8"/>
          <p:cNvSpPr txBox="1">
            <a:spLocks noChangeArrowheads="1"/>
          </p:cNvSpPr>
          <p:nvPr/>
        </p:nvSpPr>
        <p:spPr>
          <a:xfrm>
            <a:off x="558989" y="1969420"/>
            <a:ext cx="3572302" cy="3924153"/>
          </a:xfrm>
          <a:prstGeom prst="rect">
            <a:avLst/>
          </a:prstGeo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Clr>
                <a:srgbClr val="FFB300"/>
              </a:buClr>
              <a:buFont typeface="Wingdings" pitchFamily="2" charset="2"/>
              <a:buChar char="v"/>
            </a:pPr>
            <a:r>
              <a:rPr lang="en-AU" sz="1800" b="1" dirty="0" smtClean="0">
                <a:latin typeface="Arial" pitchFamily="34" charset="0"/>
                <a:cs typeface="Arial" pitchFamily="34" charset="0"/>
              </a:rPr>
              <a:t>Risk Assessments can be simple or complex.  Fortunately this isn’t something you do alone.  They are  usually done with a group of people.</a:t>
            </a:r>
          </a:p>
          <a:p>
            <a:pPr marL="342900" indent="-342900" algn="l">
              <a:buClr>
                <a:srgbClr val="FFB300"/>
              </a:buClr>
              <a:buFont typeface="Wingdings" pitchFamily="2" charset="2"/>
              <a:buChar char="v"/>
            </a:pPr>
            <a:endParaRPr lang="en-AU" sz="1800" b="1" dirty="0" smtClean="0">
              <a:latin typeface="Arial" pitchFamily="34" charset="0"/>
              <a:cs typeface="Arial" pitchFamily="34" charset="0"/>
            </a:endParaRPr>
          </a:p>
          <a:p>
            <a:pPr marL="342900" indent="-342900" algn="l">
              <a:buClr>
                <a:srgbClr val="FFB300"/>
              </a:buClr>
              <a:buFont typeface="Wingdings" pitchFamily="2" charset="2"/>
              <a:buChar char="v"/>
            </a:pPr>
            <a:r>
              <a:rPr lang="en-AU" sz="1800" b="1" dirty="0" smtClean="0">
                <a:latin typeface="Arial" pitchFamily="34" charset="0"/>
                <a:cs typeface="Arial" pitchFamily="34" charset="0"/>
              </a:rPr>
              <a:t>The number of people in the team will depend on the assessment being conducted. </a:t>
            </a:r>
          </a:p>
          <a:p>
            <a:pPr algn="l">
              <a:buClr>
                <a:srgbClr val="FFB300"/>
              </a:buClr>
            </a:pPr>
            <a:endParaRPr lang="en-AU" sz="1800" b="1" dirty="0" smtClean="0">
              <a:latin typeface="Arial" pitchFamily="34" charset="0"/>
              <a:cs typeface="Arial" pitchFamily="34" charset="0"/>
            </a:endParaRPr>
          </a:p>
          <a:p>
            <a:pPr marL="342900" indent="-342900" algn="l">
              <a:buClr>
                <a:srgbClr val="FFB300"/>
              </a:buClr>
              <a:buFont typeface="Wingdings" pitchFamily="2" charset="2"/>
              <a:buChar char="v"/>
            </a:pPr>
            <a:r>
              <a:rPr lang="en-AU" sz="1800" b="1" dirty="0" smtClean="0">
                <a:latin typeface="Arial" pitchFamily="34" charset="0"/>
                <a:cs typeface="Arial" pitchFamily="34" charset="0"/>
              </a:rPr>
              <a:t>Each person has a different perspective and experience which makes for a more complete assessment</a:t>
            </a:r>
            <a:r>
              <a:rPr lang="en-AU" sz="1800" dirty="0" smtClean="0">
                <a:latin typeface="Arial" pitchFamily="34" charset="0"/>
                <a:cs typeface="Arial" pitchFamily="34" charset="0"/>
              </a:rPr>
              <a:t>. </a:t>
            </a:r>
          </a:p>
        </p:txBody>
      </p:sp>
      <p:grpSp>
        <p:nvGrpSpPr>
          <p:cNvPr id="6" name="Group 5"/>
          <p:cNvGrpSpPr/>
          <p:nvPr/>
        </p:nvGrpSpPr>
        <p:grpSpPr>
          <a:xfrm>
            <a:off x="4364439" y="2058571"/>
            <a:ext cx="4201372" cy="3555206"/>
            <a:chOff x="2133600" y="1524000"/>
            <a:chExt cx="5029200" cy="4953000"/>
          </a:xfrm>
        </p:grpSpPr>
        <p:sp>
          <p:nvSpPr>
            <p:cNvPr id="33" name="Freeform 10"/>
            <p:cNvSpPr>
              <a:spLocks/>
            </p:cNvSpPr>
            <p:nvPr/>
          </p:nvSpPr>
          <p:spPr bwMode="auto">
            <a:xfrm>
              <a:off x="5665788" y="3981450"/>
              <a:ext cx="265112" cy="107950"/>
            </a:xfrm>
            <a:custGeom>
              <a:avLst/>
              <a:gdLst>
                <a:gd name="T0" fmla="*/ 166 w 167"/>
                <a:gd name="T1" fmla="*/ 21 h 68"/>
                <a:gd name="T2" fmla="*/ 166 w 167"/>
                <a:gd name="T3" fmla="*/ 46 h 68"/>
                <a:gd name="T4" fmla="*/ 68 w 167"/>
                <a:gd name="T5" fmla="*/ 46 h 68"/>
                <a:gd name="T6" fmla="*/ 68 w 167"/>
                <a:gd name="T7" fmla="*/ 67 h 68"/>
                <a:gd name="T8" fmla="*/ 0 w 167"/>
                <a:gd name="T9" fmla="*/ 34 h 68"/>
                <a:gd name="T10" fmla="*/ 68 w 167"/>
                <a:gd name="T11" fmla="*/ 0 h 68"/>
                <a:gd name="T12" fmla="*/ 68 w 167"/>
                <a:gd name="T13" fmla="*/ 21 h 68"/>
                <a:gd name="T14" fmla="*/ 166 w 167"/>
                <a:gd name="T15" fmla="*/ 21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68">
                  <a:moveTo>
                    <a:pt x="166" y="21"/>
                  </a:moveTo>
                  <a:lnTo>
                    <a:pt x="166" y="46"/>
                  </a:lnTo>
                  <a:lnTo>
                    <a:pt x="68" y="46"/>
                  </a:lnTo>
                  <a:lnTo>
                    <a:pt x="68" y="67"/>
                  </a:lnTo>
                  <a:lnTo>
                    <a:pt x="0" y="34"/>
                  </a:lnTo>
                  <a:lnTo>
                    <a:pt x="68" y="0"/>
                  </a:lnTo>
                  <a:lnTo>
                    <a:pt x="68" y="21"/>
                  </a:lnTo>
                  <a:lnTo>
                    <a:pt x="166" y="21"/>
                  </a:lnTo>
                </a:path>
              </a:pathLst>
            </a:custGeom>
            <a:solidFill>
              <a:srgbClr val="FFB300"/>
            </a:solidFill>
            <a:ln>
              <a:solidFill>
                <a:srgbClr val="FFB300"/>
              </a:solidFill>
            </a:ln>
            <a:effectLst/>
            <a:extLst/>
          </p:spPr>
          <p:txBody>
            <a:bodyPr/>
            <a:lstStyle/>
            <a:p>
              <a:endParaRPr lang="en-US"/>
            </a:p>
          </p:txBody>
        </p:sp>
        <p:sp>
          <p:nvSpPr>
            <p:cNvPr id="34" name="Freeform 12"/>
            <p:cNvSpPr>
              <a:spLocks/>
            </p:cNvSpPr>
            <p:nvPr/>
          </p:nvSpPr>
          <p:spPr bwMode="auto">
            <a:xfrm>
              <a:off x="5351463" y="4691063"/>
              <a:ext cx="200025" cy="187325"/>
            </a:xfrm>
            <a:custGeom>
              <a:avLst/>
              <a:gdLst>
                <a:gd name="T0" fmla="*/ 125 w 126"/>
                <a:gd name="T1" fmla="*/ 99 h 118"/>
                <a:gd name="T2" fmla="*/ 105 w 126"/>
                <a:gd name="T3" fmla="*/ 117 h 118"/>
                <a:gd name="T4" fmla="*/ 38 w 126"/>
                <a:gd name="T5" fmla="*/ 53 h 118"/>
                <a:gd name="T6" fmla="*/ 21 w 126"/>
                <a:gd name="T7" fmla="*/ 69 h 118"/>
                <a:gd name="T8" fmla="*/ 0 w 126"/>
                <a:gd name="T9" fmla="*/ 0 h 118"/>
                <a:gd name="T10" fmla="*/ 73 w 126"/>
                <a:gd name="T11" fmla="*/ 21 h 118"/>
                <a:gd name="T12" fmla="*/ 56 w 126"/>
                <a:gd name="T13" fmla="*/ 36 h 118"/>
                <a:gd name="T14" fmla="*/ 125 w 126"/>
                <a:gd name="T15" fmla="*/ 99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8">
                  <a:moveTo>
                    <a:pt x="125" y="99"/>
                  </a:moveTo>
                  <a:lnTo>
                    <a:pt x="105" y="117"/>
                  </a:lnTo>
                  <a:lnTo>
                    <a:pt x="38" y="53"/>
                  </a:lnTo>
                  <a:lnTo>
                    <a:pt x="21" y="69"/>
                  </a:lnTo>
                  <a:lnTo>
                    <a:pt x="0" y="0"/>
                  </a:lnTo>
                  <a:lnTo>
                    <a:pt x="73" y="21"/>
                  </a:lnTo>
                  <a:lnTo>
                    <a:pt x="56" y="36"/>
                  </a:lnTo>
                  <a:lnTo>
                    <a:pt x="125" y="99"/>
                  </a:lnTo>
                </a:path>
              </a:pathLst>
            </a:custGeom>
            <a:solidFill>
              <a:srgbClr val="FFB300"/>
            </a:solidFill>
            <a:ln>
              <a:solidFill>
                <a:srgbClr val="FFB300"/>
              </a:solidFill>
            </a:ln>
            <a:effectLst/>
            <a:extLst/>
          </p:spPr>
          <p:txBody>
            <a:bodyPr/>
            <a:lstStyle/>
            <a:p>
              <a:endParaRPr lang="en-US"/>
            </a:p>
          </p:txBody>
        </p:sp>
        <p:sp>
          <p:nvSpPr>
            <p:cNvPr id="39" name="Freeform 14"/>
            <p:cNvSpPr>
              <a:spLocks/>
            </p:cNvSpPr>
            <p:nvPr/>
          </p:nvSpPr>
          <p:spPr bwMode="auto">
            <a:xfrm>
              <a:off x="3732213" y="4722813"/>
              <a:ext cx="200025" cy="188912"/>
            </a:xfrm>
            <a:custGeom>
              <a:avLst/>
              <a:gdLst>
                <a:gd name="T0" fmla="*/ 19 w 126"/>
                <a:gd name="T1" fmla="*/ 118 h 119"/>
                <a:gd name="T2" fmla="*/ 0 w 126"/>
                <a:gd name="T3" fmla="*/ 100 h 119"/>
                <a:gd name="T4" fmla="*/ 69 w 126"/>
                <a:gd name="T5" fmla="*/ 36 h 119"/>
                <a:gd name="T6" fmla="*/ 52 w 126"/>
                <a:gd name="T7" fmla="*/ 21 h 119"/>
                <a:gd name="T8" fmla="*/ 125 w 126"/>
                <a:gd name="T9" fmla="*/ 0 h 119"/>
                <a:gd name="T10" fmla="*/ 104 w 126"/>
                <a:gd name="T11" fmla="*/ 69 h 119"/>
                <a:gd name="T12" fmla="*/ 87 w 126"/>
                <a:gd name="T13" fmla="*/ 54 h 119"/>
                <a:gd name="T14" fmla="*/ 19 w 126"/>
                <a:gd name="T15" fmla="*/ 118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9">
                  <a:moveTo>
                    <a:pt x="19" y="118"/>
                  </a:moveTo>
                  <a:lnTo>
                    <a:pt x="0" y="100"/>
                  </a:lnTo>
                  <a:lnTo>
                    <a:pt x="69" y="36"/>
                  </a:lnTo>
                  <a:lnTo>
                    <a:pt x="52" y="21"/>
                  </a:lnTo>
                  <a:lnTo>
                    <a:pt x="125" y="0"/>
                  </a:lnTo>
                  <a:lnTo>
                    <a:pt x="104" y="69"/>
                  </a:lnTo>
                  <a:lnTo>
                    <a:pt x="87" y="54"/>
                  </a:lnTo>
                  <a:lnTo>
                    <a:pt x="19" y="118"/>
                  </a:lnTo>
                </a:path>
              </a:pathLst>
            </a:custGeom>
            <a:solidFill>
              <a:srgbClr val="FFB300"/>
            </a:solidFill>
            <a:ln>
              <a:solidFill>
                <a:srgbClr val="FFB300"/>
              </a:solidFill>
            </a:ln>
            <a:effectLst/>
            <a:extLst/>
          </p:spPr>
          <p:txBody>
            <a:bodyPr/>
            <a:lstStyle/>
            <a:p>
              <a:endParaRPr lang="en-US"/>
            </a:p>
          </p:txBody>
        </p:sp>
        <p:sp>
          <p:nvSpPr>
            <p:cNvPr id="40" name="Freeform 16"/>
            <p:cNvSpPr>
              <a:spLocks/>
            </p:cNvSpPr>
            <p:nvPr/>
          </p:nvSpPr>
          <p:spPr bwMode="auto">
            <a:xfrm>
              <a:off x="3335338" y="3976688"/>
              <a:ext cx="265111" cy="107950"/>
            </a:xfrm>
            <a:custGeom>
              <a:avLst/>
              <a:gdLst>
                <a:gd name="T0" fmla="*/ 0 w 167"/>
                <a:gd name="T1" fmla="*/ 46 h 68"/>
                <a:gd name="T2" fmla="*/ 0 w 167"/>
                <a:gd name="T3" fmla="*/ 22 h 68"/>
                <a:gd name="T4" fmla="*/ 98 w 167"/>
                <a:gd name="T5" fmla="*/ 22 h 68"/>
                <a:gd name="T6" fmla="*/ 98 w 167"/>
                <a:gd name="T7" fmla="*/ 0 h 68"/>
                <a:gd name="T8" fmla="*/ 166 w 167"/>
                <a:gd name="T9" fmla="*/ 34 h 68"/>
                <a:gd name="T10" fmla="*/ 98 w 167"/>
                <a:gd name="T11" fmla="*/ 67 h 68"/>
                <a:gd name="T12" fmla="*/ 98 w 167"/>
                <a:gd name="T13" fmla="*/ 46 h 68"/>
                <a:gd name="T14" fmla="*/ 0 w 167"/>
                <a:gd name="T15" fmla="*/ 4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68">
                  <a:moveTo>
                    <a:pt x="0" y="46"/>
                  </a:moveTo>
                  <a:lnTo>
                    <a:pt x="0" y="22"/>
                  </a:lnTo>
                  <a:lnTo>
                    <a:pt x="98" y="22"/>
                  </a:lnTo>
                  <a:lnTo>
                    <a:pt x="98" y="0"/>
                  </a:lnTo>
                  <a:lnTo>
                    <a:pt x="166" y="34"/>
                  </a:lnTo>
                  <a:lnTo>
                    <a:pt x="98" y="67"/>
                  </a:lnTo>
                  <a:lnTo>
                    <a:pt x="98" y="46"/>
                  </a:lnTo>
                  <a:lnTo>
                    <a:pt x="0" y="46"/>
                  </a:lnTo>
                </a:path>
              </a:pathLst>
            </a:custGeom>
            <a:solidFill>
              <a:srgbClr val="FFB300"/>
            </a:solidFill>
            <a:ln>
              <a:solidFill>
                <a:srgbClr val="FFB300"/>
              </a:solidFill>
            </a:ln>
            <a:effectLst/>
            <a:extLst/>
          </p:spPr>
          <p:txBody>
            <a:bodyPr/>
            <a:lstStyle/>
            <a:p>
              <a:endParaRPr lang="en-US"/>
            </a:p>
          </p:txBody>
        </p:sp>
        <p:sp>
          <p:nvSpPr>
            <p:cNvPr id="41" name="Freeform 18"/>
            <p:cNvSpPr>
              <a:spLocks/>
            </p:cNvSpPr>
            <p:nvPr/>
          </p:nvSpPr>
          <p:spPr bwMode="auto">
            <a:xfrm>
              <a:off x="5380038" y="3154363"/>
              <a:ext cx="201612" cy="187325"/>
            </a:xfrm>
            <a:custGeom>
              <a:avLst/>
              <a:gdLst>
                <a:gd name="T0" fmla="*/ 106 w 127"/>
                <a:gd name="T1" fmla="*/ 0 h 118"/>
                <a:gd name="T2" fmla="*/ 126 w 127"/>
                <a:gd name="T3" fmla="*/ 18 h 118"/>
                <a:gd name="T4" fmla="*/ 57 w 127"/>
                <a:gd name="T5" fmla="*/ 81 h 118"/>
                <a:gd name="T6" fmla="*/ 74 w 127"/>
                <a:gd name="T7" fmla="*/ 97 h 118"/>
                <a:gd name="T8" fmla="*/ 0 w 127"/>
                <a:gd name="T9" fmla="*/ 117 h 118"/>
                <a:gd name="T10" fmla="*/ 21 w 127"/>
                <a:gd name="T11" fmla="*/ 49 h 118"/>
                <a:gd name="T12" fmla="*/ 38 w 127"/>
                <a:gd name="T13" fmla="*/ 64 h 118"/>
                <a:gd name="T14" fmla="*/ 106 w 127"/>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8">
                  <a:moveTo>
                    <a:pt x="106" y="0"/>
                  </a:moveTo>
                  <a:lnTo>
                    <a:pt x="126" y="18"/>
                  </a:lnTo>
                  <a:lnTo>
                    <a:pt x="57" y="81"/>
                  </a:lnTo>
                  <a:lnTo>
                    <a:pt x="74" y="97"/>
                  </a:lnTo>
                  <a:lnTo>
                    <a:pt x="0" y="117"/>
                  </a:lnTo>
                  <a:lnTo>
                    <a:pt x="21" y="49"/>
                  </a:lnTo>
                  <a:lnTo>
                    <a:pt x="38" y="64"/>
                  </a:lnTo>
                  <a:lnTo>
                    <a:pt x="106" y="0"/>
                  </a:lnTo>
                </a:path>
              </a:pathLst>
            </a:custGeom>
            <a:solidFill>
              <a:srgbClr val="FFB300"/>
            </a:solidFill>
            <a:ln>
              <a:solidFill>
                <a:srgbClr val="FFB300"/>
              </a:solidFill>
            </a:ln>
            <a:effectLst/>
            <a:extLst/>
          </p:spPr>
          <p:txBody>
            <a:bodyPr/>
            <a:lstStyle/>
            <a:p>
              <a:endParaRPr lang="en-US"/>
            </a:p>
          </p:txBody>
        </p:sp>
        <p:sp>
          <p:nvSpPr>
            <p:cNvPr id="42" name="Freeform 20"/>
            <p:cNvSpPr>
              <a:spLocks/>
            </p:cNvSpPr>
            <p:nvPr/>
          </p:nvSpPr>
          <p:spPr bwMode="auto">
            <a:xfrm>
              <a:off x="3716339" y="3160714"/>
              <a:ext cx="200025" cy="187325"/>
            </a:xfrm>
            <a:custGeom>
              <a:avLst/>
              <a:gdLst>
                <a:gd name="T0" fmla="*/ 0 w 126"/>
                <a:gd name="T1" fmla="*/ 18 h 118"/>
                <a:gd name="T2" fmla="*/ 19 w 126"/>
                <a:gd name="T3" fmla="*/ 0 h 118"/>
                <a:gd name="T4" fmla="*/ 86 w 126"/>
                <a:gd name="T5" fmla="*/ 64 h 118"/>
                <a:gd name="T6" fmla="*/ 104 w 126"/>
                <a:gd name="T7" fmla="*/ 48 h 118"/>
                <a:gd name="T8" fmla="*/ 125 w 126"/>
                <a:gd name="T9" fmla="*/ 117 h 118"/>
                <a:gd name="T10" fmla="*/ 52 w 126"/>
                <a:gd name="T11" fmla="*/ 97 h 118"/>
                <a:gd name="T12" fmla="*/ 68 w 126"/>
                <a:gd name="T13" fmla="*/ 82 h 118"/>
                <a:gd name="T14" fmla="*/ 0 w 126"/>
                <a:gd name="T15" fmla="*/ 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8">
                  <a:moveTo>
                    <a:pt x="0" y="18"/>
                  </a:moveTo>
                  <a:lnTo>
                    <a:pt x="19" y="0"/>
                  </a:lnTo>
                  <a:lnTo>
                    <a:pt x="86" y="64"/>
                  </a:lnTo>
                  <a:lnTo>
                    <a:pt x="104" y="48"/>
                  </a:lnTo>
                  <a:lnTo>
                    <a:pt x="125" y="117"/>
                  </a:lnTo>
                  <a:lnTo>
                    <a:pt x="52" y="97"/>
                  </a:lnTo>
                  <a:lnTo>
                    <a:pt x="68" y="82"/>
                  </a:lnTo>
                  <a:lnTo>
                    <a:pt x="0" y="18"/>
                  </a:lnTo>
                </a:path>
              </a:pathLst>
            </a:custGeom>
            <a:solidFill>
              <a:srgbClr val="FFB300"/>
            </a:solidFill>
            <a:ln>
              <a:solidFill>
                <a:srgbClr val="FFB300"/>
              </a:solidFill>
            </a:ln>
            <a:effectLst/>
            <a:extLst/>
          </p:spPr>
          <p:txBody>
            <a:bodyPr/>
            <a:lstStyle/>
            <a:p>
              <a:endParaRPr lang="en-US"/>
            </a:p>
          </p:txBody>
        </p:sp>
        <p:sp>
          <p:nvSpPr>
            <p:cNvPr id="43" name="Freeform 22"/>
            <p:cNvSpPr>
              <a:spLocks/>
            </p:cNvSpPr>
            <p:nvPr/>
          </p:nvSpPr>
          <p:spPr bwMode="auto">
            <a:xfrm>
              <a:off x="4595813" y="2798763"/>
              <a:ext cx="115888" cy="246061"/>
            </a:xfrm>
            <a:custGeom>
              <a:avLst/>
              <a:gdLst>
                <a:gd name="T0" fmla="*/ 23 w 73"/>
                <a:gd name="T1" fmla="*/ 0 h 155"/>
                <a:gd name="T2" fmla="*/ 49 w 73"/>
                <a:gd name="T3" fmla="*/ 0 h 155"/>
                <a:gd name="T4" fmla="*/ 49 w 73"/>
                <a:gd name="T5" fmla="*/ 90 h 155"/>
                <a:gd name="T6" fmla="*/ 72 w 73"/>
                <a:gd name="T7" fmla="*/ 90 h 155"/>
                <a:gd name="T8" fmla="*/ 36 w 73"/>
                <a:gd name="T9" fmla="*/ 154 h 155"/>
                <a:gd name="T10" fmla="*/ 0 w 73"/>
                <a:gd name="T11" fmla="*/ 90 h 155"/>
                <a:gd name="T12" fmla="*/ 23 w 73"/>
                <a:gd name="T13" fmla="*/ 90 h 155"/>
                <a:gd name="T14" fmla="*/ 23 w 73"/>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5">
                  <a:moveTo>
                    <a:pt x="23" y="0"/>
                  </a:moveTo>
                  <a:lnTo>
                    <a:pt x="49" y="0"/>
                  </a:lnTo>
                  <a:lnTo>
                    <a:pt x="49" y="90"/>
                  </a:lnTo>
                  <a:lnTo>
                    <a:pt x="72" y="90"/>
                  </a:lnTo>
                  <a:lnTo>
                    <a:pt x="36" y="154"/>
                  </a:lnTo>
                  <a:lnTo>
                    <a:pt x="0" y="90"/>
                  </a:lnTo>
                  <a:lnTo>
                    <a:pt x="23" y="90"/>
                  </a:lnTo>
                  <a:lnTo>
                    <a:pt x="23" y="0"/>
                  </a:lnTo>
                </a:path>
              </a:pathLst>
            </a:custGeom>
            <a:solidFill>
              <a:srgbClr val="FFB300"/>
            </a:solidFill>
            <a:ln>
              <a:solidFill>
                <a:srgbClr val="FFB300"/>
              </a:solidFill>
            </a:ln>
            <a:effectLst/>
            <a:extLst/>
          </p:spPr>
          <p:txBody>
            <a:bodyPr/>
            <a:lstStyle/>
            <a:p>
              <a:endParaRPr lang="en-US"/>
            </a:p>
          </p:txBody>
        </p:sp>
        <p:sp>
          <p:nvSpPr>
            <p:cNvPr id="44" name="Freeform 69"/>
            <p:cNvSpPr>
              <a:spLocks/>
            </p:cNvSpPr>
            <p:nvPr/>
          </p:nvSpPr>
          <p:spPr bwMode="auto">
            <a:xfrm>
              <a:off x="3792538" y="3190875"/>
              <a:ext cx="1730375" cy="1620838"/>
            </a:xfrm>
            <a:custGeom>
              <a:avLst/>
              <a:gdLst>
                <a:gd name="T0" fmla="*/ 1044 w 1090"/>
                <a:gd name="T1" fmla="*/ 439 h 1021"/>
                <a:gd name="T2" fmla="*/ 1011 w 1090"/>
                <a:gd name="T3" fmla="*/ 326 h 1021"/>
                <a:gd name="T4" fmla="*/ 950 w 1090"/>
                <a:gd name="T5" fmla="*/ 227 h 1021"/>
                <a:gd name="T6" fmla="*/ 866 w 1090"/>
                <a:gd name="T7" fmla="*/ 145 h 1021"/>
                <a:gd name="T8" fmla="*/ 763 w 1090"/>
                <a:gd name="T9" fmla="*/ 83 h 1021"/>
                <a:gd name="T10" fmla="*/ 646 w 1090"/>
                <a:gd name="T11" fmla="*/ 47 h 1021"/>
                <a:gd name="T12" fmla="*/ 519 w 1090"/>
                <a:gd name="T13" fmla="*/ 38 h 1021"/>
                <a:gd name="T14" fmla="*/ 394 w 1090"/>
                <a:gd name="T15" fmla="*/ 58 h 1021"/>
                <a:gd name="T16" fmla="*/ 283 w 1090"/>
                <a:gd name="T17" fmla="*/ 105 h 1021"/>
                <a:gd name="T18" fmla="*/ 188 w 1090"/>
                <a:gd name="T19" fmla="*/ 176 h 1021"/>
                <a:gd name="T20" fmla="*/ 111 w 1090"/>
                <a:gd name="T21" fmla="*/ 265 h 1021"/>
                <a:gd name="T22" fmla="*/ 62 w 1090"/>
                <a:gd name="T23" fmla="*/ 369 h 1021"/>
                <a:gd name="T24" fmla="*/ 40 w 1090"/>
                <a:gd name="T25" fmla="*/ 486 h 1021"/>
                <a:gd name="T26" fmla="*/ 49 w 1090"/>
                <a:gd name="T27" fmla="*/ 605 h 1021"/>
                <a:gd name="T28" fmla="*/ 88 w 1090"/>
                <a:gd name="T29" fmla="*/ 715 h 1021"/>
                <a:gd name="T30" fmla="*/ 155 w 1090"/>
                <a:gd name="T31" fmla="*/ 812 h 1021"/>
                <a:gd name="T32" fmla="*/ 242 w 1090"/>
                <a:gd name="T33" fmla="*/ 890 h 1021"/>
                <a:gd name="T34" fmla="*/ 347 w 1090"/>
                <a:gd name="T35" fmla="*/ 947 h 1021"/>
                <a:gd name="T36" fmla="*/ 468 w 1090"/>
                <a:gd name="T37" fmla="*/ 978 h 1021"/>
                <a:gd name="T38" fmla="*/ 597 w 1090"/>
                <a:gd name="T39" fmla="*/ 981 h 1021"/>
                <a:gd name="T40" fmla="*/ 718 w 1090"/>
                <a:gd name="T41" fmla="*/ 956 h 1021"/>
                <a:gd name="T42" fmla="*/ 827 w 1090"/>
                <a:gd name="T43" fmla="*/ 903 h 1021"/>
                <a:gd name="T44" fmla="*/ 918 w 1090"/>
                <a:gd name="T45" fmla="*/ 829 h 1021"/>
                <a:gd name="T46" fmla="*/ 989 w 1090"/>
                <a:gd name="T47" fmla="*/ 736 h 1021"/>
                <a:gd name="T48" fmla="*/ 1034 w 1090"/>
                <a:gd name="T49" fmla="*/ 628 h 1021"/>
                <a:gd name="T50" fmla="*/ 1050 w 1090"/>
                <a:gd name="T51" fmla="*/ 510 h 1021"/>
                <a:gd name="T52" fmla="*/ 1078 w 1090"/>
                <a:gd name="T53" fmla="*/ 408 h 1021"/>
                <a:gd name="T54" fmla="*/ 1035 w 1090"/>
                <a:gd name="T55" fmla="*/ 290 h 1021"/>
                <a:gd name="T56" fmla="*/ 965 w 1090"/>
                <a:gd name="T57" fmla="*/ 186 h 1021"/>
                <a:gd name="T58" fmla="*/ 870 w 1090"/>
                <a:gd name="T59" fmla="*/ 102 h 1021"/>
                <a:gd name="T60" fmla="*/ 756 w 1090"/>
                <a:gd name="T61" fmla="*/ 41 h 1021"/>
                <a:gd name="T62" fmla="*/ 627 w 1090"/>
                <a:gd name="T63" fmla="*/ 6 h 1021"/>
                <a:gd name="T64" fmla="*/ 488 w 1090"/>
                <a:gd name="T65" fmla="*/ 3 h 1021"/>
                <a:gd name="T66" fmla="*/ 357 w 1090"/>
                <a:gd name="T67" fmla="*/ 31 h 1021"/>
                <a:gd name="T68" fmla="*/ 240 w 1090"/>
                <a:gd name="T69" fmla="*/ 87 h 1021"/>
                <a:gd name="T70" fmla="*/ 142 w 1090"/>
                <a:gd name="T71" fmla="*/ 168 h 1021"/>
                <a:gd name="T72" fmla="*/ 66 w 1090"/>
                <a:gd name="T73" fmla="*/ 268 h 1021"/>
                <a:gd name="T74" fmla="*/ 17 w 1090"/>
                <a:gd name="T75" fmla="*/ 383 h 1021"/>
                <a:gd name="T76" fmla="*/ 0 w 1090"/>
                <a:gd name="T77" fmla="*/ 510 h 1021"/>
                <a:gd name="T78" fmla="*/ 17 w 1090"/>
                <a:gd name="T79" fmla="*/ 637 h 1021"/>
                <a:gd name="T80" fmla="*/ 66 w 1090"/>
                <a:gd name="T81" fmla="*/ 753 h 1021"/>
                <a:gd name="T82" fmla="*/ 142 w 1090"/>
                <a:gd name="T83" fmla="*/ 852 h 1021"/>
                <a:gd name="T84" fmla="*/ 240 w 1090"/>
                <a:gd name="T85" fmla="*/ 933 h 1021"/>
                <a:gd name="T86" fmla="*/ 357 w 1090"/>
                <a:gd name="T87" fmla="*/ 989 h 1021"/>
                <a:gd name="T88" fmla="*/ 488 w 1090"/>
                <a:gd name="T89" fmla="*/ 1018 h 1021"/>
                <a:gd name="T90" fmla="*/ 627 w 1090"/>
                <a:gd name="T91" fmla="*/ 1015 h 1021"/>
                <a:gd name="T92" fmla="*/ 756 w 1090"/>
                <a:gd name="T93" fmla="*/ 980 h 1021"/>
                <a:gd name="T94" fmla="*/ 870 w 1090"/>
                <a:gd name="T95" fmla="*/ 919 h 1021"/>
                <a:gd name="T96" fmla="*/ 965 w 1090"/>
                <a:gd name="T97" fmla="*/ 834 h 1021"/>
                <a:gd name="T98" fmla="*/ 1035 w 1090"/>
                <a:gd name="T99" fmla="*/ 731 h 1021"/>
                <a:gd name="T100" fmla="*/ 1078 w 1090"/>
                <a:gd name="T101" fmla="*/ 61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21">
                  <a:moveTo>
                    <a:pt x="1089" y="510"/>
                  </a:moveTo>
                  <a:lnTo>
                    <a:pt x="1050" y="510"/>
                  </a:lnTo>
                  <a:lnTo>
                    <a:pt x="1049" y="486"/>
                  </a:lnTo>
                  <a:lnTo>
                    <a:pt x="1047" y="462"/>
                  </a:lnTo>
                  <a:lnTo>
                    <a:pt x="1044" y="439"/>
                  </a:lnTo>
                  <a:lnTo>
                    <a:pt x="1040" y="415"/>
                  </a:lnTo>
                  <a:lnTo>
                    <a:pt x="1034" y="392"/>
                  </a:lnTo>
                  <a:lnTo>
                    <a:pt x="1028" y="369"/>
                  </a:lnTo>
                  <a:lnTo>
                    <a:pt x="1020" y="348"/>
                  </a:lnTo>
                  <a:lnTo>
                    <a:pt x="1011" y="326"/>
                  </a:lnTo>
                  <a:lnTo>
                    <a:pt x="1001" y="306"/>
                  </a:lnTo>
                  <a:lnTo>
                    <a:pt x="989" y="285"/>
                  </a:lnTo>
                  <a:lnTo>
                    <a:pt x="977" y="265"/>
                  </a:lnTo>
                  <a:lnTo>
                    <a:pt x="964" y="246"/>
                  </a:lnTo>
                  <a:lnTo>
                    <a:pt x="950" y="227"/>
                  </a:lnTo>
                  <a:lnTo>
                    <a:pt x="935" y="209"/>
                  </a:lnTo>
                  <a:lnTo>
                    <a:pt x="918" y="191"/>
                  </a:lnTo>
                  <a:lnTo>
                    <a:pt x="902" y="176"/>
                  </a:lnTo>
                  <a:lnTo>
                    <a:pt x="885" y="160"/>
                  </a:lnTo>
                  <a:lnTo>
                    <a:pt x="866" y="145"/>
                  </a:lnTo>
                  <a:lnTo>
                    <a:pt x="847" y="131"/>
                  </a:lnTo>
                  <a:lnTo>
                    <a:pt x="827" y="118"/>
                  </a:lnTo>
                  <a:lnTo>
                    <a:pt x="807" y="105"/>
                  </a:lnTo>
                  <a:lnTo>
                    <a:pt x="785" y="94"/>
                  </a:lnTo>
                  <a:lnTo>
                    <a:pt x="763" y="83"/>
                  </a:lnTo>
                  <a:lnTo>
                    <a:pt x="742" y="73"/>
                  </a:lnTo>
                  <a:lnTo>
                    <a:pt x="718" y="65"/>
                  </a:lnTo>
                  <a:lnTo>
                    <a:pt x="695" y="58"/>
                  </a:lnTo>
                  <a:lnTo>
                    <a:pt x="670" y="52"/>
                  </a:lnTo>
                  <a:lnTo>
                    <a:pt x="646" y="47"/>
                  </a:lnTo>
                  <a:lnTo>
                    <a:pt x="621" y="42"/>
                  </a:lnTo>
                  <a:lnTo>
                    <a:pt x="597" y="40"/>
                  </a:lnTo>
                  <a:lnTo>
                    <a:pt x="571" y="38"/>
                  </a:lnTo>
                  <a:lnTo>
                    <a:pt x="545" y="37"/>
                  </a:lnTo>
                  <a:lnTo>
                    <a:pt x="519" y="38"/>
                  </a:lnTo>
                  <a:lnTo>
                    <a:pt x="492" y="40"/>
                  </a:lnTo>
                  <a:lnTo>
                    <a:pt x="468" y="42"/>
                  </a:lnTo>
                  <a:lnTo>
                    <a:pt x="443" y="47"/>
                  </a:lnTo>
                  <a:lnTo>
                    <a:pt x="419" y="52"/>
                  </a:lnTo>
                  <a:lnTo>
                    <a:pt x="394" y="58"/>
                  </a:lnTo>
                  <a:lnTo>
                    <a:pt x="371" y="65"/>
                  </a:lnTo>
                  <a:lnTo>
                    <a:pt x="347" y="73"/>
                  </a:lnTo>
                  <a:lnTo>
                    <a:pt x="326" y="83"/>
                  </a:lnTo>
                  <a:lnTo>
                    <a:pt x="304" y="94"/>
                  </a:lnTo>
                  <a:lnTo>
                    <a:pt x="283" y="105"/>
                  </a:lnTo>
                  <a:lnTo>
                    <a:pt x="262" y="118"/>
                  </a:lnTo>
                  <a:lnTo>
                    <a:pt x="242" y="131"/>
                  </a:lnTo>
                  <a:lnTo>
                    <a:pt x="222" y="145"/>
                  </a:lnTo>
                  <a:lnTo>
                    <a:pt x="204" y="160"/>
                  </a:lnTo>
                  <a:lnTo>
                    <a:pt x="188" y="176"/>
                  </a:lnTo>
                  <a:lnTo>
                    <a:pt x="170" y="191"/>
                  </a:lnTo>
                  <a:lnTo>
                    <a:pt x="155" y="209"/>
                  </a:lnTo>
                  <a:lnTo>
                    <a:pt x="140" y="227"/>
                  </a:lnTo>
                  <a:lnTo>
                    <a:pt x="125" y="246"/>
                  </a:lnTo>
                  <a:lnTo>
                    <a:pt x="111" y="265"/>
                  </a:lnTo>
                  <a:lnTo>
                    <a:pt x="100" y="285"/>
                  </a:lnTo>
                  <a:lnTo>
                    <a:pt x="88" y="306"/>
                  </a:lnTo>
                  <a:lnTo>
                    <a:pt x="78" y="326"/>
                  </a:lnTo>
                  <a:lnTo>
                    <a:pt x="69" y="348"/>
                  </a:lnTo>
                  <a:lnTo>
                    <a:pt x="62" y="369"/>
                  </a:lnTo>
                  <a:lnTo>
                    <a:pt x="55" y="392"/>
                  </a:lnTo>
                  <a:lnTo>
                    <a:pt x="49" y="415"/>
                  </a:lnTo>
                  <a:lnTo>
                    <a:pt x="44" y="439"/>
                  </a:lnTo>
                  <a:lnTo>
                    <a:pt x="42" y="462"/>
                  </a:lnTo>
                  <a:lnTo>
                    <a:pt x="40" y="486"/>
                  </a:lnTo>
                  <a:lnTo>
                    <a:pt x="39" y="510"/>
                  </a:lnTo>
                  <a:lnTo>
                    <a:pt x="40" y="535"/>
                  </a:lnTo>
                  <a:lnTo>
                    <a:pt x="42" y="559"/>
                  </a:lnTo>
                  <a:lnTo>
                    <a:pt x="44" y="582"/>
                  </a:lnTo>
                  <a:lnTo>
                    <a:pt x="49" y="605"/>
                  </a:lnTo>
                  <a:lnTo>
                    <a:pt x="55" y="628"/>
                  </a:lnTo>
                  <a:lnTo>
                    <a:pt x="62" y="651"/>
                  </a:lnTo>
                  <a:lnTo>
                    <a:pt x="69" y="673"/>
                  </a:lnTo>
                  <a:lnTo>
                    <a:pt x="78" y="695"/>
                  </a:lnTo>
                  <a:lnTo>
                    <a:pt x="88" y="715"/>
                  </a:lnTo>
                  <a:lnTo>
                    <a:pt x="100" y="736"/>
                  </a:lnTo>
                  <a:lnTo>
                    <a:pt x="111" y="756"/>
                  </a:lnTo>
                  <a:lnTo>
                    <a:pt x="125" y="775"/>
                  </a:lnTo>
                  <a:lnTo>
                    <a:pt x="140" y="794"/>
                  </a:lnTo>
                  <a:lnTo>
                    <a:pt x="155" y="812"/>
                  </a:lnTo>
                  <a:lnTo>
                    <a:pt x="170" y="829"/>
                  </a:lnTo>
                  <a:lnTo>
                    <a:pt x="188" y="845"/>
                  </a:lnTo>
                  <a:lnTo>
                    <a:pt x="204" y="860"/>
                  </a:lnTo>
                  <a:lnTo>
                    <a:pt x="222" y="876"/>
                  </a:lnTo>
                  <a:lnTo>
                    <a:pt x="242" y="890"/>
                  </a:lnTo>
                  <a:lnTo>
                    <a:pt x="262" y="903"/>
                  </a:lnTo>
                  <a:lnTo>
                    <a:pt x="283" y="915"/>
                  </a:lnTo>
                  <a:lnTo>
                    <a:pt x="304" y="927"/>
                  </a:lnTo>
                  <a:lnTo>
                    <a:pt x="326" y="938"/>
                  </a:lnTo>
                  <a:lnTo>
                    <a:pt x="347" y="947"/>
                  </a:lnTo>
                  <a:lnTo>
                    <a:pt x="371" y="956"/>
                  </a:lnTo>
                  <a:lnTo>
                    <a:pt x="394" y="962"/>
                  </a:lnTo>
                  <a:lnTo>
                    <a:pt x="419" y="968"/>
                  </a:lnTo>
                  <a:lnTo>
                    <a:pt x="443" y="974"/>
                  </a:lnTo>
                  <a:lnTo>
                    <a:pt x="468" y="978"/>
                  </a:lnTo>
                  <a:lnTo>
                    <a:pt x="492" y="981"/>
                  </a:lnTo>
                  <a:lnTo>
                    <a:pt x="519" y="983"/>
                  </a:lnTo>
                  <a:lnTo>
                    <a:pt x="545" y="984"/>
                  </a:lnTo>
                  <a:lnTo>
                    <a:pt x="571" y="983"/>
                  </a:lnTo>
                  <a:lnTo>
                    <a:pt x="597" y="981"/>
                  </a:lnTo>
                  <a:lnTo>
                    <a:pt x="621" y="978"/>
                  </a:lnTo>
                  <a:lnTo>
                    <a:pt x="646" y="974"/>
                  </a:lnTo>
                  <a:lnTo>
                    <a:pt x="670" y="968"/>
                  </a:lnTo>
                  <a:lnTo>
                    <a:pt x="695" y="962"/>
                  </a:lnTo>
                  <a:lnTo>
                    <a:pt x="718" y="956"/>
                  </a:lnTo>
                  <a:lnTo>
                    <a:pt x="742" y="947"/>
                  </a:lnTo>
                  <a:lnTo>
                    <a:pt x="763" y="938"/>
                  </a:lnTo>
                  <a:lnTo>
                    <a:pt x="785" y="927"/>
                  </a:lnTo>
                  <a:lnTo>
                    <a:pt x="807" y="915"/>
                  </a:lnTo>
                  <a:lnTo>
                    <a:pt x="827" y="903"/>
                  </a:lnTo>
                  <a:lnTo>
                    <a:pt x="847" y="890"/>
                  </a:lnTo>
                  <a:lnTo>
                    <a:pt x="866" y="876"/>
                  </a:lnTo>
                  <a:lnTo>
                    <a:pt x="885" y="860"/>
                  </a:lnTo>
                  <a:lnTo>
                    <a:pt x="902" y="845"/>
                  </a:lnTo>
                  <a:lnTo>
                    <a:pt x="918" y="829"/>
                  </a:lnTo>
                  <a:lnTo>
                    <a:pt x="935" y="812"/>
                  </a:lnTo>
                  <a:lnTo>
                    <a:pt x="950" y="794"/>
                  </a:lnTo>
                  <a:lnTo>
                    <a:pt x="964" y="775"/>
                  </a:lnTo>
                  <a:lnTo>
                    <a:pt x="977" y="756"/>
                  </a:lnTo>
                  <a:lnTo>
                    <a:pt x="989" y="736"/>
                  </a:lnTo>
                  <a:lnTo>
                    <a:pt x="1001" y="715"/>
                  </a:lnTo>
                  <a:lnTo>
                    <a:pt x="1011" y="695"/>
                  </a:lnTo>
                  <a:lnTo>
                    <a:pt x="1020" y="673"/>
                  </a:lnTo>
                  <a:lnTo>
                    <a:pt x="1028" y="651"/>
                  </a:lnTo>
                  <a:lnTo>
                    <a:pt x="1034" y="628"/>
                  </a:lnTo>
                  <a:lnTo>
                    <a:pt x="1040" y="605"/>
                  </a:lnTo>
                  <a:lnTo>
                    <a:pt x="1044" y="582"/>
                  </a:lnTo>
                  <a:lnTo>
                    <a:pt x="1047" y="559"/>
                  </a:lnTo>
                  <a:lnTo>
                    <a:pt x="1049" y="535"/>
                  </a:lnTo>
                  <a:lnTo>
                    <a:pt x="1050" y="510"/>
                  </a:lnTo>
                  <a:lnTo>
                    <a:pt x="1089" y="510"/>
                  </a:lnTo>
                  <a:lnTo>
                    <a:pt x="1089" y="484"/>
                  </a:lnTo>
                  <a:lnTo>
                    <a:pt x="1086" y="458"/>
                  </a:lnTo>
                  <a:lnTo>
                    <a:pt x="1083" y="433"/>
                  </a:lnTo>
                  <a:lnTo>
                    <a:pt x="1078" y="408"/>
                  </a:lnTo>
                  <a:lnTo>
                    <a:pt x="1072" y="383"/>
                  </a:lnTo>
                  <a:lnTo>
                    <a:pt x="1065" y="359"/>
                  </a:lnTo>
                  <a:lnTo>
                    <a:pt x="1056" y="335"/>
                  </a:lnTo>
                  <a:lnTo>
                    <a:pt x="1046" y="312"/>
                  </a:lnTo>
                  <a:lnTo>
                    <a:pt x="1035" y="290"/>
                  </a:lnTo>
                  <a:lnTo>
                    <a:pt x="1023" y="268"/>
                  </a:lnTo>
                  <a:lnTo>
                    <a:pt x="1011" y="246"/>
                  </a:lnTo>
                  <a:lnTo>
                    <a:pt x="996" y="225"/>
                  </a:lnTo>
                  <a:lnTo>
                    <a:pt x="981" y="205"/>
                  </a:lnTo>
                  <a:lnTo>
                    <a:pt x="965" y="186"/>
                  </a:lnTo>
                  <a:lnTo>
                    <a:pt x="948" y="168"/>
                  </a:lnTo>
                  <a:lnTo>
                    <a:pt x="930" y="150"/>
                  </a:lnTo>
                  <a:lnTo>
                    <a:pt x="910" y="133"/>
                  </a:lnTo>
                  <a:lnTo>
                    <a:pt x="891" y="117"/>
                  </a:lnTo>
                  <a:lnTo>
                    <a:pt x="870" y="102"/>
                  </a:lnTo>
                  <a:lnTo>
                    <a:pt x="849" y="87"/>
                  </a:lnTo>
                  <a:lnTo>
                    <a:pt x="827" y="73"/>
                  </a:lnTo>
                  <a:lnTo>
                    <a:pt x="804" y="62"/>
                  </a:lnTo>
                  <a:lnTo>
                    <a:pt x="780" y="51"/>
                  </a:lnTo>
                  <a:lnTo>
                    <a:pt x="756" y="41"/>
                  </a:lnTo>
                  <a:lnTo>
                    <a:pt x="732" y="31"/>
                  </a:lnTo>
                  <a:lnTo>
                    <a:pt x="707" y="24"/>
                  </a:lnTo>
                  <a:lnTo>
                    <a:pt x="681" y="17"/>
                  </a:lnTo>
                  <a:lnTo>
                    <a:pt x="654" y="11"/>
                  </a:lnTo>
                  <a:lnTo>
                    <a:pt x="627" y="6"/>
                  </a:lnTo>
                  <a:lnTo>
                    <a:pt x="601" y="3"/>
                  </a:lnTo>
                  <a:lnTo>
                    <a:pt x="573" y="1"/>
                  </a:lnTo>
                  <a:lnTo>
                    <a:pt x="545" y="0"/>
                  </a:lnTo>
                  <a:lnTo>
                    <a:pt x="516" y="1"/>
                  </a:lnTo>
                  <a:lnTo>
                    <a:pt x="488" y="3"/>
                  </a:lnTo>
                  <a:lnTo>
                    <a:pt x="462" y="6"/>
                  </a:lnTo>
                  <a:lnTo>
                    <a:pt x="435" y="11"/>
                  </a:lnTo>
                  <a:lnTo>
                    <a:pt x="408" y="17"/>
                  </a:lnTo>
                  <a:lnTo>
                    <a:pt x="382" y="24"/>
                  </a:lnTo>
                  <a:lnTo>
                    <a:pt x="357" y="31"/>
                  </a:lnTo>
                  <a:lnTo>
                    <a:pt x="333" y="41"/>
                  </a:lnTo>
                  <a:lnTo>
                    <a:pt x="309" y="51"/>
                  </a:lnTo>
                  <a:lnTo>
                    <a:pt x="285" y="62"/>
                  </a:lnTo>
                  <a:lnTo>
                    <a:pt x="262" y="73"/>
                  </a:lnTo>
                  <a:lnTo>
                    <a:pt x="240" y="87"/>
                  </a:lnTo>
                  <a:lnTo>
                    <a:pt x="219" y="102"/>
                  </a:lnTo>
                  <a:lnTo>
                    <a:pt x="198" y="117"/>
                  </a:lnTo>
                  <a:lnTo>
                    <a:pt x="179" y="133"/>
                  </a:lnTo>
                  <a:lnTo>
                    <a:pt x="159" y="150"/>
                  </a:lnTo>
                  <a:lnTo>
                    <a:pt x="142" y="168"/>
                  </a:lnTo>
                  <a:lnTo>
                    <a:pt x="124" y="186"/>
                  </a:lnTo>
                  <a:lnTo>
                    <a:pt x="108" y="205"/>
                  </a:lnTo>
                  <a:lnTo>
                    <a:pt x="93" y="225"/>
                  </a:lnTo>
                  <a:lnTo>
                    <a:pt x="78" y="246"/>
                  </a:lnTo>
                  <a:lnTo>
                    <a:pt x="66" y="268"/>
                  </a:lnTo>
                  <a:lnTo>
                    <a:pt x="54" y="290"/>
                  </a:lnTo>
                  <a:lnTo>
                    <a:pt x="43" y="312"/>
                  </a:lnTo>
                  <a:lnTo>
                    <a:pt x="33" y="335"/>
                  </a:lnTo>
                  <a:lnTo>
                    <a:pt x="25" y="359"/>
                  </a:lnTo>
                  <a:lnTo>
                    <a:pt x="17" y="383"/>
                  </a:lnTo>
                  <a:lnTo>
                    <a:pt x="11" y="408"/>
                  </a:lnTo>
                  <a:lnTo>
                    <a:pt x="6" y="433"/>
                  </a:lnTo>
                  <a:lnTo>
                    <a:pt x="3" y="458"/>
                  </a:lnTo>
                  <a:lnTo>
                    <a:pt x="1" y="484"/>
                  </a:lnTo>
                  <a:lnTo>
                    <a:pt x="0" y="510"/>
                  </a:lnTo>
                  <a:lnTo>
                    <a:pt x="1" y="537"/>
                  </a:lnTo>
                  <a:lnTo>
                    <a:pt x="3" y="562"/>
                  </a:lnTo>
                  <a:lnTo>
                    <a:pt x="6" y="588"/>
                  </a:lnTo>
                  <a:lnTo>
                    <a:pt x="11" y="613"/>
                  </a:lnTo>
                  <a:lnTo>
                    <a:pt x="17" y="637"/>
                  </a:lnTo>
                  <a:lnTo>
                    <a:pt x="25" y="662"/>
                  </a:lnTo>
                  <a:lnTo>
                    <a:pt x="33" y="686"/>
                  </a:lnTo>
                  <a:lnTo>
                    <a:pt x="43" y="708"/>
                  </a:lnTo>
                  <a:lnTo>
                    <a:pt x="54" y="731"/>
                  </a:lnTo>
                  <a:lnTo>
                    <a:pt x="66" y="753"/>
                  </a:lnTo>
                  <a:lnTo>
                    <a:pt x="78" y="774"/>
                  </a:lnTo>
                  <a:lnTo>
                    <a:pt x="93" y="796"/>
                  </a:lnTo>
                  <a:lnTo>
                    <a:pt x="108" y="816"/>
                  </a:lnTo>
                  <a:lnTo>
                    <a:pt x="124" y="834"/>
                  </a:lnTo>
                  <a:lnTo>
                    <a:pt x="142" y="852"/>
                  </a:lnTo>
                  <a:lnTo>
                    <a:pt x="159" y="871"/>
                  </a:lnTo>
                  <a:lnTo>
                    <a:pt x="179" y="888"/>
                  </a:lnTo>
                  <a:lnTo>
                    <a:pt x="198" y="904"/>
                  </a:lnTo>
                  <a:lnTo>
                    <a:pt x="219" y="919"/>
                  </a:lnTo>
                  <a:lnTo>
                    <a:pt x="240" y="933"/>
                  </a:lnTo>
                  <a:lnTo>
                    <a:pt x="262" y="947"/>
                  </a:lnTo>
                  <a:lnTo>
                    <a:pt x="285" y="958"/>
                  </a:lnTo>
                  <a:lnTo>
                    <a:pt x="309" y="970"/>
                  </a:lnTo>
                  <a:lnTo>
                    <a:pt x="333" y="980"/>
                  </a:lnTo>
                  <a:lnTo>
                    <a:pt x="357" y="989"/>
                  </a:lnTo>
                  <a:lnTo>
                    <a:pt x="382" y="997"/>
                  </a:lnTo>
                  <a:lnTo>
                    <a:pt x="408" y="1004"/>
                  </a:lnTo>
                  <a:lnTo>
                    <a:pt x="435" y="1010"/>
                  </a:lnTo>
                  <a:lnTo>
                    <a:pt x="462" y="1015"/>
                  </a:lnTo>
                  <a:lnTo>
                    <a:pt x="488" y="1018"/>
                  </a:lnTo>
                  <a:lnTo>
                    <a:pt x="516" y="1020"/>
                  </a:lnTo>
                  <a:lnTo>
                    <a:pt x="545" y="1020"/>
                  </a:lnTo>
                  <a:lnTo>
                    <a:pt x="573" y="1020"/>
                  </a:lnTo>
                  <a:lnTo>
                    <a:pt x="601" y="1018"/>
                  </a:lnTo>
                  <a:lnTo>
                    <a:pt x="627" y="1015"/>
                  </a:lnTo>
                  <a:lnTo>
                    <a:pt x="654" y="1010"/>
                  </a:lnTo>
                  <a:lnTo>
                    <a:pt x="681" y="1004"/>
                  </a:lnTo>
                  <a:lnTo>
                    <a:pt x="707" y="997"/>
                  </a:lnTo>
                  <a:lnTo>
                    <a:pt x="732" y="989"/>
                  </a:lnTo>
                  <a:lnTo>
                    <a:pt x="756" y="980"/>
                  </a:lnTo>
                  <a:lnTo>
                    <a:pt x="780" y="970"/>
                  </a:lnTo>
                  <a:lnTo>
                    <a:pt x="804" y="958"/>
                  </a:lnTo>
                  <a:lnTo>
                    <a:pt x="827" y="947"/>
                  </a:lnTo>
                  <a:lnTo>
                    <a:pt x="849" y="933"/>
                  </a:lnTo>
                  <a:lnTo>
                    <a:pt x="870" y="919"/>
                  </a:lnTo>
                  <a:lnTo>
                    <a:pt x="891" y="904"/>
                  </a:lnTo>
                  <a:lnTo>
                    <a:pt x="910" y="888"/>
                  </a:lnTo>
                  <a:lnTo>
                    <a:pt x="930" y="871"/>
                  </a:lnTo>
                  <a:lnTo>
                    <a:pt x="948" y="852"/>
                  </a:lnTo>
                  <a:lnTo>
                    <a:pt x="965" y="834"/>
                  </a:lnTo>
                  <a:lnTo>
                    <a:pt x="981" y="816"/>
                  </a:lnTo>
                  <a:lnTo>
                    <a:pt x="996" y="796"/>
                  </a:lnTo>
                  <a:lnTo>
                    <a:pt x="1011" y="774"/>
                  </a:lnTo>
                  <a:lnTo>
                    <a:pt x="1023" y="753"/>
                  </a:lnTo>
                  <a:lnTo>
                    <a:pt x="1035" y="731"/>
                  </a:lnTo>
                  <a:lnTo>
                    <a:pt x="1046" y="708"/>
                  </a:lnTo>
                  <a:lnTo>
                    <a:pt x="1056" y="686"/>
                  </a:lnTo>
                  <a:lnTo>
                    <a:pt x="1065" y="662"/>
                  </a:lnTo>
                  <a:lnTo>
                    <a:pt x="1072" y="637"/>
                  </a:lnTo>
                  <a:lnTo>
                    <a:pt x="1078" y="613"/>
                  </a:lnTo>
                  <a:lnTo>
                    <a:pt x="1083" y="588"/>
                  </a:lnTo>
                  <a:lnTo>
                    <a:pt x="1086" y="562"/>
                  </a:lnTo>
                  <a:lnTo>
                    <a:pt x="1089" y="537"/>
                  </a:lnTo>
                  <a:lnTo>
                    <a:pt x="1089" y="510"/>
                  </a:lnTo>
                </a:path>
              </a:pathLst>
            </a:custGeom>
            <a:solidFill>
              <a:srgbClr val="996532"/>
            </a:solidFill>
            <a:ln w="9525" cap="rnd">
              <a:solidFill>
                <a:srgbClr val="996532"/>
              </a:solidFill>
              <a:round/>
              <a:headEnd/>
              <a:tailEnd/>
            </a:ln>
            <a:effectLst/>
          </p:spPr>
          <p:txBody>
            <a:bodyPr/>
            <a:lstStyle/>
            <a:p>
              <a:endParaRPr lang="en-US"/>
            </a:p>
          </p:txBody>
        </p:sp>
        <p:sp>
          <p:nvSpPr>
            <p:cNvPr id="45" name="Freeform 84"/>
            <p:cNvSpPr>
              <a:spLocks/>
            </p:cNvSpPr>
            <p:nvPr/>
          </p:nvSpPr>
          <p:spPr bwMode="auto">
            <a:xfrm>
              <a:off x="4592638" y="4994275"/>
              <a:ext cx="115888" cy="247650"/>
            </a:xfrm>
            <a:custGeom>
              <a:avLst/>
              <a:gdLst>
                <a:gd name="T0" fmla="*/ 49 w 73"/>
                <a:gd name="T1" fmla="*/ 155 h 156"/>
                <a:gd name="T2" fmla="*/ 23 w 73"/>
                <a:gd name="T3" fmla="*/ 155 h 156"/>
                <a:gd name="T4" fmla="*/ 23 w 73"/>
                <a:gd name="T5" fmla="*/ 64 h 156"/>
                <a:gd name="T6" fmla="*/ 0 w 73"/>
                <a:gd name="T7" fmla="*/ 64 h 156"/>
                <a:gd name="T8" fmla="*/ 36 w 73"/>
                <a:gd name="T9" fmla="*/ 0 h 156"/>
                <a:gd name="T10" fmla="*/ 72 w 73"/>
                <a:gd name="T11" fmla="*/ 64 h 156"/>
                <a:gd name="T12" fmla="*/ 49 w 73"/>
                <a:gd name="T13" fmla="*/ 64 h 156"/>
                <a:gd name="T14" fmla="*/ 49 w 73"/>
                <a:gd name="T15" fmla="*/ 155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49" y="155"/>
                  </a:moveTo>
                  <a:lnTo>
                    <a:pt x="23" y="155"/>
                  </a:lnTo>
                  <a:lnTo>
                    <a:pt x="23" y="64"/>
                  </a:lnTo>
                  <a:lnTo>
                    <a:pt x="0" y="64"/>
                  </a:lnTo>
                  <a:lnTo>
                    <a:pt x="36" y="0"/>
                  </a:lnTo>
                  <a:lnTo>
                    <a:pt x="72" y="64"/>
                  </a:lnTo>
                  <a:lnTo>
                    <a:pt x="49" y="64"/>
                  </a:lnTo>
                  <a:lnTo>
                    <a:pt x="49" y="155"/>
                  </a:lnTo>
                </a:path>
              </a:pathLst>
            </a:custGeom>
            <a:solidFill>
              <a:srgbClr val="FFB300"/>
            </a:solidFill>
            <a:ln>
              <a:solidFill>
                <a:srgbClr val="FFB300"/>
              </a:solidFill>
            </a:ln>
            <a:effectLst/>
            <a:extLst/>
          </p:spPr>
          <p:txBody>
            <a:bodyPr/>
            <a:lstStyle/>
            <a:p>
              <a:endParaRPr lang="en-US"/>
            </a:p>
          </p:txBody>
        </p:sp>
        <p:sp>
          <p:nvSpPr>
            <p:cNvPr id="46" name="Oval 101"/>
            <p:cNvSpPr>
              <a:spLocks noChangeArrowheads="1"/>
            </p:cNvSpPr>
            <p:nvPr/>
          </p:nvSpPr>
          <p:spPr bwMode="auto">
            <a:xfrm>
              <a:off x="4114800" y="15240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a:solidFill>
                    <a:schemeClr val="bg1"/>
                  </a:solidFill>
                </a:rPr>
                <a:t>Facilitator</a:t>
              </a:r>
              <a:endParaRPr lang="en-AU" sz="1600" dirty="0"/>
            </a:p>
          </p:txBody>
        </p:sp>
        <p:sp>
          <p:nvSpPr>
            <p:cNvPr id="47" name="Oval 102"/>
            <p:cNvSpPr>
              <a:spLocks noChangeArrowheads="1"/>
            </p:cNvSpPr>
            <p:nvPr/>
          </p:nvSpPr>
          <p:spPr bwMode="auto">
            <a:xfrm>
              <a:off x="5486400" y="21336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Engineer</a:t>
              </a:r>
              <a:endParaRPr lang="en-AU" sz="1600" dirty="0"/>
            </a:p>
          </p:txBody>
        </p:sp>
        <p:sp>
          <p:nvSpPr>
            <p:cNvPr id="48" name="Oval 103"/>
            <p:cNvSpPr>
              <a:spLocks noChangeArrowheads="1"/>
            </p:cNvSpPr>
            <p:nvPr/>
          </p:nvSpPr>
          <p:spPr bwMode="auto">
            <a:xfrm>
              <a:off x="6019800" y="34290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err="1">
                  <a:solidFill>
                    <a:schemeClr val="bg1"/>
                  </a:solidFill>
                </a:rPr>
                <a:t>Maint</a:t>
              </a:r>
              <a:r>
                <a:rPr lang="en-AU" sz="1600" dirty="0">
                  <a:solidFill>
                    <a:schemeClr val="bg1"/>
                  </a:solidFill>
                </a:rPr>
                <a:t>. </a:t>
              </a:r>
            </a:p>
            <a:p>
              <a:pPr algn="ctr"/>
              <a:r>
                <a:rPr lang="en-AU" sz="1600" dirty="0">
                  <a:solidFill>
                    <a:schemeClr val="bg1"/>
                  </a:solidFill>
                </a:rPr>
                <a:t>Supervisor</a:t>
              </a:r>
            </a:p>
          </p:txBody>
        </p:sp>
        <p:sp>
          <p:nvSpPr>
            <p:cNvPr id="49" name="Oval 104"/>
            <p:cNvSpPr>
              <a:spLocks noChangeArrowheads="1"/>
            </p:cNvSpPr>
            <p:nvPr/>
          </p:nvSpPr>
          <p:spPr bwMode="auto">
            <a:xfrm>
              <a:off x="5410200" y="47244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Safety</a:t>
              </a:r>
              <a:endParaRPr lang="en-AU" sz="1600" dirty="0">
                <a:solidFill>
                  <a:schemeClr val="bg1"/>
                </a:solidFill>
              </a:endParaRPr>
            </a:p>
            <a:p>
              <a:pPr algn="ctr"/>
              <a:r>
                <a:rPr lang="en-AU" sz="1600" dirty="0" smtClean="0">
                  <a:solidFill>
                    <a:schemeClr val="bg1"/>
                  </a:solidFill>
                </a:rPr>
                <a:t>Rep</a:t>
              </a:r>
              <a:endParaRPr lang="en-AU" sz="1600" dirty="0"/>
            </a:p>
          </p:txBody>
        </p:sp>
        <p:sp>
          <p:nvSpPr>
            <p:cNvPr id="50" name="Oval 105"/>
            <p:cNvSpPr>
              <a:spLocks noChangeArrowheads="1"/>
            </p:cNvSpPr>
            <p:nvPr/>
          </p:nvSpPr>
          <p:spPr bwMode="auto">
            <a:xfrm>
              <a:off x="2743200" y="20574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a:solidFill>
                    <a:schemeClr val="bg1"/>
                  </a:solidFill>
                </a:rPr>
                <a:t>Prod. Mgr.</a:t>
              </a:r>
              <a:endParaRPr lang="en-AU" sz="1600" dirty="0"/>
            </a:p>
          </p:txBody>
        </p:sp>
        <p:sp>
          <p:nvSpPr>
            <p:cNvPr id="51" name="Oval 106"/>
            <p:cNvSpPr>
              <a:spLocks noChangeArrowheads="1"/>
            </p:cNvSpPr>
            <p:nvPr/>
          </p:nvSpPr>
          <p:spPr bwMode="auto">
            <a:xfrm>
              <a:off x="2133600" y="35052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Supervisor</a:t>
              </a:r>
              <a:endParaRPr lang="en-AU" sz="1600" dirty="0"/>
            </a:p>
          </p:txBody>
        </p:sp>
        <p:sp>
          <p:nvSpPr>
            <p:cNvPr id="52" name="Oval 107"/>
            <p:cNvSpPr>
              <a:spLocks noChangeArrowheads="1"/>
            </p:cNvSpPr>
            <p:nvPr/>
          </p:nvSpPr>
          <p:spPr bwMode="auto">
            <a:xfrm>
              <a:off x="2743200" y="48006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a:solidFill>
                    <a:schemeClr val="bg1"/>
                  </a:solidFill>
                </a:rPr>
                <a:t>Operator</a:t>
              </a:r>
              <a:endParaRPr lang="en-AU" sz="1600" dirty="0"/>
            </a:p>
          </p:txBody>
        </p:sp>
        <p:sp>
          <p:nvSpPr>
            <p:cNvPr id="53" name="Oval 108"/>
            <p:cNvSpPr>
              <a:spLocks noChangeArrowheads="1"/>
            </p:cNvSpPr>
            <p:nvPr/>
          </p:nvSpPr>
          <p:spPr bwMode="auto">
            <a:xfrm>
              <a:off x="4114800" y="5257800"/>
              <a:ext cx="1143000" cy="1219200"/>
            </a:xfrm>
            <a:prstGeom prst="ellipse">
              <a:avLst/>
            </a:prstGeom>
            <a:gradFill rotWithShape="0">
              <a:gsLst>
                <a:gs pos="0">
                  <a:srgbClr val="0066CC"/>
                </a:gs>
                <a:gs pos="100000">
                  <a:srgbClr val="0066CC">
                    <a:gamma/>
                    <a:shade val="37255"/>
                    <a:invGamma/>
                  </a:srgbClr>
                </a:gs>
              </a:gsLst>
              <a:lin ang="27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AU" sz="1600" dirty="0" smtClean="0">
                  <a:solidFill>
                    <a:schemeClr val="bg1"/>
                  </a:solidFill>
                </a:rPr>
                <a:t>Subject </a:t>
              </a:r>
            </a:p>
            <a:p>
              <a:pPr algn="ctr"/>
              <a:r>
                <a:rPr lang="en-AU" sz="1600" dirty="0" smtClean="0">
                  <a:solidFill>
                    <a:schemeClr val="bg1"/>
                  </a:solidFill>
                </a:rPr>
                <a:t>Expert</a:t>
              </a:r>
              <a:endParaRPr lang="en-AU" sz="1600" dirty="0"/>
            </a:p>
          </p:txBody>
        </p:sp>
        <p:sp>
          <p:nvSpPr>
            <p:cNvPr id="4" name="TextBox 3"/>
            <p:cNvSpPr txBox="1"/>
            <p:nvPr/>
          </p:nvSpPr>
          <p:spPr>
            <a:xfrm>
              <a:off x="3832226" y="3525360"/>
              <a:ext cx="1619249" cy="1286354"/>
            </a:xfrm>
            <a:prstGeom prst="rect">
              <a:avLst/>
            </a:prstGeom>
            <a:noFill/>
          </p:spPr>
          <p:txBody>
            <a:bodyPr wrap="square" rtlCol="0">
              <a:spAutoFit/>
            </a:bodyPr>
            <a:lstStyle/>
            <a:p>
              <a:pPr algn="ctr"/>
              <a:r>
                <a:rPr lang="en-US" b="1" dirty="0" smtClean="0">
                  <a:solidFill>
                    <a:srgbClr val="2646D0"/>
                  </a:solidFill>
                </a:rPr>
                <a:t>Risk Assessment</a:t>
              </a:r>
            </a:p>
            <a:p>
              <a:endParaRPr lang="en-US" dirty="0"/>
            </a:p>
          </p:txBody>
        </p:sp>
      </p:grpSp>
      <p:sp>
        <p:nvSpPr>
          <p:cNvPr id="54" name="Rounded Rectangle 53"/>
          <p:cNvSpPr/>
          <p:nvPr/>
        </p:nvSpPr>
        <p:spPr>
          <a:xfrm>
            <a:off x="542498" y="1778774"/>
            <a:ext cx="3572302" cy="4114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516340" y="296586"/>
            <a:ext cx="8153401" cy="389214"/>
            <a:chOff x="516340" y="296586"/>
            <a:chExt cx="8153401" cy="389214"/>
          </a:xfrm>
        </p:grpSpPr>
        <p:sp>
          <p:nvSpPr>
            <p:cNvPr id="57" name="Round Diagonal Corner Rectangle 56"/>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8" name="Round Diagonal Corner Rectangle 5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9" name="Round Diagonal Corner Rectangle 58"/>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60" name="Round Diagonal Corner Rectangle 59"/>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61" name="Round Diagonal Corner Rectangle 60"/>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62" name="Round Diagonal Corner Rectangle 61"/>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63" name="TextBox 62"/>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Team</a:t>
            </a:r>
          </a:p>
        </p:txBody>
      </p:sp>
      <p:sp>
        <p:nvSpPr>
          <p:cNvPr id="38" name="Rectangle 37"/>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64" name="Left Arrow 63"/>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32300262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8988" y="3429000"/>
            <a:ext cx="8139235" cy="2464574"/>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34 of 37</a:t>
            </a:r>
            <a:endParaRPr lang="en-US" b="1" dirty="0"/>
          </a:p>
        </p:txBody>
      </p:sp>
      <p:sp>
        <p:nvSpPr>
          <p:cNvPr id="32" name="Rectangle 8"/>
          <p:cNvSpPr txBox="1">
            <a:spLocks noChangeArrowheads="1"/>
          </p:cNvSpPr>
          <p:nvPr/>
        </p:nvSpPr>
        <p:spPr>
          <a:xfrm>
            <a:off x="564983" y="1778774"/>
            <a:ext cx="8110751" cy="1459580"/>
          </a:xfrm>
          <a:prstGeom prst="rect">
            <a:avLst/>
          </a:prstGeo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Clr>
                <a:srgbClr val="FFB300"/>
              </a:buClr>
              <a:buFont typeface="Wingdings" pitchFamily="2" charset="2"/>
              <a:buChar char="v"/>
            </a:pPr>
            <a:r>
              <a:rPr lang="en-AU" sz="1800" b="1" dirty="0" smtClean="0">
                <a:latin typeface="Arial" pitchFamily="34" charset="0"/>
                <a:cs typeface="Arial" pitchFamily="34" charset="0"/>
              </a:rPr>
              <a:t>The team also has a lot of information available to use in the assessment.  </a:t>
            </a:r>
          </a:p>
          <a:p>
            <a:pPr marL="342900" indent="-342900" algn="l">
              <a:buClr>
                <a:srgbClr val="FFB300"/>
              </a:buClr>
              <a:buFont typeface="Wingdings" pitchFamily="2" charset="2"/>
              <a:buChar char="v"/>
            </a:pPr>
            <a:endParaRPr lang="en-AU" sz="1800" b="1" dirty="0" smtClean="0">
              <a:latin typeface="Arial" pitchFamily="34" charset="0"/>
              <a:cs typeface="Arial" pitchFamily="34" charset="0"/>
            </a:endParaRPr>
          </a:p>
          <a:p>
            <a:pPr marL="342900" indent="-342900" algn="l">
              <a:buClr>
                <a:srgbClr val="FFB300"/>
              </a:buClr>
              <a:buFont typeface="Wingdings" pitchFamily="2" charset="2"/>
              <a:buChar char="v"/>
            </a:pPr>
            <a:r>
              <a:rPr lang="en-AU" sz="1800" b="1" dirty="0" smtClean="0">
                <a:latin typeface="Arial" pitchFamily="34" charset="0"/>
                <a:cs typeface="Arial" pitchFamily="34" charset="0"/>
              </a:rPr>
              <a:t>See the list below for some of the information available for use in a risk assessment.</a:t>
            </a:r>
          </a:p>
        </p:txBody>
      </p:sp>
      <p:sp>
        <p:nvSpPr>
          <p:cNvPr id="54" name="Rounded Rectangle 53"/>
          <p:cNvSpPr/>
          <p:nvPr/>
        </p:nvSpPr>
        <p:spPr>
          <a:xfrm>
            <a:off x="542497" y="1778775"/>
            <a:ext cx="8155725" cy="145958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16340" y="924508"/>
            <a:ext cx="8153400" cy="709684"/>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516340" y="296586"/>
            <a:ext cx="8153401" cy="389214"/>
            <a:chOff x="516340" y="296586"/>
            <a:chExt cx="8153401" cy="389214"/>
          </a:xfrm>
        </p:grpSpPr>
        <p:sp>
          <p:nvSpPr>
            <p:cNvPr id="57" name="Round Diagonal Corner Rectangle 56"/>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58" name="Round Diagonal Corner Rectangle 57"/>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59" name="Round Diagonal Corner Rectangle 58"/>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60" name="Round Diagonal Corner Rectangle 59"/>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61" name="Round Diagonal Corner Rectangle 60"/>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62" name="Round Diagonal Corner Rectangle 61"/>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63" name="TextBox 62"/>
          <p:cNvSpPr txBox="1"/>
          <p:nvPr/>
        </p:nvSpPr>
        <p:spPr>
          <a:xfrm>
            <a:off x="746051" y="1115480"/>
            <a:ext cx="6925102" cy="369332"/>
          </a:xfrm>
          <a:prstGeom prst="rect">
            <a:avLst/>
          </a:prstGeom>
          <a:noFill/>
          <a:ln w="38100">
            <a:noFill/>
          </a:ln>
        </p:spPr>
        <p:txBody>
          <a:bodyPr wrap="square" rtlCol="0">
            <a:spAutoFit/>
          </a:bodyPr>
          <a:lstStyle/>
          <a:p>
            <a:r>
              <a:rPr lang="en-US" b="1" dirty="0" smtClean="0">
                <a:solidFill>
                  <a:schemeClr val="bg1"/>
                </a:solidFill>
                <a:latin typeface="Arial" pitchFamily="34" charset="0"/>
                <a:cs typeface="Arial" pitchFamily="34" charset="0"/>
              </a:rPr>
              <a:t>Section 4 – Risk Assessment Team</a:t>
            </a:r>
          </a:p>
        </p:txBody>
      </p:sp>
      <p:sp>
        <p:nvSpPr>
          <p:cNvPr id="38" name="Rectangle 37"/>
          <p:cNvSpPr/>
          <p:nvPr/>
        </p:nvSpPr>
        <p:spPr>
          <a:xfrm>
            <a:off x="516340" y="6438900"/>
            <a:ext cx="8153400" cy="114300"/>
          </a:xfrm>
          <a:prstGeom prst="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427762" y="3985012"/>
            <a:ext cx="1600200" cy="762000"/>
          </a:xfrm>
          <a:prstGeom prst="ellipse">
            <a:avLst/>
          </a:prstGeom>
          <a:solidFill>
            <a:srgbClr val="FFB300"/>
          </a:solidFill>
          <a:ln w="38100">
            <a:solidFill>
              <a:srgbClr val="2646D0"/>
            </a:solidFill>
          </a:ln>
          <a:scene3d>
            <a:camera prst="orthographicFront"/>
            <a:lightRig rig="sunset" dir="t"/>
          </a:scene3d>
          <a:sp3d prstMaterial="metal">
            <a:bevelT w="19050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Operating Procedures</a:t>
            </a:r>
          </a:p>
        </p:txBody>
      </p:sp>
      <p:sp>
        <p:nvSpPr>
          <p:cNvPr id="64" name="Oval 63"/>
          <p:cNvSpPr/>
          <p:nvPr/>
        </p:nvSpPr>
        <p:spPr>
          <a:xfrm>
            <a:off x="3028405" y="3985012"/>
            <a:ext cx="1600200" cy="762000"/>
          </a:xfrm>
          <a:prstGeom prst="ellipse">
            <a:avLst/>
          </a:prstGeom>
          <a:solidFill>
            <a:srgbClr val="FFB300"/>
          </a:solidFill>
          <a:ln w="38100">
            <a:solidFill>
              <a:srgbClr val="2646D0"/>
            </a:solidFill>
          </a:ln>
          <a:scene3d>
            <a:camera prst="orthographicFront"/>
            <a:lightRig rig="sunset" dir="t"/>
          </a:scene3d>
          <a:sp3d prstMaterial="metal">
            <a:bevelT w="19050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Training Manuals and Records</a:t>
            </a:r>
          </a:p>
        </p:txBody>
      </p:sp>
      <p:sp>
        <p:nvSpPr>
          <p:cNvPr id="65" name="Oval 64"/>
          <p:cNvSpPr/>
          <p:nvPr/>
        </p:nvSpPr>
        <p:spPr>
          <a:xfrm>
            <a:off x="4628605" y="3975487"/>
            <a:ext cx="1600200" cy="762000"/>
          </a:xfrm>
          <a:prstGeom prst="ellipse">
            <a:avLst/>
          </a:prstGeom>
          <a:solidFill>
            <a:srgbClr val="FFB300"/>
          </a:solidFill>
          <a:ln w="38100">
            <a:solidFill>
              <a:srgbClr val="2646D0"/>
            </a:solidFill>
          </a:ln>
          <a:scene3d>
            <a:camera prst="orthographicFront"/>
            <a:lightRig rig="sunset" dir="t"/>
          </a:scene3d>
          <a:sp3d prstMaterial="metal">
            <a:bevelT w="19050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Compliance Audits</a:t>
            </a:r>
          </a:p>
        </p:txBody>
      </p:sp>
      <p:sp>
        <p:nvSpPr>
          <p:cNvPr id="66" name="Oval 65"/>
          <p:cNvSpPr/>
          <p:nvPr/>
        </p:nvSpPr>
        <p:spPr>
          <a:xfrm>
            <a:off x="6222365" y="3975487"/>
            <a:ext cx="1600200" cy="762000"/>
          </a:xfrm>
          <a:prstGeom prst="ellipse">
            <a:avLst/>
          </a:prstGeom>
          <a:solidFill>
            <a:srgbClr val="FFB300"/>
          </a:solidFill>
          <a:ln w="38100">
            <a:solidFill>
              <a:srgbClr val="2646D0"/>
            </a:solidFill>
          </a:ln>
          <a:scene3d>
            <a:camera prst="orthographicFront"/>
            <a:lightRig rig="sunset" dir="t"/>
          </a:scene3d>
          <a:sp3d prstMaterial="metal">
            <a:bevelT w="19050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Incident and Accident Investigations</a:t>
            </a:r>
          </a:p>
        </p:txBody>
      </p:sp>
      <p:sp>
        <p:nvSpPr>
          <p:cNvPr id="67" name="Oval 66"/>
          <p:cNvSpPr/>
          <p:nvPr/>
        </p:nvSpPr>
        <p:spPr>
          <a:xfrm>
            <a:off x="2227862" y="4670812"/>
            <a:ext cx="1600200" cy="762000"/>
          </a:xfrm>
          <a:prstGeom prst="ellipse">
            <a:avLst/>
          </a:prstGeom>
          <a:solidFill>
            <a:srgbClr val="FFB300"/>
          </a:solidFill>
          <a:ln w="38100">
            <a:solidFill>
              <a:srgbClr val="2646D0"/>
            </a:solidFill>
          </a:ln>
          <a:scene3d>
            <a:camera prst="orthographicFront"/>
            <a:lightRig rig="sunset" dir="t"/>
          </a:scene3d>
          <a:sp3d prstMaterial="metal">
            <a:bevelT w="19050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Prestart Up Safety Reviews</a:t>
            </a:r>
          </a:p>
        </p:txBody>
      </p:sp>
      <p:sp>
        <p:nvSpPr>
          <p:cNvPr id="68" name="Oval 67"/>
          <p:cNvSpPr/>
          <p:nvPr/>
        </p:nvSpPr>
        <p:spPr>
          <a:xfrm>
            <a:off x="3828505" y="4661287"/>
            <a:ext cx="1600200" cy="762000"/>
          </a:xfrm>
          <a:prstGeom prst="ellipse">
            <a:avLst/>
          </a:prstGeom>
          <a:solidFill>
            <a:srgbClr val="FFB300"/>
          </a:solidFill>
          <a:ln w="38100">
            <a:solidFill>
              <a:srgbClr val="2646D0"/>
            </a:solidFill>
          </a:ln>
          <a:scene3d>
            <a:camera prst="orthographicFront"/>
            <a:lightRig rig="sunset" dir="t"/>
          </a:scene3d>
          <a:sp3d prstMaterial="metal">
            <a:bevelT w="19050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Management of Change</a:t>
            </a:r>
          </a:p>
        </p:txBody>
      </p:sp>
      <p:sp>
        <p:nvSpPr>
          <p:cNvPr id="69" name="Oval 68"/>
          <p:cNvSpPr/>
          <p:nvPr/>
        </p:nvSpPr>
        <p:spPr>
          <a:xfrm>
            <a:off x="5460365" y="4661287"/>
            <a:ext cx="1600200" cy="762000"/>
          </a:xfrm>
          <a:prstGeom prst="ellipse">
            <a:avLst/>
          </a:prstGeom>
          <a:solidFill>
            <a:srgbClr val="FFB300"/>
          </a:solidFill>
          <a:ln w="38100">
            <a:solidFill>
              <a:srgbClr val="2646D0"/>
            </a:solidFill>
          </a:ln>
          <a:scene3d>
            <a:camera prst="orthographicFront"/>
            <a:lightRig rig="sunset" dir="t"/>
          </a:scene3d>
          <a:sp3d prstMaterial="metal">
            <a:bevelT w="19050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Process Safety Information</a:t>
            </a:r>
          </a:p>
        </p:txBody>
      </p:sp>
      <p:sp>
        <p:nvSpPr>
          <p:cNvPr id="25" name="Right Arrow 24"/>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6" name="Left Arrow 25"/>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10543424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99" y="2140812"/>
            <a:ext cx="7526741" cy="3139321"/>
          </a:xfrm>
          <a:prstGeom prst="rect">
            <a:avLst/>
          </a:prstGeom>
          <a:noFill/>
        </p:spPr>
        <p:txBody>
          <a:bodyPr wrap="square" rtlCol="0">
            <a:spAutoFit/>
          </a:bodyPr>
          <a:lstStyle/>
          <a:p>
            <a:pPr marL="342900" indent="-342900">
              <a:buAutoNum type="arabicPeriod"/>
            </a:pPr>
            <a:r>
              <a:rPr lang="en-US" b="1" dirty="0" smtClean="0">
                <a:latin typeface="Arial" pitchFamily="34" charset="0"/>
                <a:cs typeface="Arial" pitchFamily="34" charset="0"/>
              </a:rPr>
              <a:t>The Bowtie </a:t>
            </a:r>
            <a:r>
              <a:rPr lang="en-US" b="1" dirty="0" smtClean="0">
                <a:solidFill>
                  <a:srgbClr val="2646D0"/>
                </a:solidFill>
                <a:latin typeface="Arial" pitchFamily="34" charset="0"/>
                <a:cs typeface="Arial" pitchFamily="34" charset="0"/>
              </a:rPr>
              <a:t>Risk Assessment </a:t>
            </a:r>
            <a:r>
              <a:rPr lang="en-US" b="1" dirty="0" smtClean="0">
                <a:latin typeface="Arial" pitchFamily="34" charset="0"/>
                <a:cs typeface="Arial" pitchFamily="34" charset="0"/>
              </a:rPr>
              <a:t>has:</a:t>
            </a:r>
            <a:r>
              <a:rPr lang="en-US" b="1" dirty="0" smtClean="0">
                <a:solidFill>
                  <a:srgbClr val="061A49"/>
                </a:solidFill>
                <a:latin typeface="Arial" pitchFamily="34" charset="0"/>
                <a:cs typeface="Arial" pitchFamily="34" charset="0"/>
              </a:rPr>
              <a:t> </a:t>
            </a:r>
          </a:p>
          <a:p>
            <a:endParaRPr lang="en-US" b="1" dirty="0" smtClean="0">
              <a:solidFill>
                <a:srgbClr val="061A49"/>
              </a:solidFill>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4 parts - identify threats, identify consequences, determine control measures, and recovery measures.</a:t>
            </a:r>
          </a:p>
          <a:p>
            <a:pPr marL="342900" indent="-342900">
              <a:lnSpc>
                <a:spcPct val="150000"/>
              </a:lnSpc>
              <a:buFont typeface="Wingdings" pitchFamily="2" charset="2"/>
              <a:buChar char="q"/>
            </a:pPr>
            <a:r>
              <a:rPr lang="en-US" b="1" dirty="0" smtClean="0">
                <a:latin typeface="Arial" pitchFamily="34" charset="0"/>
                <a:cs typeface="Arial" pitchFamily="34" charset="0"/>
              </a:rPr>
              <a:t>b) 3 parts - identify hazards, consequences and threats.</a:t>
            </a:r>
          </a:p>
          <a:p>
            <a:pPr marL="342900" indent="-342900">
              <a:lnSpc>
                <a:spcPct val="150000"/>
              </a:lnSpc>
              <a:buFont typeface="Wingdings" pitchFamily="2" charset="2"/>
              <a:buChar char="q"/>
            </a:pPr>
            <a:r>
              <a:rPr lang="en-US" b="1" dirty="0" smtClean="0">
                <a:latin typeface="Arial" pitchFamily="34" charset="0"/>
                <a:cs typeface="Arial" pitchFamily="34" charset="0"/>
              </a:rPr>
              <a:t>c) 5 parts - identify hazards, threats, consequences, determine control measures and recovery measures.</a:t>
            </a:r>
          </a:p>
          <a:p>
            <a:pPr marL="342900" indent="-342900">
              <a:lnSpc>
                <a:spcPct val="150000"/>
              </a:lnSpc>
              <a:buFont typeface="Wingdings" pitchFamily="2" charset="2"/>
              <a:buChar char="q"/>
            </a:pPr>
            <a:r>
              <a:rPr lang="en-US" b="1" dirty="0" smtClean="0">
                <a:latin typeface="Arial" pitchFamily="34" charset="0"/>
                <a:cs typeface="Arial" pitchFamily="34" charset="0"/>
              </a:rPr>
              <a:t>d) none of the above.</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4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35 of 37</a:t>
            </a:r>
            <a:endParaRPr lang="en-US" b="1" dirty="0"/>
          </a:p>
        </p:txBody>
      </p:sp>
      <p:grpSp>
        <p:nvGrpSpPr>
          <p:cNvPr id="22" name="Group 21"/>
          <p:cNvGrpSpPr/>
          <p:nvPr/>
        </p:nvGrpSpPr>
        <p:grpSpPr>
          <a:xfrm>
            <a:off x="516340" y="296586"/>
            <a:ext cx="8153401" cy="389214"/>
            <a:chOff x="516340" y="296586"/>
            <a:chExt cx="8153401" cy="389214"/>
          </a:xfrm>
        </p:grpSpPr>
        <p:sp>
          <p:nvSpPr>
            <p:cNvPr id="23" name="Round Diagonal Corner Rectangle 22"/>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4" name="Round Diagonal Corner Rectangle 23"/>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5" name="Round Diagonal Corner Rectangle 24"/>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33" name="Round Diagonal Corner Rectangle 32"/>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35" name="Round Diagonal Corner Rectangle 3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36" name="Round Diagonal Corner Rectangle 35"/>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8" name="Rectangle 27"/>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6" name="Left Arrow 25"/>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22556321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3554819"/>
          </a:xfrm>
          <a:prstGeom prst="rect">
            <a:avLst/>
          </a:prstGeom>
          <a:noFill/>
        </p:spPr>
        <p:txBody>
          <a:bodyPr wrap="square" rtlCol="0">
            <a:spAutoFit/>
          </a:bodyPr>
          <a:lstStyle/>
          <a:p>
            <a:r>
              <a:rPr lang="en-US" b="1" dirty="0" smtClean="0">
                <a:latin typeface="Arial" pitchFamily="34" charset="0"/>
                <a:cs typeface="Arial" pitchFamily="34" charset="0"/>
              </a:rPr>
              <a:t>2.  A Failure Modes, Effects and Criticality Analysis is used:</a:t>
            </a:r>
          </a:p>
          <a:p>
            <a:pPr marL="342900" indent="-342900">
              <a:buAutoNum type="arabicPeriod"/>
            </a:pPr>
            <a:endParaRPr lang="en-US" b="1" dirty="0" smtClean="0">
              <a:solidFill>
                <a:srgbClr val="061A49"/>
              </a:solidFill>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Is a proactive way to identify where a failure in the hardware of a system might occur.</a:t>
            </a:r>
          </a:p>
          <a:p>
            <a:pPr marL="342900" indent="-342900">
              <a:lnSpc>
                <a:spcPct val="150000"/>
              </a:lnSpc>
              <a:buFont typeface="Wingdings" pitchFamily="2" charset="2"/>
              <a:buChar char="q"/>
            </a:pPr>
            <a:r>
              <a:rPr lang="en-US" b="1" dirty="0" smtClean="0">
                <a:latin typeface="Arial" pitchFamily="34" charset="0"/>
                <a:cs typeface="Arial" pitchFamily="34" charset="0"/>
              </a:rPr>
              <a:t>b) Is a reactive way to identify where a failure in the hardware of a system might occur.</a:t>
            </a:r>
          </a:p>
          <a:p>
            <a:pPr marL="342900" indent="-342900">
              <a:lnSpc>
                <a:spcPct val="150000"/>
              </a:lnSpc>
              <a:buFont typeface="Wingdings" pitchFamily="2" charset="2"/>
              <a:buChar char="q"/>
            </a:pPr>
            <a:r>
              <a:rPr lang="en-US" b="1" dirty="0">
                <a:latin typeface="Arial" pitchFamily="34" charset="0"/>
                <a:cs typeface="Arial" pitchFamily="34" charset="0"/>
              </a:rPr>
              <a:t>c</a:t>
            </a:r>
            <a:r>
              <a:rPr lang="en-US" b="1" dirty="0" smtClean="0">
                <a:latin typeface="Arial" pitchFamily="34" charset="0"/>
                <a:cs typeface="Arial" pitchFamily="34" charset="0"/>
              </a:rPr>
              <a:t>) Is a proactive way to identify where a failure in the hardware of a system might occur and to assess the impact of each possible failure.</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4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36 of 37</a:t>
            </a:r>
            <a:endParaRPr lang="en-US" b="1" dirty="0"/>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9" name="Rectangle 28"/>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7589510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3139321"/>
          </a:xfrm>
          <a:prstGeom prst="rect">
            <a:avLst/>
          </a:prstGeom>
          <a:noFill/>
        </p:spPr>
        <p:txBody>
          <a:bodyPr wrap="square" rtlCol="0">
            <a:spAutoFit/>
          </a:bodyPr>
          <a:lstStyle/>
          <a:p>
            <a:pPr marL="457200" indent="-457200"/>
            <a:r>
              <a:rPr lang="en-US" b="1" dirty="0">
                <a:latin typeface="Arial" pitchFamily="34" charset="0"/>
                <a:cs typeface="Arial" pitchFamily="34" charset="0"/>
              </a:rPr>
              <a:t>3</a:t>
            </a:r>
            <a:r>
              <a:rPr lang="en-US" b="1" dirty="0" smtClean="0">
                <a:latin typeface="Arial" pitchFamily="34" charset="0"/>
                <a:cs typeface="Arial" pitchFamily="34" charset="0"/>
              </a:rPr>
              <a:t>.  	A company has had 10 slip and fall accidents in the workshop in the last year.  The accidents happen in an oil barrel storage area.  The most serious injury was a broken wrist.  What is the consequence of this type of accident?</a:t>
            </a:r>
          </a:p>
          <a:p>
            <a:pPr marL="342900" indent="-342900">
              <a:buAutoNum type="arabicPeriod"/>
            </a:pPr>
            <a:endParaRPr lang="en-US" b="1" dirty="0" smtClean="0">
              <a:solidFill>
                <a:srgbClr val="061A49"/>
              </a:solidFill>
              <a:latin typeface="Arial" pitchFamily="34" charset="0"/>
              <a:cs typeface="Arial" pitchFamily="34" charset="0"/>
            </a:endParaRPr>
          </a:p>
          <a:p>
            <a:pPr marL="342900" indent="-342900">
              <a:lnSpc>
                <a:spcPct val="150000"/>
              </a:lnSpc>
              <a:buFont typeface="Wingdings" pitchFamily="2" charset="2"/>
              <a:buChar char="q"/>
            </a:pPr>
            <a:r>
              <a:rPr lang="en-US" b="1" dirty="0" smtClean="0">
                <a:latin typeface="Arial" pitchFamily="34" charset="0"/>
                <a:cs typeface="Arial" pitchFamily="34" charset="0"/>
              </a:rPr>
              <a:t>a) Minor – A very minor incident, no lost time</a:t>
            </a:r>
          </a:p>
          <a:p>
            <a:pPr marL="342900" indent="-342900">
              <a:lnSpc>
                <a:spcPct val="150000"/>
              </a:lnSpc>
              <a:buFont typeface="Wingdings" pitchFamily="2" charset="2"/>
              <a:buChar char="q"/>
            </a:pPr>
            <a:r>
              <a:rPr lang="en-US" b="1" dirty="0" smtClean="0">
                <a:latin typeface="Arial" pitchFamily="34" charset="0"/>
                <a:cs typeface="Arial" pitchFamily="34" charset="0"/>
              </a:rPr>
              <a:t>b) Moderate – A lost time injury (short term)</a:t>
            </a:r>
          </a:p>
          <a:p>
            <a:pPr marL="342900" indent="-342900">
              <a:lnSpc>
                <a:spcPct val="150000"/>
              </a:lnSpc>
              <a:buFont typeface="Wingdings" pitchFamily="2" charset="2"/>
              <a:buChar char="q"/>
            </a:pPr>
            <a:r>
              <a:rPr lang="en-US" b="1" dirty="0">
                <a:latin typeface="Arial" pitchFamily="34" charset="0"/>
                <a:cs typeface="Arial" pitchFamily="34" charset="0"/>
              </a:rPr>
              <a:t>c</a:t>
            </a:r>
            <a:r>
              <a:rPr lang="en-US" b="1" dirty="0" smtClean="0">
                <a:latin typeface="Arial" pitchFamily="34" charset="0"/>
                <a:cs typeface="Arial" pitchFamily="34" charset="0"/>
              </a:rPr>
              <a:t>) Possible – Likely to occur sometime in the life of the plant</a:t>
            </a:r>
          </a:p>
          <a:p>
            <a:pPr marL="342900" indent="-342900">
              <a:lnSpc>
                <a:spcPct val="150000"/>
              </a:lnSpc>
              <a:buFont typeface="Wingdings" pitchFamily="2" charset="2"/>
              <a:buChar char="q"/>
            </a:pPr>
            <a:r>
              <a:rPr lang="en-US" b="1" dirty="0" smtClean="0">
                <a:latin typeface="Arial" pitchFamily="34" charset="0"/>
                <a:cs typeface="Arial" pitchFamily="34" charset="0"/>
              </a:rPr>
              <a:t>d) Certain – Likely to occur often during the life of the plant</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4 – Test  Your Knowledge</a:t>
              </a:r>
            </a:p>
          </p:txBody>
        </p:sp>
      </p:grpSp>
      <p:sp>
        <p:nvSpPr>
          <p:cNvPr id="4" name="Oval 3"/>
          <p:cNvSpPr/>
          <p:nvPr/>
        </p:nvSpPr>
        <p:spPr>
          <a:xfrm>
            <a:off x="6859083" y="4953000"/>
            <a:ext cx="1312460" cy="533400"/>
          </a:xfrm>
          <a:prstGeom prst="ellipse">
            <a:avLst/>
          </a:prstGeom>
          <a:solidFill>
            <a:srgbClr val="2646D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37 of 37</a:t>
            </a:r>
            <a:endParaRPr lang="en-US" b="1" dirty="0"/>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Risk Management</a:t>
              </a:r>
              <a:endParaRPr lang="en-US" sz="1200" b="1" dirty="0">
                <a:solidFill>
                  <a:schemeClr val="bg1"/>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4. Risk Assessment</a:t>
              </a:r>
              <a:endParaRPr lang="en-US" sz="1200" b="1" dirty="0">
                <a:solidFill>
                  <a:srgbClr val="2646D0"/>
                </a:solidFill>
              </a:endParaRPr>
            </a:p>
          </p:txBody>
        </p:sp>
      </p:grpSp>
      <p:sp>
        <p:nvSpPr>
          <p:cNvPr id="29" name="Rectangle 28"/>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8011372" y="5974111"/>
            <a:ext cx="658368" cy="381000"/>
          </a:xfrm>
          <a:prstGeom prst="righ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28" name="Left Arrow 27"/>
          <p:cNvSpPr/>
          <p:nvPr/>
        </p:nvSpPr>
        <p:spPr>
          <a:xfrm>
            <a:off x="6334972" y="5974111"/>
            <a:ext cx="658368" cy="384048"/>
          </a:xfrm>
          <a:prstGeom prst="leftArrow">
            <a:avLst/>
          </a:prstGeom>
          <a:solidFill>
            <a:srgbClr val="996532"/>
          </a:solidFill>
          <a:ln w="38100">
            <a:solidFill>
              <a:srgbClr val="2646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xmlns="" val="6198340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1200329"/>
          </a:xfrm>
          <a:prstGeom prst="rect">
            <a:avLst/>
          </a:prstGeom>
          <a:noFill/>
        </p:spPr>
        <p:txBody>
          <a:bodyPr wrap="square" rtlCol="0">
            <a:spAutoFit/>
          </a:bodyPr>
          <a:lstStyle/>
          <a:p>
            <a:pPr marL="285750" indent="-285750">
              <a:buClr>
                <a:srgbClr val="2646D0"/>
              </a:buClr>
              <a:buFont typeface="Wingdings" pitchFamily="2" charset="2"/>
              <a:buChar char="v"/>
            </a:pPr>
            <a:r>
              <a:rPr lang="en-US" b="1" dirty="0" smtClean="0">
                <a:latin typeface="Arial" pitchFamily="34" charset="0"/>
                <a:cs typeface="Arial" pitchFamily="34" charset="0"/>
              </a:rPr>
              <a:t>You have been learning the key components of the process to manage risk in an operation (the blue boxes).  How all the concepts relate to one another is shown in the diagram below:</a:t>
            </a:r>
          </a:p>
          <a:p>
            <a:pPr>
              <a:buClr>
                <a:srgbClr val="2646D0"/>
              </a:buClr>
            </a:pPr>
            <a:endParaRPr lang="en-US" b="1" dirty="0" smtClean="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1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4" name="Rectangle 3"/>
          <p:cNvSpPr/>
          <p:nvPr/>
        </p:nvSpPr>
        <p:spPr>
          <a:xfrm>
            <a:off x="3710653" y="3108169"/>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Establish Context &amp; Scope</a:t>
            </a:r>
          </a:p>
        </p:txBody>
      </p:sp>
      <p:sp>
        <p:nvSpPr>
          <p:cNvPr id="33" name="Rectangle 32"/>
          <p:cNvSpPr/>
          <p:nvPr/>
        </p:nvSpPr>
        <p:spPr>
          <a:xfrm>
            <a:off x="3710651" y="3539813"/>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Understand the Hazards</a:t>
            </a:r>
          </a:p>
        </p:txBody>
      </p:sp>
      <p:sp>
        <p:nvSpPr>
          <p:cNvPr id="34" name="Rectangle 33"/>
          <p:cNvSpPr/>
          <p:nvPr/>
        </p:nvSpPr>
        <p:spPr>
          <a:xfrm>
            <a:off x="3710652" y="3965419"/>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Identify the Unwanted </a:t>
            </a:r>
            <a:r>
              <a:rPr lang="en-US" sz="1200" dirty="0">
                <a:solidFill>
                  <a:schemeClr val="bg1"/>
                </a:solidFill>
              </a:rPr>
              <a:t>E</a:t>
            </a:r>
            <a:r>
              <a:rPr lang="en-US" sz="1200" dirty="0" smtClean="0">
                <a:solidFill>
                  <a:schemeClr val="bg1"/>
                </a:solidFill>
              </a:rPr>
              <a:t>vents</a:t>
            </a:r>
          </a:p>
        </p:txBody>
      </p:sp>
      <p:sp>
        <p:nvSpPr>
          <p:cNvPr id="35" name="Rectangle 34"/>
          <p:cNvSpPr/>
          <p:nvPr/>
        </p:nvSpPr>
        <p:spPr>
          <a:xfrm>
            <a:off x="3710653" y="4395319"/>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Analyze &amp; Evaluate Risks</a:t>
            </a:r>
          </a:p>
        </p:txBody>
      </p:sp>
      <p:sp>
        <p:nvSpPr>
          <p:cNvPr id="36" name="Rectangle 35"/>
          <p:cNvSpPr/>
          <p:nvPr/>
        </p:nvSpPr>
        <p:spPr>
          <a:xfrm>
            <a:off x="3720181" y="4824178"/>
            <a:ext cx="1642849" cy="304800"/>
          </a:xfrm>
          <a:prstGeom prst="rect">
            <a:avLst/>
          </a:prstGeom>
          <a:solidFill>
            <a:srgbClr val="2646D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Consider the Controls</a:t>
            </a:r>
          </a:p>
        </p:txBody>
      </p:sp>
      <p:sp>
        <p:nvSpPr>
          <p:cNvPr id="37" name="Rectangle 36"/>
          <p:cNvSpPr/>
          <p:nvPr/>
        </p:nvSpPr>
        <p:spPr>
          <a:xfrm>
            <a:off x="3710648" y="5255822"/>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Treat the Risks</a:t>
            </a:r>
          </a:p>
        </p:txBody>
      </p:sp>
      <p:cxnSp>
        <p:nvCxnSpPr>
          <p:cNvPr id="9" name="Straight Arrow Connector 8"/>
          <p:cNvCxnSpPr>
            <a:stCxn id="4" idx="2"/>
            <a:endCxn id="33" idx="0"/>
          </p:cNvCxnSpPr>
          <p:nvPr/>
        </p:nvCxnSpPr>
        <p:spPr>
          <a:xfrm flipH="1">
            <a:off x="4532076" y="341296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532076" y="3838575"/>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532073" y="4270219"/>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41604" y="4697334"/>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541606" y="5128978"/>
            <a:ext cx="2" cy="126844"/>
          </a:xfrm>
          <a:prstGeom prst="straightConnector1">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989331" y="4181241"/>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Monitor &amp; Review</a:t>
            </a:r>
          </a:p>
        </p:txBody>
      </p:sp>
      <p:sp>
        <p:nvSpPr>
          <p:cNvPr id="44" name="Rectangle 43"/>
          <p:cNvSpPr/>
          <p:nvPr/>
        </p:nvSpPr>
        <p:spPr>
          <a:xfrm>
            <a:off x="1553897" y="3965419"/>
            <a:ext cx="1642849" cy="3048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646D0"/>
                </a:solidFill>
              </a:rPr>
              <a:t>Communicate &amp; Consult</a:t>
            </a:r>
          </a:p>
        </p:txBody>
      </p:sp>
      <p:cxnSp>
        <p:nvCxnSpPr>
          <p:cNvPr id="47" name="Straight Arrow Connector 46"/>
          <p:cNvCxnSpPr>
            <a:stCxn id="43" idx="2"/>
          </p:cNvCxnSpPr>
          <p:nvPr/>
        </p:nvCxnSpPr>
        <p:spPr>
          <a:xfrm flipH="1">
            <a:off x="6810755" y="4486041"/>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3"/>
          </p:cNvCxnSpPr>
          <p:nvPr/>
        </p:nvCxnSpPr>
        <p:spPr>
          <a:xfrm>
            <a:off x="5353497" y="5408222"/>
            <a:ext cx="1457258"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41608" y="5182640"/>
            <a:ext cx="2269147" cy="0"/>
          </a:xfrm>
          <a:prstGeom prst="line">
            <a:avLst/>
          </a:prstGeom>
          <a:ln>
            <a:solidFill>
              <a:srgbClr val="996532"/>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52494" y="3260569"/>
            <a:ext cx="1457258" cy="0"/>
          </a:xfrm>
          <a:prstGeom prst="line">
            <a:avLst/>
          </a:prstGeom>
          <a:ln>
            <a:solidFill>
              <a:srgbClr val="996532"/>
            </a:solidFill>
            <a:head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809751" y="3259060"/>
            <a:ext cx="1" cy="922181"/>
          </a:xfrm>
          <a:prstGeom prst="straightConnector1">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3"/>
            <a:endCxn id="34" idx="1"/>
          </p:cNvCxnSpPr>
          <p:nvPr/>
        </p:nvCxnSpPr>
        <p:spPr>
          <a:xfrm>
            <a:off x="3196746" y="4117819"/>
            <a:ext cx="513906" cy="0"/>
          </a:xfrm>
          <a:prstGeom prst="straightConnector1">
            <a:avLst/>
          </a:prstGeom>
          <a:ln>
            <a:solidFill>
              <a:srgbClr val="996532"/>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453701" y="3259060"/>
            <a:ext cx="1" cy="2149162"/>
          </a:xfrm>
          <a:prstGeom prst="straightConnector1">
            <a:avLst/>
          </a:prstGeom>
          <a:ln>
            <a:solidFill>
              <a:srgbClr val="99653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7" idx="1"/>
          </p:cNvCxnSpPr>
          <p:nvPr/>
        </p:nvCxnSpPr>
        <p:spPr>
          <a:xfrm flipH="1">
            <a:off x="3453699" y="5408222"/>
            <a:ext cx="256949"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453699" y="4976578"/>
            <a:ext cx="26891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53699" y="454771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453699" y="3692213"/>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453693" y="3260569"/>
            <a:ext cx="256955" cy="0"/>
          </a:xfrm>
          <a:prstGeom prst="line">
            <a:avLst/>
          </a:prstGeom>
          <a:ln>
            <a:solidFill>
              <a:srgbClr val="99653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591496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9969" y="1917365"/>
            <a:ext cx="7526741" cy="3672800"/>
          </a:xfrm>
          <a:prstGeom prst="rect">
            <a:avLst/>
          </a:prstGeom>
          <a:noFill/>
        </p:spPr>
        <p:txBody>
          <a:bodyPr wrap="square" rtlCol="0">
            <a:spAutoFit/>
          </a:bodyPr>
          <a:lstStyle/>
          <a:p>
            <a:pPr marL="285750" indent="-285750">
              <a:buClr>
                <a:srgbClr val="2646D0"/>
              </a:buClr>
              <a:buFont typeface="Wingdings" pitchFamily="2" charset="2"/>
              <a:buChar char="v"/>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endParaRPr lang="en-US" b="1" dirty="0" smtClean="0">
              <a:latin typeface="Arial" pitchFamily="34" charset="0"/>
              <a:cs typeface="Arial" pitchFamily="34" charset="0"/>
            </a:endParaRPr>
          </a:p>
          <a:p>
            <a:pPr marL="285750" indent="-285750">
              <a:spcAft>
                <a:spcPts val="1000"/>
              </a:spcAft>
              <a:buClr>
                <a:srgbClr val="2646D0"/>
              </a:buClr>
              <a:buFont typeface="Wingdings" pitchFamily="2" charset="2"/>
              <a:buChar char="v"/>
            </a:pPr>
            <a:r>
              <a:rPr lang="en-US" b="1" dirty="0" smtClean="0">
                <a:latin typeface="Arial" pitchFamily="34" charset="0"/>
                <a:cs typeface="Arial" pitchFamily="34" charset="0"/>
              </a:rPr>
              <a:t>Establishing the context is important so that the company managing it’s workplace risk understands the environment they are working in.  </a:t>
            </a:r>
          </a:p>
          <a:p>
            <a:pPr marL="285750" indent="-285750">
              <a:spcAft>
                <a:spcPts val="1000"/>
              </a:spcAft>
              <a:buClr>
                <a:srgbClr val="2646D0"/>
              </a:buClr>
              <a:buFont typeface="Wingdings" pitchFamily="2" charset="2"/>
              <a:buChar char="v"/>
            </a:pPr>
            <a:r>
              <a:rPr lang="en-US" b="1" dirty="0" smtClean="0">
                <a:latin typeface="Arial" pitchFamily="34" charset="0"/>
                <a:cs typeface="Arial" pitchFamily="34" charset="0"/>
              </a:rPr>
              <a:t>For example, a new plant design that needs to be evaluated is a very different environment than an accident investigation.   In each context (or environment), different risk assessment tools may be used.  </a:t>
            </a:r>
          </a:p>
          <a:p>
            <a:pPr marL="285750" indent="-285750">
              <a:buClr>
                <a:srgbClr val="2646D0"/>
              </a:buClr>
              <a:buFont typeface="Wingdings" pitchFamily="2" charset="2"/>
              <a:buChar char="v"/>
            </a:pPr>
            <a:r>
              <a:rPr lang="en-US" b="1" dirty="0" smtClean="0">
                <a:latin typeface="Arial" pitchFamily="34" charset="0"/>
                <a:cs typeface="Arial" pitchFamily="34" charset="0"/>
              </a:rPr>
              <a:t>A new plant design would likely use FMECA where as an accident investigation may use a Bowtie Analysis. </a:t>
            </a: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2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4" name="Rectangle 3"/>
          <p:cNvSpPr>
            <a:spLocks noChangeAspect="1"/>
          </p:cNvSpPr>
          <p:nvPr/>
        </p:nvSpPr>
        <p:spPr>
          <a:xfrm>
            <a:off x="3061919" y="2057400"/>
            <a:ext cx="3062242" cy="5334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2646D0"/>
                </a:solidFill>
              </a:rPr>
              <a:t>Establish Context &amp; Scope</a:t>
            </a:r>
          </a:p>
        </p:txBody>
      </p:sp>
      <p:sp>
        <p:nvSpPr>
          <p:cNvPr id="29" name="Rectangle 28"/>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609553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0005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8740" y="1781175"/>
            <a:ext cx="7526741" cy="4226798"/>
          </a:xfrm>
          <a:prstGeom prst="rect">
            <a:avLst/>
          </a:prstGeom>
          <a:noFill/>
        </p:spPr>
        <p:txBody>
          <a:bodyPr wrap="square" rtlCol="0">
            <a:spAutoFit/>
          </a:bodyPr>
          <a:lstStyle/>
          <a:p>
            <a:pPr marL="285750" indent="-285750">
              <a:buClr>
                <a:srgbClr val="2646D0"/>
              </a:buClr>
              <a:buFont typeface="Wingdings" pitchFamily="2" charset="2"/>
              <a:buChar char="v"/>
            </a:pPr>
            <a:endParaRPr lang="en-US" b="1" dirty="0" smtClean="0">
              <a:latin typeface="Arial" pitchFamily="34" charset="0"/>
              <a:cs typeface="Arial" pitchFamily="34" charset="0"/>
            </a:endParaRP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endParaRPr lang="en-US" b="1" dirty="0" smtClean="0">
              <a:latin typeface="Arial" pitchFamily="34" charset="0"/>
              <a:cs typeface="Arial" pitchFamily="34" charset="0"/>
            </a:endParaRPr>
          </a:p>
          <a:p>
            <a:pPr marL="285750" indent="-285750">
              <a:spcAft>
                <a:spcPts val="1000"/>
              </a:spcAft>
              <a:buClr>
                <a:srgbClr val="2646D0"/>
              </a:buClr>
              <a:buFont typeface="Wingdings" pitchFamily="2" charset="2"/>
              <a:buChar char="v"/>
            </a:pPr>
            <a:r>
              <a:rPr lang="en-US" b="1" dirty="0" smtClean="0">
                <a:latin typeface="Arial" pitchFamily="34" charset="0"/>
                <a:cs typeface="Arial" pitchFamily="34" charset="0"/>
              </a:rPr>
              <a:t>The scope of a company’s risk management strategy is a description of what it will cover. </a:t>
            </a:r>
          </a:p>
          <a:p>
            <a:pPr marL="285750" indent="-285750">
              <a:buClr>
                <a:srgbClr val="2646D0"/>
              </a:buClr>
              <a:buFont typeface="Wingdings" pitchFamily="2" charset="2"/>
              <a:buChar char="v"/>
            </a:pPr>
            <a:r>
              <a:rPr lang="en-US" b="1" dirty="0" smtClean="0">
                <a:latin typeface="Arial" pitchFamily="34" charset="0"/>
                <a:cs typeface="Arial" pitchFamily="34" charset="0"/>
              </a:rPr>
              <a:t>For example, the scope may be a strategy to cover:</a:t>
            </a:r>
          </a:p>
          <a:p>
            <a:pPr marL="742950" lvl="1" indent="-285750">
              <a:buClr>
                <a:srgbClr val="2646D0"/>
              </a:buClr>
              <a:buFont typeface="Wingdings" pitchFamily="2" charset="2"/>
              <a:buChar char="Ø"/>
            </a:pPr>
            <a:r>
              <a:rPr lang="en-US" b="1" dirty="0" smtClean="0">
                <a:latin typeface="Arial" pitchFamily="34" charset="0"/>
                <a:cs typeface="Arial" pitchFamily="34" charset="0"/>
              </a:rPr>
              <a:t>Do Hazard Assessments for their site,</a:t>
            </a:r>
          </a:p>
          <a:p>
            <a:pPr marL="742950" lvl="1" indent="-285750">
              <a:buClr>
                <a:srgbClr val="2646D0"/>
              </a:buClr>
              <a:buFont typeface="Wingdings" pitchFamily="2" charset="2"/>
              <a:buChar char="Ø"/>
            </a:pPr>
            <a:r>
              <a:rPr lang="en-US" b="1" dirty="0" smtClean="0">
                <a:latin typeface="Arial" pitchFamily="34" charset="0"/>
                <a:cs typeface="Arial" pitchFamily="34" charset="0"/>
              </a:rPr>
              <a:t>Create a Prevention Program, and</a:t>
            </a:r>
          </a:p>
          <a:p>
            <a:pPr marL="742950" lvl="1" indent="-285750">
              <a:spcAft>
                <a:spcPts val="1000"/>
              </a:spcAft>
              <a:buClr>
                <a:srgbClr val="2646D0"/>
              </a:buClr>
              <a:buFont typeface="Wingdings" pitchFamily="2" charset="2"/>
              <a:buChar char="Ø"/>
            </a:pPr>
            <a:r>
              <a:rPr lang="en-US" b="1" dirty="0" smtClean="0">
                <a:latin typeface="Arial" pitchFamily="34" charset="0"/>
                <a:cs typeface="Arial" pitchFamily="34" charset="0"/>
              </a:rPr>
              <a:t>Create an Emergency Response Program</a:t>
            </a:r>
          </a:p>
          <a:p>
            <a:pPr marL="285750" indent="-285750">
              <a:buClr>
                <a:srgbClr val="2646D0"/>
              </a:buClr>
              <a:buFont typeface="Wingdings" pitchFamily="2" charset="2"/>
              <a:buChar char="v"/>
            </a:pPr>
            <a:r>
              <a:rPr lang="en-US" b="1" dirty="0" smtClean="0">
                <a:latin typeface="Arial" pitchFamily="34" charset="0"/>
                <a:cs typeface="Arial" pitchFamily="34" charset="0"/>
              </a:rPr>
              <a:t>It is important to describe the boundaries of the risk management strategy to ensure the objectives are met.  It helps to keep the focus on the important aspects of a company’s risk and usually has a deadline to ensure all items get completed.</a:t>
            </a:r>
          </a:p>
          <a:p>
            <a:pPr>
              <a:buClr>
                <a:srgbClr val="2646D0"/>
              </a:buClr>
            </a:pPr>
            <a:endParaRPr lang="en-US" b="1" dirty="0" smtClean="0">
              <a:latin typeface="Arial" pitchFamily="34" charset="0"/>
              <a:cs typeface="Arial" pitchFamily="34" charset="0"/>
            </a:endParaRPr>
          </a:p>
        </p:txBody>
      </p:sp>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2646D0"/>
                  </a:solidFill>
                  <a:latin typeface="Arial" pitchFamily="34" charset="0"/>
                  <a:cs typeface="Arial" pitchFamily="34" charset="0"/>
                </a:rPr>
                <a:t>Section </a:t>
              </a:r>
              <a:r>
                <a:rPr lang="en-US" b="1" dirty="0">
                  <a:solidFill>
                    <a:srgbClr val="2646D0"/>
                  </a:solidFill>
                  <a:latin typeface="Arial" pitchFamily="34" charset="0"/>
                  <a:cs typeface="Arial" pitchFamily="34" charset="0"/>
                </a:rPr>
                <a:t>5</a:t>
              </a:r>
              <a:r>
                <a:rPr lang="en-US" b="1" dirty="0" smtClean="0">
                  <a:solidFill>
                    <a:srgbClr val="2646D0"/>
                  </a:solidFill>
                  <a:latin typeface="Arial" pitchFamily="34" charset="0"/>
                  <a:cs typeface="Arial" pitchFamily="34" charset="0"/>
                </a:rPr>
                <a:t> – Risk Management</a:t>
              </a:r>
            </a:p>
          </p:txBody>
        </p:sp>
      </p:grpSp>
      <p:sp>
        <p:nvSpPr>
          <p:cNvPr id="17" name="Right Arrow 16"/>
          <p:cNvSpPr/>
          <p:nvPr/>
        </p:nvSpPr>
        <p:spPr>
          <a:xfrm>
            <a:off x="8011372" y="5974111"/>
            <a:ext cx="658368" cy="381000"/>
          </a:xfrm>
          <a:prstGeom prst="righ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19" name="TextBox 18"/>
          <p:cNvSpPr txBox="1"/>
          <p:nvPr/>
        </p:nvSpPr>
        <p:spPr>
          <a:xfrm>
            <a:off x="6993340" y="5971063"/>
            <a:ext cx="965010" cy="369332"/>
          </a:xfrm>
          <a:prstGeom prst="rect">
            <a:avLst/>
          </a:prstGeom>
          <a:noFill/>
        </p:spPr>
        <p:txBody>
          <a:bodyPr wrap="square" rtlCol="0">
            <a:spAutoFit/>
          </a:bodyPr>
          <a:lstStyle/>
          <a:p>
            <a:pPr algn="ctr"/>
            <a:r>
              <a:rPr lang="en-US" b="1" dirty="0" smtClean="0"/>
              <a:t>3 of 17</a:t>
            </a:r>
            <a:endParaRPr lang="en-US" b="1" dirty="0"/>
          </a:p>
        </p:txBody>
      </p:sp>
      <p:sp>
        <p:nvSpPr>
          <p:cNvPr id="21" name="Left Arrow 20"/>
          <p:cNvSpPr/>
          <p:nvPr/>
        </p:nvSpPr>
        <p:spPr>
          <a:xfrm>
            <a:off x="6334972" y="5974111"/>
            <a:ext cx="658368" cy="384048"/>
          </a:xfrm>
          <a:prstGeom prst="leftArrow">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grpSp>
        <p:nvGrpSpPr>
          <p:cNvPr id="15" name="Group 14"/>
          <p:cNvGrpSpPr/>
          <p:nvPr/>
        </p:nvGrpSpPr>
        <p:grpSpPr>
          <a:xfrm>
            <a:off x="516340" y="296586"/>
            <a:ext cx="8153401" cy="389214"/>
            <a:chOff x="516340" y="296586"/>
            <a:chExt cx="8153401" cy="389214"/>
          </a:xfrm>
        </p:grpSpPr>
        <p:sp>
          <p:nvSpPr>
            <p:cNvPr id="20" name="Round Diagonal Corner Rectangle 19"/>
            <p:cNvSpPr/>
            <p:nvPr/>
          </p:nvSpPr>
          <p:spPr>
            <a:xfrm>
              <a:off x="516340" y="304800"/>
              <a:ext cx="12362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48293" y="304800"/>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Understanding Hazards</a:t>
              </a:r>
              <a:endParaRPr lang="en-US" sz="1200" b="1" dirty="0">
                <a:solidFill>
                  <a:schemeClr val="bg1"/>
                </a:solidFill>
              </a:endParaRPr>
            </a:p>
          </p:txBody>
        </p:sp>
        <p:sp>
          <p:nvSpPr>
            <p:cNvPr id="23" name="Round Diagonal Corner Rectangle 22"/>
            <p:cNvSpPr/>
            <p:nvPr/>
          </p:nvSpPr>
          <p:spPr>
            <a:xfrm>
              <a:off x="3319249" y="296586"/>
              <a:ext cx="137160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Understanding Risk</a:t>
              </a:r>
              <a:endParaRPr lang="en-US" sz="1200" b="1" dirty="0">
                <a:solidFill>
                  <a:schemeClr val="bg1"/>
                </a:solidFill>
              </a:endParaRPr>
            </a:p>
          </p:txBody>
        </p:sp>
        <p:sp>
          <p:nvSpPr>
            <p:cNvPr id="24" name="Round Diagonal Corner Rectangle 23"/>
            <p:cNvSpPr/>
            <p:nvPr/>
          </p:nvSpPr>
          <p:spPr>
            <a:xfrm>
              <a:off x="6026888" y="304800"/>
              <a:ext cx="13716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2646D0"/>
                  </a:solidFill>
                </a:rPr>
                <a:t>5. Risk Management</a:t>
              </a:r>
              <a:endParaRPr lang="en-US" sz="1200" b="1" dirty="0">
                <a:solidFill>
                  <a:srgbClr val="2646D0"/>
                </a:solidFill>
              </a:endParaRPr>
            </a:p>
          </p:txBody>
        </p:sp>
        <p:sp>
          <p:nvSpPr>
            <p:cNvPr id="25" name="Round Diagonal Corner Rectangle 24"/>
            <p:cNvSpPr/>
            <p:nvPr/>
          </p:nvSpPr>
          <p:spPr>
            <a:xfrm>
              <a:off x="7528295" y="304800"/>
              <a:ext cx="1141446" cy="381000"/>
            </a:xfrm>
            <a:prstGeom prst="round2DiagRect">
              <a:avLst/>
            </a:prstGeom>
            <a:solidFill>
              <a:srgbClr val="0065CC"/>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Review</a:t>
              </a:r>
              <a:endParaRPr lang="en-US" sz="1200" b="1" dirty="0">
                <a:solidFill>
                  <a:schemeClr val="bg1"/>
                </a:solidFill>
              </a:endParaRPr>
            </a:p>
          </p:txBody>
        </p:sp>
        <p:sp>
          <p:nvSpPr>
            <p:cNvPr id="27" name="Round Diagonal Corner Rectangle 26"/>
            <p:cNvSpPr/>
            <p:nvPr/>
          </p:nvSpPr>
          <p:spPr>
            <a:xfrm>
              <a:off x="4791514" y="304800"/>
              <a:ext cx="1121960" cy="381000"/>
            </a:xfrm>
            <a:prstGeom prst="round2DiagRect">
              <a:avLst/>
            </a:prstGeom>
            <a:solidFill>
              <a:srgbClr val="2646D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Risk Assessment</a:t>
              </a:r>
              <a:endParaRPr lang="en-US" sz="1200" b="1" dirty="0">
                <a:solidFill>
                  <a:schemeClr val="bg1"/>
                </a:solidFill>
              </a:endParaRPr>
            </a:p>
          </p:txBody>
        </p:sp>
      </p:grpSp>
      <p:sp>
        <p:nvSpPr>
          <p:cNvPr id="4" name="Rectangle 3"/>
          <p:cNvSpPr>
            <a:spLocks noChangeAspect="1"/>
          </p:cNvSpPr>
          <p:nvPr/>
        </p:nvSpPr>
        <p:spPr>
          <a:xfrm>
            <a:off x="3061919" y="1905000"/>
            <a:ext cx="3062242" cy="533400"/>
          </a:xfrm>
          <a:prstGeom prst="rect">
            <a:avLst/>
          </a:prstGeom>
          <a:solidFill>
            <a:srgbClr val="FFB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2646D0"/>
                </a:solidFill>
              </a:rPr>
              <a:t>Establish Context &amp; Scope</a:t>
            </a:r>
          </a:p>
        </p:txBody>
      </p:sp>
      <p:sp>
        <p:nvSpPr>
          <p:cNvPr id="29" name="Rectangle 28"/>
          <p:cNvSpPr/>
          <p:nvPr/>
        </p:nvSpPr>
        <p:spPr>
          <a:xfrm>
            <a:off x="668740" y="6591300"/>
            <a:ext cx="8153400" cy="114300"/>
          </a:xfrm>
          <a:prstGeom prst="rect">
            <a:avLst/>
          </a:prstGeom>
          <a:solidFill>
            <a:srgbClr val="FFB300"/>
          </a:solidFill>
          <a:ln w="6350">
            <a:solidFill>
              <a:srgbClr val="006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17831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996532"/>
          </a:solidFill>
        </a:ln>
      </a:spPr>
      <a:bodyPr rtlCol="0" anchor="ctr"/>
      <a:lstStyle>
        <a:defPPr algn="ctr">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16336</TotalTime>
  <Words>12610</Words>
  <Application>Microsoft Office PowerPoint</Application>
  <PresentationFormat>On-screen Show (4:3)</PresentationFormat>
  <Paragraphs>2434</Paragraphs>
  <Slides>131</Slides>
  <Notes>126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33" baseType="lpstr">
      <vt:lpstr>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DMC</dc:creator>
  <cp:lastModifiedBy>qliang</cp:lastModifiedBy>
  <cp:revision>392</cp:revision>
  <cp:lastPrinted>2013-08-20T20:16:30Z</cp:lastPrinted>
  <dcterms:created xsi:type="dcterms:W3CDTF">2013-04-15T12:24:40Z</dcterms:created>
  <dcterms:modified xsi:type="dcterms:W3CDTF">2014-09-11T17:15:37Z</dcterms:modified>
</cp:coreProperties>
</file>